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72" r:id="rId6"/>
    <p:sldMasterId id="2147483694" r:id="rId7"/>
    <p:sldMasterId id="2147483706" r:id="rId8"/>
    <p:sldMasterId id="2147483719" r:id="rId9"/>
    <p:sldMasterId id="2147483728" r:id="rId10"/>
    <p:sldMasterId id="2147483737" r:id="rId11"/>
    <p:sldMasterId id="2147483749" r:id="rId12"/>
    <p:sldMasterId id="2147483758" r:id="rId13"/>
  </p:sldMasterIdLst>
  <p:notesMasterIdLst>
    <p:notesMasterId r:id="rId83"/>
  </p:notesMasterIdLst>
  <p:handoutMasterIdLst>
    <p:handoutMasterId r:id="rId84"/>
  </p:handoutMasterIdLst>
  <p:sldIdLst>
    <p:sldId id="256" r:id="rId14"/>
    <p:sldId id="380" r:id="rId15"/>
    <p:sldId id="959" r:id="rId16"/>
    <p:sldId id="583" r:id="rId17"/>
    <p:sldId id="1037" r:id="rId18"/>
    <p:sldId id="264" r:id="rId19"/>
    <p:sldId id="529" r:id="rId20"/>
    <p:sldId id="304" r:id="rId21"/>
    <p:sldId id="1175" r:id="rId22"/>
    <p:sldId id="1173" r:id="rId23"/>
    <p:sldId id="1148" r:id="rId24"/>
    <p:sldId id="1151" r:id="rId25"/>
    <p:sldId id="1075" r:id="rId26"/>
    <p:sldId id="1043" r:id="rId27"/>
    <p:sldId id="819" r:id="rId28"/>
    <p:sldId id="436" r:id="rId29"/>
    <p:sldId id="892" r:id="rId30"/>
    <p:sldId id="1169" r:id="rId31"/>
    <p:sldId id="1159" r:id="rId32"/>
    <p:sldId id="1174" r:id="rId33"/>
    <p:sldId id="1165" r:id="rId34"/>
    <p:sldId id="1111" r:id="rId35"/>
    <p:sldId id="1166" r:id="rId36"/>
    <p:sldId id="1106" r:id="rId37"/>
    <p:sldId id="1167" r:id="rId38"/>
    <p:sldId id="1168" r:id="rId39"/>
    <p:sldId id="980" r:id="rId40"/>
    <p:sldId id="1088" r:id="rId41"/>
    <p:sldId id="986" r:id="rId42"/>
    <p:sldId id="1123" r:id="rId43"/>
    <p:sldId id="1177" r:id="rId44"/>
    <p:sldId id="1140" r:id="rId45"/>
    <p:sldId id="1170" r:id="rId46"/>
    <p:sldId id="872" r:id="rId47"/>
    <p:sldId id="874" r:id="rId48"/>
    <p:sldId id="1171" r:id="rId49"/>
    <p:sldId id="1181" r:id="rId50"/>
    <p:sldId id="1155" r:id="rId51"/>
    <p:sldId id="1120" r:id="rId52"/>
    <p:sldId id="1146" r:id="rId53"/>
    <p:sldId id="1122" r:id="rId54"/>
    <p:sldId id="1104" r:id="rId55"/>
    <p:sldId id="1126" r:id="rId56"/>
    <p:sldId id="1127" r:id="rId57"/>
    <p:sldId id="997" r:id="rId58"/>
    <p:sldId id="964" r:id="rId59"/>
    <p:sldId id="1141" r:id="rId60"/>
    <p:sldId id="1130" r:id="rId61"/>
    <p:sldId id="1131" r:id="rId62"/>
    <p:sldId id="1133" r:id="rId63"/>
    <p:sldId id="1119" r:id="rId64"/>
    <p:sldId id="1099" r:id="rId65"/>
    <p:sldId id="1107" r:id="rId66"/>
    <p:sldId id="1102" r:id="rId67"/>
    <p:sldId id="1103" r:id="rId68"/>
    <p:sldId id="1101" r:id="rId69"/>
    <p:sldId id="1108" r:id="rId70"/>
    <p:sldId id="992" r:id="rId71"/>
    <p:sldId id="1158" r:id="rId72"/>
    <p:sldId id="1180" r:id="rId73"/>
    <p:sldId id="995" r:id="rId74"/>
    <p:sldId id="1178" r:id="rId75"/>
    <p:sldId id="1179" r:id="rId76"/>
    <p:sldId id="1113" r:id="rId77"/>
    <p:sldId id="1115" r:id="rId78"/>
    <p:sldId id="1114" r:id="rId79"/>
    <p:sldId id="1117" r:id="rId80"/>
    <p:sldId id="1118" r:id="rId81"/>
    <p:sldId id="1153" r:id="rId82"/>
  </p:sldIdLst>
  <p:sldSz cx="12192000" cy="6858000"/>
  <p:notesSz cx="7010400" cy="9296400"/>
  <p:embeddedFontLst>
    <p:embeddedFont>
      <p:font typeface="ADLaM Display" panose="02010000000000000000" pitchFamily="2" charset="0"/>
      <p:regular r:id="rId85"/>
    </p:embeddedFont>
    <p:embeddedFont>
      <p:font typeface="Alasassy Caps" pitchFamily="2" charset="0"/>
      <p:regular r:id="rId86"/>
      <p:bold r:id="rId87"/>
      <p:italic r:id="rId88"/>
      <p:boldItalic r:id="rId89"/>
    </p:embeddedFont>
    <p:embeddedFont>
      <p:font typeface="Baguet Script" panose="00000500000000000000" pitchFamily="2" charset="0"/>
      <p:regular r:id="rId90"/>
    </p:embeddedFont>
    <p:embeddedFont>
      <p:font typeface="Berlin Sans FB" panose="020E0602020502020306" pitchFamily="34" charset="0"/>
      <p:regular r:id="rId91"/>
      <p:bold r:id="rId92"/>
    </p:embeddedFont>
    <p:embeddedFont>
      <p:font typeface="Berlin Sans FB Demi" panose="020E0802020502020306" pitchFamily="34" charset="0"/>
      <p:bold r:id="rId93"/>
    </p:embeddedFont>
    <p:embeddedFont>
      <p:font typeface="Bradley Hand ITC" panose="03070402050302030203" pitchFamily="66" charset="0"/>
      <p:regular r:id="rId94"/>
    </p:embeddedFont>
    <p:embeddedFont>
      <p:font typeface="Brush Script MT" panose="03060802040406070304" pitchFamily="66" charset="0"/>
      <p:italic r:id="rId95"/>
    </p:embeddedFont>
    <p:embeddedFont>
      <p:font typeface="Century Gothic" panose="020B0502020202020204" pitchFamily="34" charset="0"/>
      <p:regular r:id="rId96"/>
      <p:bold r:id="rId97"/>
      <p:italic r:id="rId98"/>
      <p:boldItalic r:id="rId99"/>
    </p:embeddedFont>
    <p:embeddedFont>
      <p:font typeface="Elephant" panose="02020904090505020303" pitchFamily="18" charset="0"/>
      <p:regular r:id="rId100"/>
      <p:italic r:id="rId101"/>
    </p:embeddedFont>
    <p:embeddedFont>
      <p:font typeface="Fira Sans" panose="020B0503050000020004" pitchFamily="34" charset="0"/>
      <p:regular r:id="rId102"/>
      <p:bold r:id="rId103"/>
      <p:italic r:id="rId104"/>
      <p:boldItalic r:id="rId105"/>
    </p:embeddedFont>
    <p:embeddedFont>
      <p:font typeface="Ink Free" panose="03080402000500000000" pitchFamily="66" charset="0"/>
      <p:regular r:id="rId106"/>
    </p:embeddedFont>
    <p:embeddedFont>
      <p:font typeface="Summer Vibes" panose="020B0604020202020204" charset="0"/>
      <p:bold r:id="rId107"/>
    </p:embeddedFont>
    <p:embeddedFont>
      <p:font typeface="Verdana" panose="020B0604030504040204" pitchFamily="34" charset="0"/>
      <p:regular r:id="rId108"/>
      <p:bold r:id="rId109"/>
      <p:italic r:id="rId110"/>
      <p:boldItalic r:id="rId111"/>
    </p:embeddedFont>
    <p:embeddedFont>
      <p:font typeface="Wingdings 2" panose="05020102010507070707" pitchFamily="18" charset="2"/>
      <p:regular r:id="rId1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975FA31-7F72-41B7-B9D6-09AE429F7961}">
          <p14:sldIdLst>
            <p14:sldId id="256"/>
            <p14:sldId id="380"/>
            <p14:sldId id="959"/>
            <p14:sldId id="583"/>
            <p14:sldId id="1037"/>
            <p14:sldId id="264"/>
            <p14:sldId id="529"/>
          </p14:sldIdLst>
        </p14:section>
        <p14:section name="POS types" id="{CC88EFD9-BFDE-4030-8769-232CFEE21BE4}">
          <p14:sldIdLst>
            <p14:sldId id="304"/>
            <p14:sldId id="1175"/>
            <p14:sldId id="1173"/>
            <p14:sldId id="1148"/>
            <p14:sldId id="1151"/>
            <p14:sldId id="1075"/>
          </p14:sldIdLst>
        </p14:section>
        <p14:section name="Offer Versus Serve" id="{D7E3C56F-0173-485D-90E8-F73ECC603FF0}">
          <p14:sldIdLst>
            <p14:sldId id="1043"/>
            <p14:sldId id="819"/>
            <p14:sldId id="436"/>
            <p14:sldId id="892"/>
            <p14:sldId id="1169"/>
            <p14:sldId id="1159"/>
            <p14:sldId id="1174"/>
            <p14:sldId id="1165"/>
            <p14:sldId id="1111"/>
            <p14:sldId id="1166"/>
            <p14:sldId id="1106"/>
            <p14:sldId id="1167"/>
            <p14:sldId id="1168"/>
          </p14:sldIdLst>
        </p14:section>
        <p14:section name="Breakfast Meal Count Form" id="{95573019-9648-4B9E-8052-3461AD731689}">
          <p14:sldIdLst>
            <p14:sldId id="980"/>
            <p14:sldId id="1088"/>
            <p14:sldId id="986"/>
            <p14:sldId id="1123"/>
            <p14:sldId id="1177"/>
            <p14:sldId id="1140"/>
            <p14:sldId id="1170"/>
            <p14:sldId id="872"/>
            <p14:sldId id="874"/>
            <p14:sldId id="1171"/>
            <p14:sldId id="1181"/>
          </p14:sldIdLst>
        </p14:section>
        <p14:section name="Breakfast in the Class" id="{530799B6-3B90-48E5-85A3-B4036552AB5F}">
          <p14:sldIdLst>
            <p14:sldId id="1155"/>
            <p14:sldId id="1120"/>
            <p14:sldId id="1146"/>
            <p14:sldId id="1122"/>
            <p14:sldId id="1104"/>
            <p14:sldId id="1126"/>
            <p14:sldId id="1127"/>
            <p14:sldId id="997"/>
            <p14:sldId id="964"/>
          </p14:sldIdLst>
        </p14:section>
        <p14:section name="BIC Expectations" id="{49EC2068-C62D-4BD3-A6C0-E1E104AD9192}">
          <p14:sldIdLst>
            <p14:sldId id="1141"/>
            <p14:sldId id="1130"/>
            <p14:sldId id="1131"/>
            <p14:sldId id="1133"/>
            <p14:sldId id="1119"/>
          </p14:sldIdLst>
        </p14:section>
        <p14:section name="Post Service" id="{395B0750-A4CC-4C06-AAA3-8A79CF569B2B}">
          <p14:sldIdLst>
            <p14:sldId id="1099"/>
            <p14:sldId id="1107"/>
            <p14:sldId id="1102"/>
            <p14:sldId id="1103"/>
            <p14:sldId id="1101"/>
            <p14:sldId id="1108"/>
          </p14:sldIdLst>
        </p14:section>
        <p14:section name="Consolidation Report" id="{63883258-33A9-43EC-BD42-21908D561DB8}">
          <p14:sldIdLst>
            <p14:sldId id="992"/>
            <p14:sldId id="1158"/>
            <p14:sldId id="1180"/>
            <p14:sldId id="995"/>
          </p14:sldIdLst>
        </p14:section>
        <p14:section name="Newton Process For BIC Sites" id="{426ACE7E-23F9-4D91-88C7-20F7498698B1}">
          <p14:sldIdLst>
            <p14:sldId id="1178"/>
            <p14:sldId id="1179"/>
          </p14:sldIdLst>
        </p14:section>
        <p14:section name="Classroom Observation" id="{674EF99D-0DE6-4587-888F-67409CC8ED81}">
          <p14:sldIdLst>
            <p14:sldId id="1113"/>
            <p14:sldId id="1115"/>
            <p14:sldId id="1114"/>
            <p14:sldId id="1117"/>
            <p14:sldId id="1118"/>
            <p14:sldId id="1153"/>
          </p14:sldIdLst>
        </p14:section>
      </p14:sectionLst>
    </p:ext>
    <p:ext uri="{EFAFB233-063F-42B5-8137-9DF3F51BA10A}">
      <p15:sldGuideLst xmlns:p15="http://schemas.microsoft.com/office/powerpoint/2012/main">
        <p15:guide id="2" pos="5808" userDrawn="1">
          <p15:clr>
            <a:srgbClr val="FDE53C"/>
          </p15:clr>
        </p15:guide>
        <p15:guide id="4" orient="horz" pos="4200" userDrawn="1">
          <p15:clr>
            <a:srgbClr val="A4A3A4"/>
          </p15:clr>
        </p15:guide>
        <p15:guide id="5" pos="456" userDrawn="1">
          <p15:clr>
            <a:srgbClr val="A4A3A4"/>
          </p15:clr>
        </p15:guide>
        <p15:guide id="6" orient="horz" pos="3144" userDrawn="1">
          <p15:clr>
            <a:srgbClr val="A4A3A4"/>
          </p15:clr>
        </p15:guide>
        <p15:guide id="7" orient="horz" pos="1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33F"/>
    <a:srgbClr val="202848"/>
    <a:srgbClr val="242D4D"/>
    <a:srgbClr val="2D3657"/>
    <a:srgbClr val="333D5D"/>
    <a:srgbClr val="374060"/>
    <a:srgbClr val="1D2543"/>
    <a:srgbClr val="FFC000"/>
    <a:srgbClr val="10100E"/>
    <a:srgbClr val="B56F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BD908E-E785-274B-F2B4-298F3758C15E}" v="1" dt="2025-08-06T20:06:41.7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5808"/>
        <p:guide orient="horz" pos="4200"/>
        <p:guide pos="456"/>
        <p:guide orient="horz" pos="3144"/>
        <p:guide orient="horz" pos="1056"/>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microsoft.com/office/2015/10/relationships/revisionInfo" Target="revisionInfo.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handoutMaster" Target="handoutMasters/handoutMaster1.xml"/><Relationship Id="rId89" Type="http://schemas.openxmlformats.org/officeDocument/2006/relationships/font" Target="fonts/font5.fntdata"/><Relationship Id="rId112" Type="http://schemas.openxmlformats.org/officeDocument/2006/relationships/font" Target="fonts/font28.fntdata"/><Relationship Id="rId16" Type="http://schemas.openxmlformats.org/officeDocument/2006/relationships/slide" Target="slides/slide3.xml"/><Relationship Id="rId107" Type="http://schemas.openxmlformats.org/officeDocument/2006/relationships/font" Target="fonts/font23.fntdata"/><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font" Target="fonts/font18.fntdata"/><Relationship Id="rId5" Type="http://schemas.openxmlformats.org/officeDocument/2006/relationships/slideMaster" Target="slideMasters/slideMaster2.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presProps" Target="presProps.xml"/><Relationship Id="rId80" Type="http://schemas.openxmlformats.org/officeDocument/2006/relationships/slide" Target="slides/slide67.xml"/><Relationship Id="rId85" Type="http://schemas.openxmlformats.org/officeDocument/2006/relationships/font" Target="fonts/font1.fntdata"/><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font" Target="fonts/font19.fntdata"/><Relationship Id="rId108" Type="http://schemas.openxmlformats.org/officeDocument/2006/relationships/font" Target="fonts/font24.fntdata"/><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font" Target="fonts/font25.fntdata"/><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font" Target="fonts/font13.fntdata"/><Relationship Id="rId104" Type="http://schemas.openxmlformats.org/officeDocument/2006/relationships/font" Target="fonts/font20.fntdata"/><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font" Target="fonts/font3.fntdata"/><Relationship Id="rId110" Type="http://schemas.openxmlformats.org/officeDocument/2006/relationships/font" Target="fonts/font26.fntdata"/><Relationship Id="rId115" Type="http://schemas.openxmlformats.org/officeDocument/2006/relationships/theme" Target="theme/theme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font" Target="fonts/font16.fntdata"/><Relationship Id="rId105" Type="http://schemas.openxmlformats.org/officeDocument/2006/relationships/font" Target="fonts/font21.fntdata"/><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notesMaster" Target="notesMasters/notesMaster1.xml"/><Relationship Id="rId88" Type="http://schemas.openxmlformats.org/officeDocument/2006/relationships/font" Target="fonts/font4.fntdata"/><Relationship Id="rId111" Type="http://schemas.openxmlformats.org/officeDocument/2006/relationships/font" Target="fonts/font27.fntdata"/><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font" Target="fonts/font2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EE4E06-49A6-10C8-7741-FFE8A1CB56E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82E284A2-6A50-D719-CB98-21981395541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27EC259-49EE-4434-AC71-6064FAC896EF}" type="datetimeFigureOut">
              <a:rPr lang="en-US" smtClean="0"/>
              <a:t>8/8/2025</a:t>
            </a:fld>
            <a:endParaRPr lang="en-US"/>
          </a:p>
        </p:txBody>
      </p:sp>
      <p:sp>
        <p:nvSpPr>
          <p:cNvPr id="4" name="Footer Placeholder 3">
            <a:extLst>
              <a:ext uri="{FF2B5EF4-FFF2-40B4-BE49-F238E27FC236}">
                <a16:creationId xmlns:a16="http://schemas.microsoft.com/office/drawing/2014/main" id="{22450883-6765-AE4E-C040-1BD23C70E2C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C8755F-C58C-4A86-1524-8DF57EF76E2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C9FED67-2DFB-4A94-83A0-08DB48A6C690}" type="slidenum">
              <a:rPr lang="en-US" smtClean="0"/>
              <a:t>‹#›</a:t>
            </a:fld>
            <a:endParaRPr lang="en-US"/>
          </a:p>
        </p:txBody>
      </p:sp>
    </p:spTree>
    <p:extLst>
      <p:ext uri="{BB962C8B-B14F-4D97-AF65-F5344CB8AC3E}">
        <p14:creationId xmlns:p14="http://schemas.microsoft.com/office/powerpoint/2010/main" val="1611614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26457A3-9F95-43F1-B74B-7A868F158763}" type="datetimeFigureOut">
              <a:rPr lang="en-US" smtClean="0"/>
              <a:t>8/8/2025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FBAB7A0-92FB-4237-9183-D57B86CE5130}" type="slidenum">
              <a:rPr lang="en-US" smtClean="0"/>
              <a:t>‹#›</a:t>
            </a:fld>
            <a:endParaRPr lang="en-US"/>
          </a:p>
        </p:txBody>
      </p:sp>
    </p:spTree>
    <p:extLst>
      <p:ext uri="{BB962C8B-B14F-4D97-AF65-F5344CB8AC3E}">
        <p14:creationId xmlns:p14="http://schemas.microsoft.com/office/powerpoint/2010/main" val="3888711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AB7A0-92FB-4237-9183-D57B86CE5130}" type="slidenum">
              <a:rPr lang="en-US" smtClean="0"/>
              <a:t>1</a:t>
            </a:fld>
            <a:endParaRPr lang="en-US"/>
          </a:p>
        </p:txBody>
      </p:sp>
    </p:spTree>
    <p:extLst>
      <p:ext uri="{BB962C8B-B14F-4D97-AF65-F5344CB8AC3E}">
        <p14:creationId xmlns:p14="http://schemas.microsoft.com/office/powerpoint/2010/main" val="723575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r>
              <a:rPr lang="en-US" b="1">
                <a:solidFill>
                  <a:prstClr val="black"/>
                </a:solidFill>
              </a:rPr>
              <a:t>TELL</a:t>
            </a:r>
            <a:r>
              <a:rPr lang="en-US">
                <a:solidFill>
                  <a:prstClr val="black"/>
                </a:solidFill>
              </a:rPr>
              <a:t>:Read slide</a:t>
            </a:r>
            <a:endParaRPr lang="en-US"/>
          </a:p>
          <a:p>
            <a:pPr marL="232821" indent="-232821" defTabSz="931774" fontAlgn="base">
              <a:spcBef>
                <a:spcPct val="0"/>
              </a:spcBef>
              <a:spcAft>
                <a:spcPct val="0"/>
              </a:spcAft>
              <a:defRPr/>
            </a:pPr>
            <a:endParaRPr lang="en-US">
              <a:solidFill>
                <a:prstClr val="black"/>
              </a:solidFill>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15</a:t>
            </a:fld>
            <a:endParaRPr lang="en-US">
              <a:solidFill>
                <a:prstClr val="black"/>
              </a:solidFill>
              <a:latin typeface="Calibri"/>
            </a:endParaRPr>
          </a:p>
        </p:txBody>
      </p:sp>
    </p:spTree>
    <p:extLst>
      <p:ext uri="{BB962C8B-B14F-4D97-AF65-F5344CB8AC3E}">
        <p14:creationId xmlns:p14="http://schemas.microsoft.com/office/powerpoint/2010/main" val="1125238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9055">
              <a:defRPr/>
            </a:pPr>
            <a:fld id="{D516E0BC-51EE-4218-A209-CC610A508EDD}" type="slidenum">
              <a:rPr lang="en-US">
                <a:solidFill>
                  <a:prstClr val="black"/>
                </a:solidFill>
                <a:latin typeface="Calibri"/>
              </a:rPr>
              <a:pPr defTabSz="469055">
                <a:defRPr/>
              </a:pPr>
              <a:t>16</a:t>
            </a:fld>
            <a:endParaRPr lang="en-US">
              <a:solidFill>
                <a:prstClr val="black"/>
              </a:solidFill>
              <a:latin typeface="Calibri"/>
            </a:endParaRPr>
          </a:p>
        </p:txBody>
      </p:sp>
    </p:spTree>
    <p:extLst>
      <p:ext uri="{BB962C8B-B14F-4D97-AF65-F5344CB8AC3E}">
        <p14:creationId xmlns:p14="http://schemas.microsoft.com/office/powerpoint/2010/main" val="1988576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AB7A0-92FB-4237-9183-D57B86CE5130}" type="slidenum">
              <a:rPr lang="en-US" smtClean="0"/>
              <a:t>17</a:t>
            </a:fld>
            <a:endParaRPr lang="en-US"/>
          </a:p>
        </p:txBody>
      </p:sp>
    </p:spTree>
    <p:extLst>
      <p:ext uri="{BB962C8B-B14F-4D97-AF65-F5344CB8AC3E}">
        <p14:creationId xmlns:p14="http://schemas.microsoft.com/office/powerpoint/2010/main" val="678153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396B7AB7-A0EE-4B74-8FC2-24A4AD911861}"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307401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396B7AB7-A0EE-4B74-8FC2-24A4AD911861}"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452963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396B7AB7-A0EE-4B74-8FC2-24A4AD911861}"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689799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27</a:t>
            </a:fld>
            <a:endParaRPr lang="en-US">
              <a:solidFill>
                <a:prstClr val="black"/>
              </a:solidFill>
              <a:latin typeface="Calibri"/>
            </a:endParaRPr>
          </a:p>
        </p:txBody>
      </p:sp>
    </p:spTree>
    <p:extLst>
      <p:ext uri="{BB962C8B-B14F-4D97-AF65-F5344CB8AC3E}">
        <p14:creationId xmlns:p14="http://schemas.microsoft.com/office/powerpoint/2010/main" val="2687111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marL="524123" indent="-524123" defTabSz="931774" fontAlgn="base">
              <a:spcBef>
                <a:spcPct val="0"/>
              </a:spcBef>
              <a:spcAft>
                <a:spcPct val="0"/>
              </a:spcAft>
              <a:buClr>
                <a:srgbClr val="E0B602"/>
              </a:buClr>
              <a:buSzPct val="80000"/>
              <a:defRPr/>
            </a:pPr>
            <a:r>
              <a:rPr lang="en-US" b="1"/>
              <a:t>TELL: </a:t>
            </a:r>
            <a:r>
              <a:rPr lang="en-US"/>
              <a:t>A </a:t>
            </a:r>
            <a:r>
              <a:rPr lang="en-US">
                <a:solidFill>
                  <a:srgbClr val="000308"/>
                </a:solidFill>
              </a:rPr>
              <a:t>“MiSiS Five Column Roster” </a:t>
            </a:r>
            <a:r>
              <a:rPr lang="en-US"/>
              <a:t>is created in the MISIS system. For more instructions on printing MISIS Five Column Rosters, please visit the Food Services Division website under BIC. </a:t>
            </a:r>
            <a:endParaRPr lang="en-US" b="1"/>
          </a:p>
          <a:p>
            <a:pPr marL="524123" indent="-524123" defTabSz="931774" fontAlgn="base">
              <a:spcBef>
                <a:spcPct val="0"/>
              </a:spcBef>
              <a:spcAft>
                <a:spcPct val="0"/>
              </a:spcAft>
              <a:buClr>
                <a:srgbClr val="E0B602"/>
              </a:buClr>
              <a:buSzPct val="80000"/>
              <a:defRPr/>
            </a:pPr>
            <a:endParaRPr lang="en-US" b="1"/>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28</a:t>
            </a:fld>
            <a:endParaRPr lang="en-US">
              <a:solidFill>
                <a:prstClr val="black"/>
              </a:solidFill>
              <a:latin typeface="Calibri"/>
            </a:endParaRPr>
          </a:p>
        </p:txBody>
      </p:sp>
    </p:spTree>
    <p:extLst>
      <p:ext uri="{BB962C8B-B14F-4D97-AF65-F5344CB8AC3E}">
        <p14:creationId xmlns:p14="http://schemas.microsoft.com/office/powerpoint/2010/main" val="573110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465887">
              <a:defRPr/>
            </a:pPr>
            <a:r>
              <a:rPr lang="en-US" b="1"/>
              <a:t>On Click </a:t>
            </a:r>
            <a:endParaRPr lang="en-US" b="1">
              <a:solidFill>
                <a:prstClr val="white"/>
              </a:solidFill>
              <a:sym typeface="Wingdings" panose="05000000000000000000" pitchFamily="2" charset="2"/>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29</a:t>
            </a:fld>
            <a:endParaRPr lang="en-US">
              <a:solidFill>
                <a:prstClr val="black"/>
              </a:solidFill>
              <a:latin typeface="Calibri"/>
            </a:endParaRPr>
          </a:p>
        </p:txBody>
      </p:sp>
    </p:spTree>
    <p:extLst>
      <p:ext uri="{BB962C8B-B14F-4D97-AF65-F5344CB8AC3E}">
        <p14:creationId xmlns:p14="http://schemas.microsoft.com/office/powerpoint/2010/main" val="3487310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AB7A0-92FB-4237-9183-D57B86CE5130}" type="slidenum">
              <a:rPr lang="en-US" smtClean="0"/>
              <a:t>30</a:t>
            </a:fld>
            <a:endParaRPr lang="en-US"/>
          </a:p>
        </p:txBody>
      </p:sp>
    </p:spTree>
    <p:extLst>
      <p:ext uri="{BB962C8B-B14F-4D97-AF65-F5344CB8AC3E}">
        <p14:creationId xmlns:p14="http://schemas.microsoft.com/office/powerpoint/2010/main" val="1842475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a:solidFill>
                  <a:prstClr val="black"/>
                </a:solidFill>
              </a:rPr>
              <a:t>TELL: </a:t>
            </a:r>
            <a:r>
              <a:rPr lang="en-US">
                <a:solidFill>
                  <a:srgbClr val="000000"/>
                </a:solidFill>
              </a:rPr>
              <a:t>The objective is to understand the BIC program and it’s processes . We will go over the meal service, including what a reimbursable meal is and the required classroom signage. We will identify how to enter student and adult meals into the CMS system. Furthermore,  we will discuss the benefits of having a good communication system. </a:t>
            </a:r>
            <a:endParaRPr lang="en-US">
              <a:solidFill>
                <a:prstClr val="black"/>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t>2</a:t>
            </a:fld>
            <a:endParaRPr lang="en-US"/>
          </a:p>
        </p:txBody>
      </p:sp>
    </p:spTree>
    <p:extLst>
      <p:ext uri="{BB962C8B-B14F-4D97-AF65-F5344CB8AC3E}">
        <p14:creationId xmlns:p14="http://schemas.microsoft.com/office/powerpoint/2010/main" val="3839624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AB7A0-92FB-4237-9183-D57B86CE5130}" type="slidenum">
              <a:rPr lang="en-US" smtClean="0"/>
              <a:t>32</a:t>
            </a:fld>
            <a:endParaRPr lang="en-US"/>
          </a:p>
        </p:txBody>
      </p:sp>
    </p:spTree>
    <p:extLst>
      <p:ext uri="{BB962C8B-B14F-4D97-AF65-F5344CB8AC3E}">
        <p14:creationId xmlns:p14="http://schemas.microsoft.com/office/powerpoint/2010/main" val="1304646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33</a:t>
            </a:fld>
            <a:endParaRPr lang="en-US">
              <a:solidFill>
                <a:prstClr val="black"/>
              </a:solidFill>
              <a:latin typeface="Calibri"/>
            </a:endParaRPr>
          </a:p>
        </p:txBody>
      </p:sp>
    </p:spTree>
    <p:extLst>
      <p:ext uri="{BB962C8B-B14F-4D97-AF65-F5344CB8AC3E}">
        <p14:creationId xmlns:p14="http://schemas.microsoft.com/office/powerpoint/2010/main" val="852198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a:solidFill>
                  <a:prstClr val="black"/>
                </a:solidFill>
              </a:rPr>
              <a:t>TELL: </a:t>
            </a:r>
            <a:r>
              <a:rPr lang="en-US">
                <a:solidFill>
                  <a:prstClr val="black"/>
                </a:solidFill>
              </a:rPr>
              <a:t>F S Staff will complete the BIC Daily meal packing report. Start by indicating the name of the school, the location code, and the date of service. In the first two columns write the room number and enrollment for each class. When complete food service staff will print their name and sign the form to verify the information is correct.</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34</a:t>
            </a:fld>
            <a:endParaRPr lang="en-US">
              <a:solidFill>
                <a:prstClr val="black"/>
              </a:solidFill>
              <a:latin typeface="Calibri"/>
            </a:endParaRPr>
          </a:p>
        </p:txBody>
      </p:sp>
    </p:spTree>
    <p:extLst>
      <p:ext uri="{BB962C8B-B14F-4D97-AF65-F5344CB8AC3E}">
        <p14:creationId xmlns:p14="http://schemas.microsoft.com/office/powerpoint/2010/main" val="3197994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a:solidFill>
                  <a:prstClr val="black"/>
                </a:solidFill>
              </a:rPr>
              <a:t>TELL:</a:t>
            </a:r>
            <a:r>
              <a:rPr lang="en-US">
                <a:solidFill>
                  <a:prstClr val="black"/>
                </a:solidFill>
              </a:rPr>
              <a:t> Read slide</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35</a:t>
            </a:fld>
            <a:endParaRPr lang="en-US">
              <a:solidFill>
                <a:prstClr val="black"/>
              </a:solidFill>
              <a:latin typeface="Calibri"/>
            </a:endParaRPr>
          </a:p>
        </p:txBody>
      </p:sp>
    </p:spTree>
    <p:extLst>
      <p:ext uri="{BB962C8B-B14F-4D97-AF65-F5344CB8AC3E}">
        <p14:creationId xmlns:p14="http://schemas.microsoft.com/office/powerpoint/2010/main" val="2838983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36</a:t>
            </a:fld>
            <a:endParaRPr lang="en-US">
              <a:solidFill>
                <a:prstClr val="black"/>
              </a:solidFill>
              <a:latin typeface="Calibri"/>
            </a:endParaRPr>
          </a:p>
        </p:txBody>
      </p:sp>
    </p:spTree>
    <p:extLst>
      <p:ext uri="{BB962C8B-B14F-4D97-AF65-F5344CB8AC3E}">
        <p14:creationId xmlns:p14="http://schemas.microsoft.com/office/powerpoint/2010/main" val="4170771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2651-8547-FF67-0833-066568085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E740C-3E93-94E3-FBC6-A0A87BE2725C}"/>
              </a:ext>
            </a:extLst>
          </p:cNvPr>
          <p:cNvSpPr>
            <a:spLocks noGrp="1" noRot="1" noChangeAspect="1"/>
          </p:cNvSpPr>
          <p:nvPr>
            <p:ph type="sldImg"/>
          </p:nvPr>
        </p:nvSpPr>
        <p:spPr>
          <a:xfrm>
            <a:off x="431800" y="708025"/>
            <a:ext cx="6302375" cy="3544888"/>
          </a:xfrm>
        </p:spPr>
      </p:sp>
      <p:sp>
        <p:nvSpPr>
          <p:cNvPr id="3" name="Notes Placeholder 2">
            <a:extLst>
              <a:ext uri="{FF2B5EF4-FFF2-40B4-BE49-F238E27FC236}">
                <a16:creationId xmlns:a16="http://schemas.microsoft.com/office/drawing/2014/main" id="{CCB5BA38-C5B8-175D-9281-7FF779962EA2}"/>
              </a:ext>
            </a:extLst>
          </p:cNvPr>
          <p:cNvSpPr>
            <a:spLocks noGrp="1"/>
          </p:cNvSpPr>
          <p:nvPr>
            <p:ph type="body" idx="1"/>
          </p:nvPr>
        </p:nvSpPr>
        <p:spPr/>
        <p:txBody>
          <a:bodyPr>
            <a:normAutofit/>
          </a:bodyPr>
          <a:lstStyle/>
          <a:p>
            <a:pPr defTabSz="940393">
              <a:defRPr/>
            </a:pPr>
            <a:endParaRPr lang="en-US" altLang="en-US" b="1"/>
          </a:p>
          <a:p>
            <a:endParaRPr lang="en-US"/>
          </a:p>
        </p:txBody>
      </p:sp>
      <p:sp>
        <p:nvSpPr>
          <p:cNvPr id="4" name="Slide Number Placeholder 3">
            <a:extLst>
              <a:ext uri="{FF2B5EF4-FFF2-40B4-BE49-F238E27FC236}">
                <a16:creationId xmlns:a16="http://schemas.microsoft.com/office/drawing/2014/main" id="{756217DF-3F3C-4B8B-77B1-4F5B0FA07D16}"/>
              </a:ext>
            </a:extLst>
          </p:cNvPr>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1784047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AB7A0-92FB-4237-9183-D57B86CE5130}" type="slidenum">
              <a:rPr lang="en-US" smtClean="0"/>
              <a:t>39</a:t>
            </a:fld>
            <a:endParaRPr lang="en-US"/>
          </a:p>
        </p:txBody>
      </p:sp>
    </p:spTree>
    <p:extLst>
      <p:ext uri="{BB962C8B-B14F-4D97-AF65-F5344CB8AC3E}">
        <p14:creationId xmlns:p14="http://schemas.microsoft.com/office/powerpoint/2010/main" val="2644857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a:t>Tell:</a:t>
            </a:r>
            <a:r>
              <a:rPr lang="en-US" b="0"/>
              <a:t> </a:t>
            </a:r>
            <a:r>
              <a:rPr lang="en-US">
                <a:solidFill>
                  <a:prstClr val="black"/>
                </a:solidFill>
              </a:rPr>
              <a:t>Read slide</a:t>
            </a:r>
          </a:p>
          <a:p>
            <a:endParaRPr lang="en-US" b="1"/>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42</a:t>
            </a:fld>
            <a:endParaRPr lang="en-US">
              <a:solidFill>
                <a:prstClr val="black"/>
              </a:solidFill>
              <a:latin typeface="Calibri"/>
            </a:endParaRPr>
          </a:p>
        </p:txBody>
      </p:sp>
    </p:spTree>
    <p:extLst>
      <p:ext uri="{BB962C8B-B14F-4D97-AF65-F5344CB8AC3E}">
        <p14:creationId xmlns:p14="http://schemas.microsoft.com/office/powerpoint/2010/main" val="197056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AB7A0-92FB-4237-9183-D57B86CE5130}" type="slidenum">
              <a:rPr lang="en-US" smtClean="0"/>
              <a:t>44</a:t>
            </a:fld>
            <a:endParaRPr lang="en-US"/>
          </a:p>
        </p:txBody>
      </p:sp>
    </p:spTree>
    <p:extLst>
      <p:ext uri="{BB962C8B-B14F-4D97-AF65-F5344CB8AC3E}">
        <p14:creationId xmlns:p14="http://schemas.microsoft.com/office/powerpoint/2010/main" val="3789288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a:t>Tell: </a:t>
            </a:r>
            <a:r>
              <a:rPr lang="en-US">
                <a:solidFill>
                  <a:prstClr val="black"/>
                </a:solidFill>
              </a:rPr>
              <a:t>Read slide</a:t>
            </a:r>
          </a:p>
          <a:p>
            <a:endParaRPr lang="en-US" b="1"/>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45</a:t>
            </a:fld>
            <a:endParaRPr lang="en-US">
              <a:solidFill>
                <a:prstClr val="black"/>
              </a:solidFill>
              <a:latin typeface="Calibri"/>
            </a:endParaRPr>
          </a:p>
        </p:txBody>
      </p:sp>
    </p:spTree>
    <p:extLst>
      <p:ext uri="{BB962C8B-B14F-4D97-AF65-F5344CB8AC3E}">
        <p14:creationId xmlns:p14="http://schemas.microsoft.com/office/powerpoint/2010/main" val="1726717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a:spcAft>
                <a:spcPts val="611"/>
              </a:spcAft>
            </a:pPr>
            <a:r>
              <a:rPr lang="en-US" b="1"/>
              <a:t>TELL:</a:t>
            </a:r>
            <a:r>
              <a:rPr lang="en-US"/>
              <a:t> AFSS will complete a Breakfast in the Classroom site monitoring one time every two years. </a:t>
            </a:r>
          </a:p>
          <a:p>
            <a:pPr marL="931774" lvl="1" indent="-465887"/>
            <a:r>
              <a:rPr lang="en-US"/>
              <a:t>50% of schools each year</a:t>
            </a:r>
          </a:p>
          <a:p>
            <a:pPr marL="931774" lvl="1" indent="-465887"/>
            <a:r>
              <a:rPr lang="en-US"/>
              <a:t>The monitoring's</a:t>
            </a:r>
            <a:r>
              <a:rPr lang="en-US" baseline="0"/>
              <a:t> are to be completed </a:t>
            </a:r>
            <a:r>
              <a:rPr lang="en-US"/>
              <a:t>before February 1st</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a:t>
            </a:fld>
            <a:endParaRPr lang="en-US">
              <a:solidFill>
                <a:prstClr val="black"/>
              </a:solidFill>
              <a:latin typeface="Calibri"/>
            </a:endParaRPr>
          </a:p>
        </p:txBody>
      </p:sp>
    </p:spTree>
    <p:extLst>
      <p:ext uri="{BB962C8B-B14F-4D97-AF65-F5344CB8AC3E}">
        <p14:creationId xmlns:p14="http://schemas.microsoft.com/office/powerpoint/2010/main" val="2081109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a:t>Tell:</a:t>
            </a:r>
            <a:r>
              <a:rPr lang="en-US" b="0"/>
              <a:t> </a:t>
            </a:r>
            <a:r>
              <a:rPr lang="en-US">
                <a:solidFill>
                  <a:prstClr val="black"/>
                </a:solidFill>
              </a:rPr>
              <a:t>Read slide</a:t>
            </a:r>
          </a:p>
          <a:p>
            <a:endParaRPr lang="en-US" b="1"/>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46</a:t>
            </a:fld>
            <a:endParaRPr lang="en-US">
              <a:solidFill>
                <a:prstClr val="black"/>
              </a:solidFill>
              <a:latin typeface="Calibri"/>
            </a:endParaRPr>
          </a:p>
        </p:txBody>
      </p:sp>
    </p:spTree>
    <p:extLst>
      <p:ext uri="{BB962C8B-B14F-4D97-AF65-F5344CB8AC3E}">
        <p14:creationId xmlns:p14="http://schemas.microsoft.com/office/powerpoint/2010/main" val="290093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47</a:t>
            </a:fld>
            <a:endParaRPr lang="en-US">
              <a:solidFill>
                <a:prstClr val="black"/>
              </a:solidFill>
              <a:latin typeface="Calibri"/>
            </a:endParaRPr>
          </a:p>
        </p:txBody>
      </p:sp>
    </p:spTree>
    <p:extLst>
      <p:ext uri="{BB962C8B-B14F-4D97-AF65-F5344CB8AC3E}">
        <p14:creationId xmlns:p14="http://schemas.microsoft.com/office/powerpoint/2010/main" val="3300541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a:p>
          <a:p>
            <a:endParaRPr lang="en-US"/>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3537929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a:p>
          <a:p>
            <a:endParaRPr lang="en-US"/>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1021163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a:p>
          <a:p>
            <a:endParaRPr lang="en-US"/>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2477433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r>
              <a:rPr lang="en-US" altLang="en-US" b="1" err="1">
                <a:solidFill>
                  <a:prstClr val="black"/>
                </a:solidFill>
              </a:rPr>
              <a:t>TELL:</a:t>
            </a:r>
            <a:r>
              <a:rPr lang="en-US" altLang="en-US" err="1">
                <a:solidFill>
                  <a:prstClr val="black"/>
                </a:solidFill>
              </a:rPr>
              <a:t>The</a:t>
            </a:r>
            <a:r>
              <a:rPr lang="en-US" altLang="en-US">
                <a:solidFill>
                  <a:prstClr val="black"/>
                </a:solidFill>
              </a:rPr>
              <a:t> </a:t>
            </a:r>
            <a:r>
              <a:rPr lang="en-US" altLang="en-US" err="1">
                <a:solidFill>
                  <a:prstClr val="black"/>
                </a:solidFill>
              </a:rPr>
              <a:t>BiC</a:t>
            </a:r>
            <a:r>
              <a:rPr lang="en-US" altLang="en-US">
                <a:solidFill>
                  <a:prstClr val="black"/>
                </a:solidFill>
              </a:rPr>
              <a:t> bags are returned and the leftover amount are recorded on the production worksheet</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52</a:t>
            </a:fld>
            <a:endParaRPr lang="en-US">
              <a:solidFill>
                <a:prstClr val="black"/>
              </a:solidFill>
              <a:latin typeface="Calibri"/>
            </a:endParaRPr>
          </a:p>
        </p:txBody>
      </p:sp>
    </p:spTree>
    <p:extLst>
      <p:ext uri="{BB962C8B-B14F-4D97-AF65-F5344CB8AC3E}">
        <p14:creationId xmlns:p14="http://schemas.microsoft.com/office/powerpoint/2010/main" val="1487853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endParaRPr lang="en-US" altLang="en-US">
              <a:solidFill>
                <a:prstClr val="black"/>
              </a:solidFill>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53</a:t>
            </a:fld>
            <a:endParaRPr lang="en-US">
              <a:solidFill>
                <a:prstClr val="black"/>
              </a:solidFill>
              <a:latin typeface="Calibri"/>
            </a:endParaRPr>
          </a:p>
        </p:txBody>
      </p:sp>
    </p:spTree>
    <p:extLst>
      <p:ext uri="{BB962C8B-B14F-4D97-AF65-F5344CB8AC3E}">
        <p14:creationId xmlns:p14="http://schemas.microsoft.com/office/powerpoint/2010/main" val="1265255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endParaRPr lang="en-US" altLang="en-US">
              <a:solidFill>
                <a:prstClr val="black"/>
              </a:solidFill>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54</a:t>
            </a:fld>
            <a:endParaRPr lang="en-US">
              <a:solidFill>
                <a:prstClr val="black"/>
              </a:solidFill>
              <a:latin typeface="Calibri"/>
            </a:endParaRPr>
          </a:p>
        </p:txBody>
      </p:sp>
    </p:spTree>
    <p:extLst>
      <p:ext uri="{BB962C8B-B14F-4D97-AF65-F5344CB8AC3E}">
        <p14:creationId xmlns:p14="http://schemas.microsoft.com/office/powerpoint/2010/main" val="3161484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endParaRPr lang="en-US" altLang="en-US">
              <a:solidFill>
                <a:prstClr val="black"/>
              </a:solidFill>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55</a:t>
            </a:fld>
            <a:endParaRPr lang="en-US">
              <a:solidFill>
                <a:prstClr val="black"/>
              </a:solidFill>
              <a:latin typeface="Calibri"/>
            </a:endParaRPr>
          </a:p>
        </p:txBody>
      </p:sp>
    </p:spTree>
    <p:extLst>
      <p:ext uri="{BB962C8B-B14F-4D97-AF65-F5344CB8AC3E}">
        <p14:creationId xmlns:p14="http://schemas.microsoft.com/office/powerpoint/2010/main" val="803384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r>
              <a:rPr lang="en-US" altLang="en-US" b="1" err="1">
                <a:solidFill>
                  <a:prstClr val="black"/>
                </a:solidFill>
              </a:rPr>
              <a:t>TELL:</a:t>
            </a:r>
            <a:r>
              <a:rPr lang="en-US" altLang="en-US" err="1">
                <a:solidFill>
                  <a:prstClr val="black"/>
                </a:solidFill>
              </a:rPr>
              <a:t>The</a:t>
            </a:r>
            <a:r>
              <a:rPr lang="en-US" altLang="en-US">
                <a:solidFill>
                  <a:prstClr val="black"/>
                </a:solidFill>
              </a:rPr>
              <a:t> </a:t>
            </a:r>
            <a:r>
              <a:rPr lang="en-US" altLang="en-US" err="1">
                <a:solidFill>
                  <a:prstClr val="black"/>
                </a:solidFill>
              </a:rPr>
              <a:t>BiC</a:t>
            </a:r>
            <a:r>
              <a:rPr lang="en-US" altLang="en-US">
                <a:solidFill>
                  <a:prstClr val="black"/>
                </a:solidFill>
              </a:rPr>
              <a:t> bags are returned and the leftover amount are recorded on the production worksheet</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56</a:t>
            </a:fld>
            <a:endParaRPr lang="en-US">
              <a:solidFill>
                <a:prstClr val="black"/>
              </a:solidFill>
              <a:latin typeface="Calibri"/>
            </a:endParaRPr>
          </a:p>
        </p:txBody>
      </p:sp>
    </p:spTree>
    <p:extLst>
      <p:ext uri="{BB962C8B-B14F-4D97-AF65-F5344CB8AC3E}">
        <p14:creationId xmlns:p14="http://schemas.microsoft.com/office/powerpoint/2010/main" val="2377027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7A28ED59-B174-4BB8-93B7-7B9532BE02A0}"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9683057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endParaRPr lang="en-US" altLang="en-US">
              <a:solidFill>
                <a:prstClr val="black"/>
              </a:solidFill>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57</a:t>
            </a:fld>
            <a:endParaRPr lang="en-US">
              <a:solidFill>
                <a:prstClr val="black"/>
              </a:solidFill>
              <a:latin typeface="Calibri"/>
            </a:endParaRPr>
          </a:p>
        </p:txBody>
      </p:sp>
    </p:spTree>
    <p:extLst>
      <p:ext uri="{BB962C8B-B14F-4D97-AF65-F5344CB8AC3E}">
        <p14:creationId xmlns:p14="http://schemas.microsoft.com/office/powerpoint/2010/main" val="2953084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In the following slides, we will go over the following:</a:t>
            </a:r>
          </a:p>
          <a:p>
            <a:pPr marL="174708" indent="-174708" defTabSz="931774">
              <a:buFont typeface="Arial" panose="020B0604020202020204" pitchFamily="34" charset="0"/>
              <a:buChar char="•"/>
              <a:defRPr/>
            </a:pPr>
            <a:r>
              <a:rPr lang="en-US"/>
              <a:t>BIC Daily Meal Count Consolidation </a:t>
            </a:r>
          </a:p>
          <a:p>
            <a:pPr marL="174708" indent="-174708" defTabSz="931774">
              <a:buFont typeface="Arial" panose="020B0604020202020204" pitchFamily="34" charset="0"/>
              <a:buChar char="•"/>
              <a:defRPr/>
            </a:pPr>
            <a:r>
              <a:rPr lang="en-US"/>
              <a:t>CEP Daily Entry </a:t>
            </a:r>
          </a:p>
          <a:p>
            <a:pPr marL="174708" indent="-174708" defTabSz="931774">
              <a:buFont typeface="Arial" panose="020B0604020202020204" pitchFamily="34" charset="0"/>
              <a:buChar char="•"/>
              <a:defRPr/>
            </a:pPr>
            <a:r>
              <a:rPr lang="en-US"/>
              <a:t>Non CEP Daily Entry </a:t>
            </a:r>
          </a:p>
          <a:p>
            <a:pPr marL="174708" indent="-174708" defTabSz="931774">
              <a:buFont typeface="Arial" panose="020B0604020202020204" pitchFamily="34" charset="0"/>
              <a:buChar char="•"/>
              <a:defRPr/>
            </a:pPr>
            <a:r>
              <a:rPr lang="en-US"/>
              <a:t>Adult Meals </a:t>
            </a:r>
          </a:p>
          <a:p>
            <a:endParaRPr lang="en-US"/>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58</a:t>
            </a:fld>
            <a:endParaRPr lang="en-US">
              <a:solidFill>
                <a:prstClr val="black"/>
              </a:solidFill>
              <a:latin typeface="Calibri"/>
            </a:endParaRPr>
          </a:p>
        </p:txBody>
      </p:sp>
    </p:spTree>
    <p:extLst>
      <p:ext uri="{BB962C8B-B14F-4D97-AF65-F5344CB8AC3E}">
        <p14:creationId xmlns:p14="http://schemas.microsoft.com/office/powerpoint/2010/main" val="3340033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61</a:t>
            </a:fld>
            <a:endParaRPr lang="en-US">
              <a:solidFill>
                <a:prstClr val="black"/>
              </a:solidFill>
              <a:latin typeface="Calibri"/>
            </a:endParaRPr>
          </a:p>
        </p:txBody>
      </p:sp>
    </p:spTree>
    <p:extLst>
      <p:ext uri="{BB962C8B-B14F-4D97-AF65-F5344CB8AC3E}">
        <p14:creationId xmlns:p14="http://schemas.microsoft.com/office/powerpoint/2010/main" val="2578128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64</a:t>
            </a:fld>
            <a:endParaRPr lang="en-US">
              <a:solidFill>
                <a:prstClr val="black"/>
              </a:solidFill>
              <a:latin typeface="Calibri"/>
            </a:endParaRPr>
          </a:p>
        </p:txBody>
      </p:sp>
    </p:spTree>
    <p:extLst>
      <p:ext uri="{BB962C8B-B14F-4D97-AF65-F5344CB8AC3E}">
        <p14:creationId xmlns:p14="http://schemas.microsoft.com/office/powerpoint/2010/main" val="34033632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65</a:t>
            </a:fld>
            <a:endParaRPr lang="en-US">
              <a:solidFill>
                <a:prstClr val="black"/>
              </a:solidFill>
              <a:latin typeface="Calibri"/>
            </a:endParaRPr>
          </a:p>
        </p:txBody>
      </p:sp>
    </p:spTree>
    <p:extLst>
      <p:ext uri="{BB962C8B-B14F-4D97-AF65-F5344CB8AC3E}">
        <p14:creationId xmlns:p14="http://schemas.microsoft.com/office/powerpoint/2010/main" val="18378982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66</a:t>
            </a:fld>
            <a:endParaRPr lang="en-US">
              <a:solidFill>
                <a:prstClr val="black"/>
              </a:solidFill>
              <a:latin typeface="Calibri"/>
            </a:endParaRPr>
          </a:p>
        </p:txBody>
      </p:sp>
    </p:spTree>
    <p:extLst>
      <p:ext uri="{BB962C8B-B14F-4D97-AF65-F5344CB8AC3E}">
        <p14:creationId xmlns:p14="http://schemas.microsoft.com/office/powerpoint/2010/main" val="432880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31555">
              <a:defRPr/>
            </a:pPr>
            <a:r>
              <a:rPr lang="en-US" b="1" baseline="0"/>
              <a:t>TELL: </a:t>
            </a:r>
            <a:r>
              <a:rPr lang="en-US">
                <a:solidFill>
                  <a:srgbClr val="000000"/>
                </a:solidFill>
              </a:rPr>
              <a:t>The Point of Service is the point in the foodservice operation where a determination can accurately be made that a reimbursable meal has been served to an eligible child.  This normally occurs at the end of the serving line. This procedure is the same for breakfast and lunch. For breakfast, mark  the students off on the roster and for lunch, the POS or rosters. There are no exceptions. </a:t>
            </a:r>
          </a:p>
          <a:p>
            <a:pPr defTabSz="940393">
              <a:defRPr/>
            </a:pPr>
            <a:endParaRPr lang="en-US" altLang="en-US" b="1"/>
          </a:p>
          <a:p>
            <a:endParaRPr lang="en-US"/>
          </a:p>
        </p:txBody>
      </p:sp>
      <p:sp>
        <p:nvSpPr>
          <p:cNvPr id="4" name="Slide Number Placeholder 3"/>
          <p:cNvSpPr>
            <a:spLocks noGrp="1"/>
          </p:cNvSpPr>
          <p:nvPr>
            <p:ph type="sldNum" sz="quarter" idx="10"/>
          </p:nvPr>
        </p:nvSpPr>
        <p:spPr/>
        <p:txBody>
          <a:bodyPr/>
          <a:lstStyle/>
          <a:p>
            <a:fld id="{D516E0BC-51EE-4218-A209-CC610A508EDD}" type="slidenum">
              <a:rPr lang="en-US" smtClean="0"/>
              <a:pPr/>
              <a:t>8</a:t>
            </a:fld>
            <a:endParaRPr lang="en-US"/>
          </a:p>
        </p:txBody>
      </p:sp>
    </p:spTree>
    <p:extLst>
      <p:ext uri="{BB962C8B-B14F-4D97-AF65-F5344CB8AC3E}">
        <p14:creationId xmlns:p14="http://schemas.microsoft.com/office/powerpoint/2010/main" val="2991044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11</a:t>
            </a:fld>
            <a:endParaRPr lang="en-US">
              <a:solidFill>
                <a:prstClr val="black"/>
              </a:solidFill>
              <a:latin typeface="Calibri"/>
            </a:endParaRPr>
          </a:p>
        </p:txBody>
      </p:sp>
    </p:spTree>
    <p:extLst>
      <p:ext uri="{BB962C8B-B14F-4D97-AF65-F5344CB8AC3E}">
        <p14:creationId xmlns:p14="http://schemas.microsoft.com/office/powerpoint/2010/main" val="3618106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12</a:t>
            </a:fld>
            <a:endParaRPr lang="en-US">
              <a:solidFill>
                <a:prstClr val="black"/>
              </a:solidFill>
              <a:latin typeface="Calibri"/>
            </a:endParaRPr>
          </a:p>
        </p:txBody>
      </p:sp>
    </p:spTree>
    <p:extLst>
      <p:ext uri="{BB962C8B-B14F-4D97-AF65-F5344CB8AC3E}">
        <p14:creationId xmlns:p14="http://schemas.microsoft.com/office/powerpoint/2010/main" val="3028517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08"/>
              </a:spcAft>
            </a:pPr>
            <a:r>
              <a:rPr lang="en-US" altLang="en-US">
                <a:solidFill>
                  <a:srgbClr val="000000"/>
                </a:solidFill>
                <a:latin typeface="Century Gothic" panose="020B0502020202020204" pitchFamily="34" charset="0"/>
              </a:rPr>
              <a:t>Store less popular items in the same bag to maximize space</a:t>
            </a:r>
          </a:p>
          <a:p>
            <a:pPr>
              <a:spcAft>
                <a:spcPts val="408"/>
              </a:spcAft>
            </a:pPr>
            <a:r>
              <a:rPr lang="en-US" altLang="en-US">
                <a:solidFill>
                  <a:srgbClr val="000000"/>
                </a:solidFill>
                <a:latin typeface="Century Gothic" panose="020B0502020202020204" pitchFamily="34" charset="0"/>
              </a:rPr>
              <a:t>Do not crush or squeeze food items into bags; use an additional bag </a:t>
            </a:r>
          </a:p>
          <a:p>
            <a:pPr>
              <a:spcAft>
                <a:spcPts val="408"/>
              </a:spcAft>
            </a:pPr>
            <a:r>
              <a:rPr lang="en-US" altLang="en-US">
                <a:solidFill>
                  <a:srgbClr val="000000"/>
                </a:solidFill>
                <a:latin typeface="Century Gothic" panose="020B0502020202020204" pitchFamily="34" charset="0"/>
              </a:rPr>
              <a:t>This model allows for OVS </a:t>
            </a:r>
          </a:p>
          <a:p>
            <a:pPr>
              <a:spcAft>
                <a:spcPts val="408"/>
              </a:spcAft>
              <a:buFont typeface="Wingdings" panose="05000000000000000000" pitchFamily="2" charset="2"/>
              <a:buChar char="Ø"/>
            </a:pPr>
            <a:endParaRPr lang="en-US" altLang="en-US" sz="1400">
              <a:solidFill>
                <a:srgbClr val="000000"/>
              </a:solidFill>
              <a:latin typeface="Century Gothic" panose="020B0502020202020204" pitchFamily="34" charset="0"/>
            </a:endParaRPr>
          </a:p>
          <a:p>
            <a:pPr>
              <a:spcAft>
                <a:spcPts val="408"/>
              </a:spcAft>
              <a:buFont typeface="Wingdings" panose="05000000000000000000" pitchFamily="2" charset="2"/>
              <a:buChar char="Ø"/>
            </a:pPr>
            <a:endParaRPr lang="en-US" altLang="en-US" sz="1400">
              <a:solidFill>
                <a:srgbClr val="000000"/>
              </a:solidFill>
              <a:latin typeface="Century Gothic" panose="020B0502020202020204" pitchFamily="34" charset="0"/>
            </a:endParaRPr>
          </a:p>
          <a:p>
            <a:endParaRPr lang="en-US"/>
          </a:p>
        </p:txBody>
      </p:sp>
      <p:sp>
        <p:nvSpPr>
          <p:cNvPr id="4" name="Slide Number Placeholder 3"/>
          <p:cNvSpPr>
            <a:spLocks noGrp="1"/>
          </p:cNvSpPr>
          <p:nvPr>
            <p:ph type="sldNum" sz="quarter" idx="5"/>
          </p:nvPr>
        </p:nvSpPr>
        <p:spPr/>
        <p:txBody>
          <a:bodyPr/>
          <a:lstStyle/>
          <a:p>
            <a:pPr defTabSz="931774">
              <a:defRPr/>
            </a:pPr>
            <a:fld id="{396B7AB7-A0EE-4B74-8FC2-24A4AD911861}"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452963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14</a:t>
            </a:fld>
            <a:endParaRPr lang="en-US">
              <a:solidFill>
                <a:prstClr val="black"/>
              </a:solidFill>
              <a:latin typeface="Calibri"/>
            </a:endParaRPr>
          </a:p>
        </p:txBody>
      </p:sp>
    </p:spTree>
    <p:extLst>
      <p:ext uri="{BB962C8B-B14F-4D97-AF65-F5344CB8AC3E}">
        <p14:creationId xmlns:p14="http://schemas.microsoft.com/office/powerpoint/2010/main" val="447363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C1DA2-9D6C-DB10-92EA-20271A8239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E9AB95-E0DE-00BE-D94E-F40AAF9020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E955BC-ECA8-9A5B-D669-5CDCD4C8707F}"/>
              </a:ext>
            </a:extLst>
          </p:cNvPr>
          <p:cNvSpPr>
            <a:spLocks noGrp="1"/>
          </p:cNvSpPr>
          <p:nvPr>
            <p:ph type="dt" sz="half" idx="10"/>
          </p:nvPr>
        </p:nvSpPr>
        <p:spPr/>
        <p:txBody>
          <a:bodyPr/>
          <a:lstStyle/>
          <a:p>
            <a:fld id="{8A3CA2D7-7334-463C-AAFB-5C295619FE35}" type="datetimeFigureOut">
              <a:rPr lang="en-US" smtClean="0"/>
              <a:t>8/8/2025</a:t>
            </a:fld>
            <a:endParaRPr lang="en-US"/>
          </a:p>
        </p:txBody>
      </p:sp>
      <p:sp>
        <p:nvSpPr>
          <p:cNvPr id="5" name="Footer Placeholder 4">
            <a:extLst>
              <a:ext uri="{FF2B5EF4-FFF2-40B4-BE49-F238E27FC236}">
                <a16:creationId xmlns:a16="http://schemas.microsoft.com/office/drawing/2014/main" id="{91151EEE-FC6E-4409-2471-88D236060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BAA46-C525-B2AE-2BF6-67DE43E0CF07}"/>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18794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8FCFA-F134-4E25-5B18-86919CC3E3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CBC8B2-F442-F10E-5FEF-6A95F19E79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EAF06-53CD-4038-3081-C23AF1583DCB}"/>
              </a:ext>
            </a:extLst>
          </p:cNvPr>
          <p:cNvSpPr>
            <a:spLocks noGrp="1"/>
          </p:cNvSpPr>
          <p:nvPr>
            <p:ph type="dt" sz="half" idx="10"/>
          </p:nvPr>
        </p:nvSpPr>
        <p:spPr/>
        <p:txBody>
          <a:bodyPr/>
          <a:lstStyle/>
          <a:p>
            <a:fld id="{8A3CA2D7-7334-463C-AAFB-5C295619FE35}" type="datetimeFigureOut">
              <a:rPr lang="en-US" smtClean="0"/>
              <a:t>8/8/2025</a:t>
            </a:fld>
            <a:endParaRPr lang="en-US"/>
          </a:p>
        </p:txBody>
      </p:sp>
      <p:sp>
        <p:nvSpPr>
          <p:cNvPr id="5" name="Footer Placeholder 4">
            <a:extLst>
              <a:ext uri="{FF2B5EF4-FFF2-40B4-BE49-F238E27FC236}">
                <a16:creationId xmlns:a16="http://schemas.microsoft.com/office/drawing/2014/main" id="{272DA6F0-FC94-5B0E-3A2C-CBFF1E720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34BB9-357F-619D-BF89-CBFFABB2A16B}"/>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3228956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A0178A-0F24-B02C-6065-4E661990EF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B11904-131D-BCBF-4357-D5C8936E46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75A11-EC60-CB9A-BEB8-21D322E647FF}"/>
              </a:ext>
            </a:extLst>
          </p:cNvPr>
          <p:cNvSpPr>
            <a:spLocks noGrp="1"/>
          </p:cNvSpPr>
          <p:nvPr>
            <p:ph type="dt" sz="half" idx="10"/>
          </p:nvPr>
        </p:nvSpPr>
        <p:spPr/>
        <p:txBody>
          <a:bodyPr/>
          <a:lstStyle/>
          <a:p>
            <a:fld id="{8A3CA2D7-7334-463C-AAFB-5C295619FE35}" type="datetimeFigureOut">
              <a:rPr lang="en-US" smtClean="0"/>
              <a:t>8/8/2025</a:t>
            </a:fld>
            <a:endParaRPr lang="en-US"/>
          </a:p>
        </p:txBody>
      </p:sp>
      <p:sp>
        <p:nvSpPr>
          <p:cNvPr id="5" name="Footer Placeholder 4">
            <a:extLst>
              <a:ext uri="{FF2B5EF4-FFF2-40B4-BE49-F238E27FC236}">
                <a16:creationId xmlns:a16="http://schemas.microsoft.com/office/drawing/2014/main" id="{40026547-A59D-C97E-0CFB-E8AC0EC7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8681AB-FFC2-5243-137E-589DCCD0DEA0}"/>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1658270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355467"/>
            <a:ext cx="10972800" cy="4856761"/>
          </a:xfrm>
        </p:spPr>
        <p:txBody>
          <a:bodyPr/>
          <a:lstStyle>
            <a:lvl1pPr marL="0" indent="0">
              <a:buNone/>
              <a:defRPr sz="2800">
                <a:solidFill>
                  <a:srgbClr val="000000"/>
                </a:solidFill>
              </a:defRPr>
            </a:lvl1pPr>
            <a:lvl2pPr marL="742950" indent="-285750">
              <a:buFont typeface="Wingdings" panose="05000000000000000000" pitchFamily="2" charset="2"/>
              <a:buChar char="Ø"/>
              <a:defRPr sz="2600">
                <a:solidFill>
                  <a:srgbClr val="000000"/>
                </a:solidFill>
              </a:defRPr>
            </a:lvl2pPr>
            <a:lvl3pPr marL="1139825" indent="-225425">
              <a:buFont typeface="Arial" panose="020B0604020202020204" pitchFamily="34" charset="0"/>
              <a:buChar char="•"/>
              <a:defRPr>
                <a:solidFill>
                  <a:srgbClr val="000000"/>
                </a:solidFill>
              </a:defRPr>
            </a:lvl3pPr>
          </a:lstStyle>
          <a:p>
            <a:pPr lvl="0"/>
            <a:r>
              <a:rPr lang="en-US"/>
              <a:t>Xx</a:t>
            </a:r>
          </a:p>
          <a:p>
            <a:pPr lvl="1"/>
            <a:r>
              <a:rPr lang="en-US"/>
              <a:t>Xx</a:t>
            </a:r>
          </a:p>
          <a:p>
            <a:pPr lvl="2"/>
            <a:r>
              <a:rPr lang="en-US"/>
              <a:t>Xx</a:t>
            </a:r>
          </a:p>
          <a:p>
            <a:pPr lvl="2"/>
            <a:endParaRPr lang="en-US"/>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
        <p:nvSpPr>
          <p:cNvPr id="10" name="Content Placeholder 2"/>
          <p:cNvSpPr>
            <a:spLocks noGrp="1"/>
          </p:cNvSpPr>
          <p:nvPr>
            <p:ph idx="13" hasCustomPrompt="1"/>
          </p:nvPr>
        </p:nvSpPr>
        <p:spPr>
          <a:xfrm>
            <a:off x="0" y="505610"/>
            <a:ext cx="12192000" cy="806825"/>
          </a:xfrm>
        </p:spPr>
        <p:txBody>
          <a:bodyPr>
            <a:noAutofit/>
          </a:bodyPr>
          <a:lstStyle>
            <a:lvl1pPr marL="0" indent="0">
              <a:buNone/>
              <a:defRPr sz="6000" b="1" i="0" baseline="0">
                <a:solidFill>
                  <a:srgbClr val="000000"/>
                </a:solidFill>
                <a:latin typeface="Calibri" panose="020F0502020204030204" pitchFamily="34" charset="0"/>
              </a:defRPr>
            </a:lvl1pPr>
            <a:lvl2pPr marL="742950" indent="-285750">
              <a:buFont typeface="Wingdings" panose="05000000000000000000" pitchFamily="2" charset="2"/>
              <a:buChar char="Ø"/>
              <a:defRPr sz="2600">
                <a:solidFill>
                  <a:srgbClr val="000000"/>
                </a:solidFill>
              </a:defRPr>
            </a:lvl2pPr>
            <a:lvl3pPr marL="914400" indent="0">
              <a:buFont typeface="Arial" panose="020B0604020202020204" pitchFamily="34" charset="0"/>
              <a:buNone/>
              <a:defRPr>
                <a:solidFill>
                  <a:srgbClr val="000000"/>
                </a:solidFill>
              </a:defRPr>
            </a:lvl3pPr>
          </a:lstStyle>
          <a:p>
            <a:pPr lvl="0"/>
            <a:r>
              <a:rPr lang="en-US"/>
              <a:t>Click to Add Title</a:t>
            </a:r>
          </a:p>
        </p:txBody>
      </p:sp>
    </p:spTree>
    <p:extLst>
      <p:ext uri="{BB962C8B-B14F-4D97-AF65-F5344CB8AC3E}">
        <p14:creationId xmlns:p14="http://schemas.microsoft.com/office/powerpoint/2010/main" val="4042317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654791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072166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999981" y="1509600"/>
            <a:ext cx="7969501" cy="1362075"/>
          </a:xfr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3999983" y="2906713"/>
            <a:ext cx="79695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pic>
        <p:nvPicPr>
          <p:cNvPr id="10" name="Picture 9" descr="FSD PPP Templa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2504033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08364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442141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170537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583929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F6B0-6A90-D56C-2B89-3E764A4C8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33DA0B-3492-BD39-EC58-C566F00BC0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DA896-7153-DACC-A261-4B6F39F1BD4E}"/>
              </a:ext>
            </a:extLst>
          </p:cNvPr>
          <p:cNvSpPr>
            <a:spLocks noGrp="1"/>
          </p:cNvSpPr>
          <p:nvPr>
            <p:ph type="dt" sz="half" idx="10"/>
          </p:nvPr>
        </p:nvSpPr>
        <p:spPr/>
        <p:txBody>
          <a:bodyPr/>
          <a:lstStyle/>
          <a:p>
            <a:fld id="{8A3CA2D7-7334-463C-AAFB-5C295619FE35}" type="datetimeFigureOut">
              <a:rPr lang="en-US" smtClean="0"/>
              <a:t>8/8/2025</a:t>
            </a:fld>
            <a:endParaRPr lang="en-US"/>
          </a:p>
        </p:txBody>
      </p:sp>
      <p:sp>
        <p:nvSpPr>
          <p:cNvPr id="5" name="Footer Placeholder 4">
            <a:extLst>
              <a:ext uri="{FF2B5EF4-FFF2-40B4-BE49-F238E27FC236}">
                <a16:creationId xmlns:a16="http://schemas.microsoft.com/office/drawing/2014/main" id="{E0941695-9067-9DEB-499A-9E6EEA820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8DEB1-4C8B-C59E-F81F-A791E115228D}"/>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2562432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708716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492546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518581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480266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355467"/>
            <a:ext cx="10972800" cy="4856761"/>
          </a:xfrm>
        </p:spPr>
        <p:txBody>
          <a:bodyPr/>
          <a:lstStyle>
            <a:lvl1pPr marL="0" indent="0">
              <a:buNone/>
              <a:defRPr sz="2800">
                <a:solidFill>
                  <a:srgbClr val="000000"/>
                </a:solidFill>
              </a:defRPr>
            </a:lvl1pPr>
            <a:lvl2pPr marL="742950" indent="-285750">
              <a:buFont typeface="Wingdings" panose="05000000000000000000" pitchFamily="2" charset="2"/>
              <a:buChar char="Ø"/>
              <a:defRPr sz="2600">
                <a:solidFill>
                  <a:srgbClr val="000000"/>
                </a:solidFill>
              </a:defRPr>
            </a:lvl2pPr>
            <a:lvl3pPr marL="1139825" indent="-225425">
              <a:buFont typeface="Arial" panose="020B0604020202020204" pitchFamily="34" charset="0"/>
              <a:buChar char="•"/>
              <a:defRPr>
                <a:solidFill>
                  <a:srgbClr val="000000"/>
                </a:solidFill>
              </a:defRPr>
            </a:lvl3pPr>
          </a:lstStyle>
          <a:p>
            <a:pPr lvl="0"/>
            <a:r>
              <a:rPr lang="en-US"/>
              <a:t>Xx</a:t>
            </a:r>
          </a:p>
          <a:p>
            <a:pPr lvl="1"/>
            <a:r>
              <a:rPr lang="en-US"/>
              <a:t>Xx</a:t>
            </a:r>
          </a:p>
          <a:p>
            <a:pPr lvl="2"/>
            <a:r>
              <a:rPr lang="en-US"/>
              <a:t>Xx</a:t>
            </a:r>
          </a:p>
          <a:p>
            <a:pPr lvl="2"/>
            <a:endParaRPr lang="en-US"/>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
        <p:nvSpPr>
          <p:cNvPr id="10" name="Content Placeholder 2"/>
          <p:cNvSpPr>
            <a:spLocks noGrp="1"/>
          </p:cNvSpPr>
          <p:nvPr>
            <p:ph idx="13" hasCustomPrompt="1"/>
          </p:nvPr>
        </p:nvSpPr>
        <p:spPr>
          <a:xfrm>
            <a:off x="0" y="505610"/>
            <a:ext cx="12192000" cy="806825"/>
          </a:xfrm>
        </p:spPr>
        <p:txBody>
          <a:bodyPr>
            <a:noAutofit/>
          </a:bodyPr>
          <a:lstStyle>
            <a:lvl1pPr marL="0" indent="0">
              <a:buNone/>
              <a:defRPr sz="6000" b="1" i="0" baseline="0">
                <a:solidFill>
                  <a:srgbClr val="000000"/>
                </a:solidFill>
                <a:latin typeface="Calibri" panose="020F0502020204030204" pitchFamily="34" charset="0"/>
              </a:defRPr>
            </a:lvl1pPr>
            <a:lvl2pPr marL="742950" indent="-285750">
              <a:buFont typeface="Wingdings" panose="05000000000000000000" pitchFamily="2" charset="2"/>
              <a:buChar char="Ø"/>
              <a:defRPr sz="2600">
                <a:solidFill>
                  <a:srgbClr val="000000"/>
                </a:solidFill>
              </a:defRPr>
            </a:lvl2pPr>
            <a:lvl3pPr marL="914400" indent="0">
              <a:buFont typeface="Arial" panose="020B0604020202020204" pitchFamily="34" charset="0"/>
              <a:buNone/>
              <a:defRPr>
                <a:solidFill>
                  <a:srgbClr val="000000"/>
                </a:solidFill>
              </a:defRPr>
            </a:lvl3pPr>
          </a:lstStyle>
          <a:p>
            <a:pPr lvl="0"/>
            <a:r>
              <a:rPr lang="en-US"/>
              <a:t>Click to Add Title</a:t>
            </a:r>
          </a:p>
        </p:txBody>
      </p:sp>
    </p:spTree>
    <p:extLst>
      <p:ext uri="{BB962C8B-B14F-4D97-AF65-F5344CB8AC3E}">
        <p14:creationId xmlns:p14="http://schemas.microsoft.com/office/powerpoint/2010/main" val="2402692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10927" y="-11207"/>
            <a:ext cx="12215245" cy="6880414"/>
          </a:xfrm>
          <a:prstGeom prst="rect">
            <a:avLst/>
          </a:prstGeom>
        </p:spPr>
      </p:pic>
      <p:sp>
        <p:nvSpPr>
          <p:cNvPr id="2" name="Title 1"/>
          <p:cNvSpPr>
            <a:spLocks noGrp="1"/>
          </p:cNvSpPr>
          <p:nvPr>
            <p:ph type="title"/>
          </p:nvPr>
        </p:nvSpPr>
        <p:spPr>
          <a:xfrm>
            <a:off x="3356782" y="1416177"/>
            <a:ext cx="8835217" cy="1362075"/>
          </a:xfrm>
        </p:spPr>
        <p:txBody>
          <a:bodyPr anchor="t">
            <a:noAutofit/>
          </a:bodyPr>
          <a:lstStyle>
            <a:lvl1pPr algn="ctr">
              <a:defRPr sz="4400" b="1" cap="all">
                <a:solidFill>
                  <a:srgbClr val="000000"/>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
        <p:nvSpPr>
          <p:cNvPr id="16" name="Text Placeholder 15"/>
          <p:cNvSpPr>
            <a:spLocks noGrp="1"/>
          </p:cNvSpPr>
          <p:nvPr>
            <p:ph type="body" sz="quarter" idx="11" hasCustomPrompt="1"/>
          </p:nvPr>
        </p:nvSpPr>
        <p:spPr>
          <a:xfrm>
            <a:off x="3357034" y="6142038"/>
            <a:ext cx="8834967" cy="715962"/>
          </a:xfrm>
        </p:spPr>
        <p:txBody>
          <a:bodyPr/>
          <a:lstStyle>
            <a:lvl1pPr marL="0" indent="0" algn="ctr" eaLnBrk="1" fontAlgn="base" hangingPunct="1">
              <a:lnSpc>
                <a:spcPct val="90000"/>
              </a:lnSpc>
              <a:spcBef>
                <a:spcPct val="20000"/>
              </a:spcBef>
              <a:spcAft>
                <a:spcPct val="0"/>
              </a:spcAft>
              <a:buFontTx/>
              <a:buNone/>
              <a:defRPr sz="2400"/>
            </a:lvl1pPr>
          </a:lstStyle>
          <a:p>
            <a:pPr algn="ctr" eaLnBrk="1" fontAlgn="base" hangingPunct="1">
              <a:lnSpc>
                <a:spcPct val="90000"/>
              </a:lnSpc>
              <a:spcBef>
                <a:spcPct val="20000"/>
              </a:spcBef>
              <a:spcAft>
                <a:spcPct val="0"/>
              </a:spcAft>
            </a:pPr>
            <a:r>
              <a:rPr lang="en-US" altLang="en-US" sz="240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10083800" y="6626226"/>
            <a:ext cx="2108200" cy="231775"/>
          </a:xfrm>
        </p:spPr>
        <p:txBody>
          <a:bodyPr>
            <a:noAutofit/>
          </a:bodyPr>
          <a:lstStyle>
            <a:lvl1pPr marL="0" indent="0" algn="ctr">
              <a:buFontTx/>
              <a:buNone/>
              <a:defRPr sz="1200" baseline="0">
                <a:latin typeface="Calibri" panose="020F0502020204030204" pitchFamily="34" charset="0"/>
              </a:defRPr>
            </a:lvl1pPr>
          </a:lstStyle>
          <a:p>
            <a:pPr lvl="0"/>
            <a:r>
              <a:rPr lang="en-US" sz="1200" baseline="0"/>
              <a:t>00.00.0000</a:t>
            </a:r>
            <a:endParaRPr lang="en-US"/>
          </a:p>
        </p:txBody>
      </p:sp>
    </p:spTree>
    <p:extLst>
      <p:ext uri="{BB962C8B-B14F-4D97-AF65-F5344CB8AC3E}">
        <p14:creationId xmlns:p14="http://schemas.microsoft.com/office/powerpoint/2010/main" val="3889419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355467"/>
            <a:ext cx="10972800" cy="4856761"/>
          </a:xfrm>
        </p:spPr>
        <p:txBody>
          <a:bodyPr/>
          <a:lstStyle>
            <a:lvl1pPr marL="0" indent="0">
              <a:buNone/>
              <a:defRPr sz="2800">
                <a:solidFill>
                  <a:srgbClr val="000000"/>
                </a:solidFill>
              </a:defRPr>
            </a:lvl1pPr>
            <a:lvl2pPr marL="742950" indent="-285750">
              <a:buFont typeface="Wingdings" panose="05000000000000000000" pitchFamily="2" charset="2"/>
              <a:buChar char="Ø"/>
              <a:defRPr sz="2600">
                <a:solidFill>
                  <a:srgbClr val="000000"/>
                </a:solidFill>
              </a:defRPr>
            </a:lvl2pPr>
            <a:lvl3pPr marL="1139825" indent="-225425">
              <a:buFont typeface="Arial" panose="020B0604020202020204" pitchFamily="34" charset="0"/>
              <a:buChar char="•"/>
              <a:defRPr>
                <a:solidFill>
                  <a:srgbClr val="000000"/>
                </a:solidFill>
              </a:defRPr>
            </a:lvl3pPr>
          </a:lstStyle>
          <a:p>
            <a:pPr lvl="0"/>
            <a:r>
              <a:rPr lang="en-US"/>
              <a:t>Xx</a:t>
            </a:r>
          </a:p>
          <a:p>
            <a:pPr lvl="1"/>
            <a:r>
              <a:rPr lang="en-US"/>
              <a:t>Xx</a:t>
            </a:r>
          </a:p>
          <a:p>
            <a:pPr lvl="2"/>
            <a:r>
              <a:rPr lang="en-US"/>
              <a:t>Xx</a:t>
            </a:r>
          </a:p>
          <a:p>
            <a:pPr lvl="2"/>
            <a:endParaRPr lang="en-US"/>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
        <p:nvSpPr>
          <p:cNvPr id="10" name="Content Placeholder 2"/>
          <p:cNvSpPr>
            <a:spLocks noGrp="1"/>
          </p:cNvSpPr>
          <p:nvPr>
            <p:ph idx="13" hasCustomPrompt="1"/>
          </p:nvPr>
        </p:nvSpPr>
        <p:spPr>
          <a:xfrm>
            <a:off x="0" y="505610"/>
            <a:ext cx="12192000" cy="806825"/>
          </a:xfrm>
        </p:spPr>
        <p:txBody>
          <a:bodyPr>
            <a:noAutofit/>
          </a:bodyPr>
          <a:lstStyle>
            <a:lvl1pPr marL="0" indent="0">
              <a:buNone/>
              <a:defRPr sz="6000" b="1" i="0" baseline="0">
                <a:solidFill>
                  <a:srgbClr val="000000"/>
                </a:solidFill>
                <a:latin typeface="Calibri" panose="020F0502020204030204" pitchFamily="34" charset="0"/>
              </a:defRPr>
            </a:lvl1pPr>
            <a:lvl2pPr marL="742950" indent="-285750">
              <a:buFont typeface="Wingdings" panose="05000000000000000000" pitchFamily="2" charset="2"/>
              <a:buChar char="Ø"/>
              <a:defRPr sz="2600">
                <a:solidFill>
                  <a:srgbClr val="000000"/>
                </a:solidFill>
              </a:defRPr>
            </a:lvl2pPr>
            <a:lvl3pPr marL="914400" indent="0">
              <a:buFont typeface="Arial" panose="020B0604020202020204" pitchFamily="34" charset="0"/>
              <a:buNone/>
              <a:defRPr>
                <a:solidFill>
                  <a:srgbClr val="000000"/>
                </a:solidFill>
              </a:defRPr>
            </a:lvl3pPr>
          </a:lstStyle>
          <a:p>
            <a:pPr lvl="0"/>
            <a:r>
              <a:rPr lang="en-US"/>
              <a:t>Click to Add Title</a:t>
            </a:r>
          </a:p>
        </p:txBody>
      </p:sp>
    </p:spTree>
    <p:extLst>
      <p:ext uri="{BB962C8B-B14F-4D97-AF65-F5344CB8AC3E}">
        <p14:creationId xmlns:p14="http://schemas.microsoft.com/office/powerpoint/2010/main" val="2881915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sp>
        <p:nvSpPr>
          <p:cNvPr id="9" name="Content Placeholder 3"/>
          <p:cNvSpPr>
            <a:spLocks noGrp="1"/>
          </p:cNvSpPr>
          <p:nvPr>
            <p:ph sz="half" idx="2" hasCustomPrompt="1"/>
          </p:nvPr>
        </p:nvSpPr>
        <p:spPr>
          <a:xfrm>
            <a:off x="609600" y="1862862"/>
            <a:ext cx="525780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a:p>
            <a:pPr lvl="2"/>
            <a:r>
              <a:rPr lang="en-US"/>
              <a:t>Second level</a:t>
            </a:r>
          </a:p>
          <a:p>
            <a:pPr lvl="3"/>
            <a:r>
              <a:rPr lang="en-US"/>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a:p>
            <a:pPr lvl="2"/>
            <a:r>
              <a:rPr lang="en-US"/>
              <a:t>Second level</a:t>
            </a:r>
          </a:p>
          <a:p>
            <a:pPr lvl="3"/>
            <a:r>
              <a:rPr lang="en-US"/>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p:txBody>
      </p:sp>
    </p:spTree>
    <p:extLst>
      <p:ext uri="{BB962C8B-B14F-4D97-AF65-F5344CB8AC3E}">
        <p14:creationId xmlns:p14="http://schemas.microsoft.com/office/powerpoint/2010/main" val="1288098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865198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
        <p:nvSpPr>
          <p:cNvPr id="11" name="Text Box 7"/>
          <p:cNvSpPr txBox="1">
            <a:spLocks noChangeArrowheads="1"/>
          </p:cNvSpPr>
          <p:nvPr/>
        </p:nvSpPr>
        <p:spPr bwMode="auto">
          <a:xfrm>
            <a:off x="127701" y="5741139"/>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baseline="0">
                <a:solidFill>
                  <a:srgbClr val="000000"/>
                </a:solidFill>
              </a:rPr>
              <a:t>LAUSD Food Services Division  </a:t>
            </a:r>
          </a:p>
          <a:p>
            <a:pPr defTabSz="914400" eaLnBrk="0" fontAlgn="base" hangingPunct="0">
              <a:spcBef>
                <a:spcPct val="0"/>
              </a:spcBef>
              <a:spcAft>
                <a:spcPct val="0"/>
              </a:spcAft>
              <a:buFontTx/>
              <a:buNone/>
            </a:pPr>
            <a:r>
              <a:rPr lang="en-US" altLang="en-US" sz="1800" baseline="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59"/>
            <a:ext cx="12192000" cy="1042987"/>
          </a:xfrm>
        </p:spPr>
        <p:txBody>
          <a:bodyPr>
            <a:normAutofit/>
          </a:bodyPr>
          <a:lstStyle>
            <a:lvl1pPr marL="0" indent="0" algn="ctr">
              <a:buFontTx/>
              <a:buNone/>
              <a:defRPr sz="4400" b="1"/>
            </a:lvl1pPr>
          </a:lstStyle>
          <a:p>
            <a:pPr lvl="0"/>
            <a:r>
              <a:rPr lang="en-US"/>
              <a:t>Questions?</a:t>
            </a:r>
          </a:p>
        </p:txBody>
      </p:sp>
      <p:sp>
        <p:nvSpPr>
          <p:cNvPr id="12" name="Text Placeholder 11"/>
          <p:cNvSpPr>
            <a:spLocks noGrp="1"/>
          </p:cNvSpPr>
          <p:nvPr>
            <p:ph type="body" sz="quarter" idx="14" hasCustomPrompt="1"/>
          </p:nvPr>
        </p:nvSpPr>
        <p:spPr>
          <a:xfrm>
            <a:off x="0" y="3237577"/>
            <a:ext cx="12192000" cy="968375"/>
          </a:xfrm>
        </p:spPr>
        <p:txBody>
          <a:bodyPr>
            <a:normAutofit/>
          </a:bodyPr>
          <a:lstStyle>
            <a:lvl1pPr marL="0" indent="0" algn="ctr">
              <a:buFontTx/>
              <a:buNone/>
              <a:defRPr sz="4000" b="1"/>
            </a:lvl1pPr>
          </a:lstStyle>
          <a:p>
            <a:pPr lvl="0"/>
            <a:r>
              <a:rPr lang="en-US" b="1"/>
              <a:t>Thank You!</a:t>
            </a:r>
            <a:endParaRPr lang="en-US"/>
          </a:p>
        </p:txBody>
      </p:sp>
    </p:spTree>
    <p:extLst>
      <p:ext uri="{BB962C8B-B14F-4D97-AF65-F5344CB8AC3E}">
        <p14:creationId xmlns:p14="http://schemas.microsoft.com/office/powerpoint/2010/main" val="2694938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533A3-EF9A-6510-48F9-A3C6370DE3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C93017-AEC7-334A-218A-1F9CCEA5A8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2548CE-EC0A-CEB8-FF41-5D6104DB683A}"/>
              </a:ext>
            </a:extLst>
          </p:cNvPr>
          <p:cNvSpPr>
            <a:spLocks noGrp="1"/>
          </p:cNvSpPr>
          <p:nvPr>
            <p:ph type="dt" sz="half" idx="10"/>
          </p:nvPr>
        </p:nvSpPr>
        <p:spPr/>
        <p:txBody>
          <a:bodyPr/>
          <a:lstStyle/>
          <a:p>
            <a:fld id="{8A3CA2D7-7334-463C-AAFB-5C295619FE35}" type="datetimeFigureOut">
              <a:rPr lang="en-US" smtClean="0"/>
              <a:t>8/8/2025</a:t>
            </a:fld>
            <a:endParaRPr lang="en-US"/>
          </a:p>
        </p:txBody>
      </p:sp>
      <p:sp>
        <p:nvSpPr>
          <p:cNvPr id="5" name="Footer Placeholder 4">
            <a:extLst>
              <a:ext uri="{FF2B5EF4-FFF2-40B4-BE49-F238E27FC236}">
                <a16:creationId xmlns:a16="http://schemas.microsoft.com/office/drawing/2014/main" id="{A78ED94D-5C45-5E2B-A21A-5FDC14A94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29636-2893-7DC9-A2DD-2F9857058B03}"/>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2762673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65655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511831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27599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33844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509999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7" name="Picture 6" descr="FSD PPP Templa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2957605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80366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603631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8986696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96201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30D1-E550-F55C-9F46-597A09681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8F2170-EB7A-BDBF-877E-128320EC3E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F7DF9-4CE8-402E-4234-9B791D875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C2A3E2-CA5C-037C-EFA0-101EE83A4FD2}"/>
              </a:ext>
            </a:extLst>
          </p:cNvPr>
          <p:cNvSpPr>
            <a:spLocks noGrp="1"/>
          </p:cNvSpPr>
          <p:nvPr>
            <p:ph type="dt" sz="half" idx="10"/>
          </p:nvPr>
        </p:nvSpPr>
        <p:spPr/>
        <p:txBody>
          <a:bodyPr/>
          <a:lstStyle/>
          <a:p>
            <a:fld id="{8A3CA2D7-7334-463C-AAFB-5C295619FE35}" type="datetimeFigureOut">
              <a:rPr lang="en-US" smtClean="0"/>
              <a:t>8/8/2025</a:t>
            </a:fld>
            <a:endParaRPr lang="en-US"/>
          </a:p>
        </p:txBody>
      </p:sp>
      <p:sp>
        <p:nvSpPr>
          <p:cNvPr id="6" name="Footer Placeholder 5">
            <a:extLst>
              <a:ext uri="{FF2B5EF4-FFF2-40B4-BE49-F238E27FC236}">
                <a16:creationId xmlns:a16="http://schemas.microsoft.com/office/drawing/2014/main" id="{1E366556-47B6-23E1-5C73-C20CEBAA2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50910-4D11-32E2-7FC6-BBE18AC77B80}"/>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11744188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720240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348853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002959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42700354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9520F3B-38DC-4533-9553-349E3F025388}"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CEBA6-FB0E-4749-9C04-5456275D880B}"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335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520F3B-38DC-4533-9553-349E3F025388}"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360589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520F3B-38DC-4533-9553-349E3F025388}"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CEBA6-FB0E-4749-9C04-5456275D880B}"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963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7"/>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520F3B-38DC-4533-9553-349E3F025388}"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960540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520F3B-38DC-4533-9553-349E3F025388}" type="datetimeFigureOut">
              <a:rPr lang="en-US" smtClean="0"/>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320809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520F3B-38DC-4533-9553-349E3F025388}" type="datetimeFigureOut">
              <a:rPr lang="en-US" smtClean="0"/>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2283540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17699-C146-BA25-E88F-48EE948E24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DB9AB5-40E5-29ED-7F2F-B9390A8908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759639-EB2B-9568-1912-15B7F87886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57B1C-1625-0831-81CC-138195B5F6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8D0C79-DA78-CF0C-2A5B-6D598A1AA3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9683A2-BA7C-46FE-6F47-CB0D24F15DEB}"/>
              </a:ext>
            </a:extLst>
          </p:cNvPr>
          <p:cNvSpPr>
            <a:spLocks noGrp="1"/>
          </p:cNvSpPr>
          <p:nvPr>
            <p:ph type="dt" sz="half" idx="10"/>
          </p:nvPr>
        </p:nvSpPr>
        <p:spPr/>
        <p:txBody>
          <a:bodyPr/>
          <a:lstStyle/>
          <a:p>
            <a:fld id="{8A3CA2D7-7334-463C-AAFB-5C295619FE35}" type="datetimeFigureOut">
              <a:rPr lang="en-US" smtClean="0"/>
              <a:t>8/8/2025</a:t>
            </a:fld>
            <a:endParaRPr lang="en-US"/>
          </a:p>
        </p:txBody>
      </p:sp>
      <p:sp>
        <p:nvSpPr>
          <p:cNvPr id="8" name="Footer Placeholder 7">
            <a:extLst>
              <a:ext uri="{FF2B5EF4-FFF2-40B4-BE49-F238E27FC236}">
                <a16:creationId xmlns:a16="http://schemas.microsoft.com/office/drawing/2014/main" id="{1AE41E5B-F0EF-F3D0-DD91-16D60553C8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82FA0B-F197-A0EA-5704-C894035F6EB8}"/>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4819255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9520F3B-38DC-4533-9553-349E3F025388}" type="datetimeFigureOut">
              <a:rPr lang="en-US" smtClean="0"/>
              <a:t>8/8/2025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27996211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613650" y="731520"/>
            <a:ext cx="6679191"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59520F3B-38DC-4533-9553-349E3F025388}" type="datetimeFigureOut">
              <a:rPr lang="en-US" smtClean="0"/>
              <a:t>8/8/2025</a:t>
            </a:fld>
            <a:endParaRPr 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17CEBA6-FB0E-4749-9C04-5456275D880B}" type="slidenum">
              <a:rPr lang="en-US" smtClean="0"/>
              <a:t>‹#›</a:t>
            </a:fld>
            <a:endParaRPr lang="en-US"/>
          </a:p>
        </p:txBody>
      </p:sp>
    </p:spTree>
    <p:extLst>
      <p:ext uri="{BB962C8B-B14F-4D97-AF65-F5344CB8AC3E}">
        <p14:creationId xmlns:p14="http://schemas.microsoft.com/office/powerpoint/2010/main" val="826818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7" y="0"/>
            <a:ext cx="12191985" cy="4915076"/>
          </a:xfrm>
          <a:blipFill>
            <a:blip r:embed="rId2" cstate="email">
              <a:extLst>
                <a:ext uri="{28A0092B-C50C-407E-A947-70E740481C1C}">
                  <a14:useLocalDpi xmlns:a14="http://schemas.microsoft.com/office/drawing/2010/main"/>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520F3B-38DC-4533-9553-349E3F025388}"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1149807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520F3B-38DC-4533-9553-349E3F025388}"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33072576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520F3B-38DC-4533-9553-349E3F025388}"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3306944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4428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355467"/>
            <a:ext cx="10972800" cy="4856761"/>
          </a:xfrm>
        </p:spPr>
        <p:txBody>
          <a:bodyPr/>
          <a:lstStyle>
            <a:lvl1pPr marL="0" indent="0">
              <a:buNone/>
              <a:defRPr sz="2800">
                <a:solidFill>
                  <a:srgbClr val="000000"/>
                </a:solidFill>
              </a:defRPr>
            </a:lvl1pPr>
            <a:lvl2pPr marL="742950" indent="-285750">
              <a:buFont typeface="Wingdings" panose="05000000000000000000" pitchFamily="2" charset="2"/>
              <a:buChar char="Ø"/>
              <a:defRPr sz="2600">
                <a:solidFill>
                  <a:srgbClr val="000000"/>
                </a:solidFill>
              </a:defRPr>
            </a:lvl2pPr>
            <a:lvl3pPr marL="1139825" indent="-225425">
              <a:buFont typeface="Arial" panose="020B0604020202020204" pitchFamily="34" charset="0"/>
              <a:buChar char="•"/>
              <a:defRPr>
                <a:solidFill>
                  <a:srgbClr val="000000"/>
                </a:solidFill>
              </a:defRPr>
            </a:lvl3pPr>
          </a:lstStyle>
          <a:p>
            <a:pPr lvl="0"/>
            <a:r>
              <a:rPr lang="en-US"/>
              <a:t>Xx</a:t>
            </a:r>
          </a:p>
          <a:p>
            <a:pPr lvl="1"/>
            <a:r>
              <a:rPr lang="en-US"/>
              <a:t>Xx</a:t>
            </a:r>
          </a:p>
          <a:p>
            <a:pPr lvl="2"/>
            <a:r>
              <a:rPr lang="en-US"/>
              <a:t>Xx</a:t>
            </a:r>
          </a:p>
          <a:p>
            <a:pPr lvl="2"/>
            <a:endParaRPr lang="en-US"/>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10" name="Content Placeholder 2"/>
          <p:cNvSpPr>
            <a:spLocks noGrp="1"/>
          </p:cNvSpPr>
          <p:nvPr>
            <p:ph idx="13" hasCustomPrompt="1"/>
          </p:nvPr>
        </p:nvSpPr>
        <p:spPr>
          <a:xfrm>
            <a:off x="0" y="505610"/>
            <a:ext cx="12192000" cy="806825"/>
          </a:xfrm>
        </p:spPr>
        <p:txBody>
          <a:bodyPr>
            <a:noAutofit/>
          </a:bodyPr>
          <a:lstStyle>
            <a:lvl1pPr marL="0" indent="0">
              <a:buNone/>
              <a:defRPr sz="6000" b="1" i="0" baseline="0">
                <a:solidFill>
                  <a:srgbClr val="000000"/>
                </a:solidFill>
                <a:latin typeface="Calibri" panose="020F0502020204030204" pitchFamily="34" charset="0"/>
              </a:defRPr>
            </a:lvl1pPr>
            <a:lvl2pPr marL="742950" indent="-285750">
              <a:buFont typeface="Wingdings" panose="05000000000000000000" pitchFamily="2" charset="2"/>
              <a:buChar char="Ø"/>
              <a:defRPr sz="2600">
                <a:solidFill>
                  <a:srgbClr val="000000"/>
                </a:solidFill>
              </a:defRPr>
            </a:lvl2pPr>
            <a:lvl3pPr marL="914400" indent="0">
              <a:buFont typeface="Arial" panose="020B0604020202020204" pitchFamily="34" charset="0"/>
              <a:buNone/>
              <a:defRPr>
                <a:solidFill>
                  <a:srgbClr val="000000"/>
                </a:solidFill>
              </a:defRPr>
            </a:lvl3pPr>
          </a:lstStyle>
          <a:p>
            <a:pPr lvl="0"/>
            <a:r>
              <a:rPr lang="en-US"/>
              <a:t>Click to Add Title</a:t>
            </a:r>
          </a:p>
        </p:txBody>
      </p:sp>
    </p:spTree>
    <p:extLst>
      <p:ext uri="{BB962C8B-B14F-4D97-AF65-F5344CB8AC3E}">
        <p14:creationId xmlns:p14="http://schemas.microsoft.com/office/powerpoint/2010/main" val="38332512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9" name="Content Placeholder 3"/>
          <p:cNvSpPr>
            <a:spLocks noGrp="1"/>
          </p:cNvSpPr>
          <p:nvPr>
            <p:ph sz="half" idx="2" hasCustomPrompt="1"/>
          </p:nvPr>
        </p:nvSpPr>
        <p:spPr>
          <a:xfrm>
            <a:off x="609600" y="1862862"/>
            <a:ext cx="525780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a:p>
            <a:pPr lvl="2"/>
            <a:r>
              <a:rPr lang="en-US"/>
              <a:t>Second level</a:t>
            </a:r>
          </a:p>
          <a:p>
            <a:pPr lvl="3"/>
            <a:r>
              <a:rPr lang="en-US"/>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a:p>
            <a:pPr lvl="2"/>
            <a:r>
              <a:rPr lang="en-US"/>
              <a:t>Second level</a:t>
            </a:r>
          </a:p>
          <a:p>
            <a:pPr lvl="3"/>
            <a:r>
              <a:rPr lang="en-US"/>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p:txBody>
      </p:sp>
    </p:spTree>
    <p:extLst>
      <p:ext uri="{BB962C8B-B14F-4D97-AF65-F5344CB8AC3E}">
        <p14:creationId xmlns:p14="http://schemas.microsoft.com/office/powerpoint/2010/main" val="3999498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49733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11" name="Text Box 7"/>
          <p:cNvSpPr txBox="1">
            <a:spLocks noChangeArrowheads="1"/>
          </p:cNvSpPr>
          <p:nvPr/>
        </p:nvSpPr>
        <p:spPr bwMode="auto">
          <a:xfrm>
            <a:off x="127701" y="5741139"/>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baseline="0">
                <a:solidFill>
                  <a:srgbClr val="000000"/>
                </a:solidFill>
              </a:rPr>
              <a:t>LAUSD Food Services Division  </a:t>
            </a:r>
          </a:p>
          <a:p>
            <a:pPr defTabSz="914400" eaLnBrk="0" fontAlgn="base" hangingPunct="0">
              <a:spcBef>
                <a:spcPct val="0"/>
              </a:spcBef>
              <a:spcAft>
                <a:spcPct val="0"/>
              </a:spcAft>
              <a:buFontTx/>
              <a:buNone/>
            </a:pPr>
            <a:r>
              <a:rPr lang="en-US" altLang="en-US" sz="1800" baseline="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59"/>
            <a:ext cx="12192000" cy="1042987"/>
          </a:xfrm>
        </p:spPr>
        <p:txBody>
          <a:bodyPr>
            <a:normAutofit/>
          </a:bodyPr>
          <a:lstStyle>
            <a:lvl1pPr marL="0" indent="0" algn="ctr">
              <a:buFontTx/>
              <a:buNone/>
              <a:defRPr sz="4400" b="1"/>
            </a:lvl1pPr>
          </a:lstStyle>
          <a:p>
            <a:pPr lvl="0"/>
            <a:r>
              <a:rPr lang="en-US"/>
              <a:t>Questions?</a:t>
            </a:r>
          </a:p>
        </p:txBody>
      </p:sp>
      <p:sp>
        <p:nvSpPr>
          <p:cNvPr id="12" name="Text Placeholder 11"/>
          <p:cNvSpPr>
            <a:spLocks noGrp="1"/>
          </p:cNvSpPr>
          <p:nvPr>
            <p:ph type="body" sz="quarter" idx="14" hasCustomPrompt="1"/>
          </p:nvPr>
        </p:nvSpPr>
        <p:spPr>
          <a:xfrm>
            <a:off x="0" y="3237577"/>
            <a:ext cx="12192000" cy="968375"/>
          </a:xfrm>
        </p:spPr>
        <p:txBody>
          <a:bodyPr>
            <a:normAutofit/>
          </a:bodyPr>
          <a:lstStyle>
            <a:lvl1pPr marL="0" indent="0" algn="ctr">
              <a:buFontTx/>
              <a:buNone/>
              <a:defRPr sz="4000" b="1"/>
            </a:lvl1pPr>
          </a:lstStyle>
          <a:p>
            <a:pPr lvl="0"/>
            <a:r>
              <a:rPr lang="en-US" b="1"/>
              <a:t>Thank You!</a:t>
            </a:r>
            <a:endParaRPr lang="en-US"/>
          </a:p>
        </p:txBody>
      </p:sp>
    </p:spTree>
    <p:extLst>
      <p:ext uri="{BB962C8B-B14F-4D97-AF65-F5344CB8AC3E}">
        <p14:creationId xmlns:p14="http://schemas.microsoft.com/office/powerpoint/2010/main" val="2308153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2F50-3245-DA6A-A72A-BBF6A09FF3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97FF95-60D6-0446-0385-2D4DAE306578}"/>
              </a:ext>
            </a:extLst>
          </p:cNvPr>
          <p:cNvSpPr>
            <a:spLocks noGrp="1"/>
          </p:cNvSpPr>
          <p:nvPr>
            <p:ph type="dt" sz="half" idx="10"/>
          </p:nvPr>
        </p:nvSpPr>
        <p:spPr/>
        <p:txBody>
          <a:bodyPr/>
          <a:lstStyle/>
          <a:p>
            <a:fld id="{8A3CA2D7-7334-463C-AAFB-5C295619FE35}" type="datetimeFigureOut">
              <a:rPr lang="en-US" smtClean="0"/>
              <a:t>8/8/2025</a:t>
            </a:fld>
            <a:endParaRPr lang="en-US"/>
          </a:p>
        </p:txBody>
      </p:sp>
      <p:sp>
        <p:nvSpPr>
          <p:cNvPr id="4" name="Footer Placeholder 3">
            <a:extLst>
              <a:ext uri="{FF2B5EF4-FFF2-40B4-BE49-F238E27FC236}">
                <a16:creationId xmlns:a16="http://schemas.microsoft.com/office/drawing/2014/main" id="{54A83376-B1C0-DEA8-1B93-1643A27F81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4466F7-D1F1-0A99-6610-BD6D951A6A23}"/>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27902680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4090631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1016775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10927" y="-11207"/>
            <a:ext cx="12215245" cy="6880414"/>
          </a:xfrm>
          <a:prstGeom prst="rect">
            <a:avLst/>
          </a:prstGeom>
        </p:spPr>
      </p:pic>
      <p:sp>
        <p:nvSpPr>
          <p:cNvPr id="2" name="Title 1"/>
          <p:cNvSpPr>
            <a:spLocks noGrp="1"/>
          </p:cNvSpPr>
          <p:nvPr>
            <p:ph type="title"/>
          </p:nvPr>
        </p:nvSpPr>
        <p:spPr>
          <a:xfrm>
            <a:off x="3356782" y="1416177"/>
            <a:ext cx="8835217" cy="1362075"/>
          </a:xfrm>
        </p:spPr>
        <p:txBody>
          <a:bodyPr anchor="t">
            <a:noAutofit/>
          </a:bodyPr>
          <a:lstStyle>
            <a:lvl1pPr algn="ctr">
              <a:defRPr sz="4400" b="1" cap="all">
                <a:solidFill>
                  <a:srgbClr val="000000"/>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
        <p:nvSpPr>
          <p:cNvPr id="16" name="Text Placeholder 15"/>
          <p:cNvSpPr>
            <a:spLocks noGrp="1"/>
          </p:cNvSpPr>
          <p:nvPr>
            <p:ph type="body" sz="quarter" idx="11" hasCustomPrompt="1"/>
          </p:nvPr>
        </p:nvSpPr>
        <p:spPr>
          <a:xfrm>
            <a:off x="3357034" y="6142038"/>
            <a:ext cx="8834967" cy="715962"/>
          </a:xfrm>
        </p:spPr>
        <p:txBody>
          <a:bodyPr/>
          <a:lstStyle>
            <a:lvl1pPr marL="0" indent="0" algn="ctr" eaLnBrk="1" fontAlgn="base" hangingPunct="1">
              <a:lnSpc>
                <a:spcPct val="90000"/>
              </a:lnSpc>
              <a:spcBef>
                <a:spcPct val="20000"/>
              </a:spcBef>
              <a:spcAft>
                <a:spcPct val="0"/>
              </a:spcAft>
              <a:buFontTx/>
              <a:buNone/>
              <a:defRPr sz="2400"/>
            </a:lvl1pPr>
          </a:lstStyle>
          <a:p>
            <a:pPr algn="ctr" eaLnBrk="1" fontAlgn="base" hangingPunct="1">
              <a:lnSpc>
                <a:spcPct val="90000"/>
              </a:lnSpc>
              <a:spcBef>
                <a:spcPct val="20000"/>
              </a:spcBef>
              <a:spcAft>
                <a:spcPct val="0"/>
              </a:spcAft>
            </a:pPr>
            <a:r>
              <a:rPr lang="en-US" altLang="en-US" sz="240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10083800" y="6626226"/>
            <a:ext cx="2108200" cy="231775"/>
          </a:xfrm>
        </p:spPr>
        <p:txBody>
          <a:bodyPr>
            <a:noAutofit/>
          </a:bodyPr>
          <a:lstStyle>
            <a:lvl1pPr marL="0" indent="0" algn="ctr">
              <a:buFontTx/>
              <a:buNone/>
              <a:defRPr sz="1200" baseline="0">
                <a:latin typeface="Calibri" panose="020F0502020204030204" pitchFamily="34" charset="0"/>
              </a:defRPr>
            </a:lvl1pPr>
          </a:lstStyle>
          <a:p>
            <a:pPr lvl="0"/>
            <a:r>
              <a:rPr lang="en-US" sz="1200" baseline="0"/>
              <a:t>00.00.0000</a:t>
            </a:r>
            <a:endParaRPr lang="en-US"/>
          </a:p>
        </p:txBody>
      </p:sp>
    </p:spTree>
    <p:extLst>
      <p:ext uri="{BB962C8B-B14F-4D97-AF65-F5344CB8AC3E}">
        <p14:creationId xmlns:p14="http://schemas.microsoft.com/office/powerpoint/2010/main" val="793997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9" name="Content Placeholder 3"/>
          <p:cNvSpPr>
            <a:spLocks noGrp="1"/>
          </p:cNvSpPr>
          <p:nvPr>
            <p:ph sz="half" idx="2" hasCustomPrompt="1"/>
          </p:nvPr>
        </p:nvSpPr>
        <p:spPr>
          <a:xfrm>
            <a:off x="609600" y="1862862"/>
            <a:ext cx="525780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a:p>
            <a:pPr lvl="2"/>
            <a:r>
              <a:rPr lang="en-US"/>
              <a:t>Second level</a:t>
            </a:r>
          </a:p>
          <a:p>
            <a:pPr lvl="3"/>
            <a:r>
              <a:rPr lang="en-US"/>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a:p>
            <a:pPr lvl="2"/>
            <a:r>
              <a:rPr lang="en-US"/>
              <a:t>Second level</a:t>
            </a:r>
          </a:p>
          <a:p>
            <a:pPr lvl="3"/>
            <a:r>
              <a:rPr lang="en-US"/>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p:txBody>
      </p:sp>
    </p:spTree>
    <p:extLst>
      <p:ext uri="{BB962C8B-B14F-4D97-AF65-F5344CB8AC3E}">
        <p14:creationId xmlns:p14="http://schemas.microsoft.com/office/powerpoint/2010/main" val="30495677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642474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11" name="Text Box 7"/>
          <p:cNvSpPr txBox="1">
            <a:spLocks noChangeArrowheads="1"/>
          </p:cNvSpPr>
          <p:nvPr/>
        </p:nvSpPr>
        <p:spPr bwMode="auto">
          <a:xfrm>
            <a:off x="127701" y="5741139"/>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baseline="0">
                <a:solidFill>
                  <a:srgbClr val="000000"/>
                </a:solidFill>
              </a:rPr>
              <a:t>LAUSD Food Services Division  </a:t>
            </a:r>
          </a:p>
          <a:p>
            <a:pPr defTabSz="914400" eaLnBrk="0" fontAlgn="base" hangingPunct="0">
              <a:spcBef>
                <a:spcPct val="0"/>
              </a:spcBef>
              <a:spcAft>
                <a:spcPct val="0"/>
              </a:spcAft>
              <a:buFontTx/>
              <a:buNone/>
            </a:pPr>
            <a:r>
              <a:rPr lang="en-US" altLang="en-US" sz="1800" baseline="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59"/>
            <a:ext cx="12192000" cy="1042987"/>
          </a:xfrm>
        </p:spPr>
        <p:txBody>
          <a:bodyPr>
            <a:normAutofit/>
          </a:bodyPr>
          <a:lstStyle>
            <a:lvl1pPr marL="0" indent="0" algn="ctr">
              <a:buFontTx/>
              <a:buNone/>
              <a:defRPr sz="4400" b="1"/>
            </a:lvl1pPr>
          </a:lstStyle>
          <a:p>
            <a:pPr lvl="0"/>
            <a:r>
              <a:rPr lang="en-US"/>
              <a:t>Questions?</a:t>
            </a:r>
          </a:p>
        </p:txBody>
      </p:sp>
      <p:sp>
        <p:nvSpPr>
          <p:cNvPr id="12" name="Text Placeholder 11"/>
          <p:cNvSpPr>
            <a:spLocks noGrp="1"/>
          </p:cNvSpPr>
          <p:nvPr>
            <p:ph type="body" sz="quarter" idx="14" hasCustomPrompt="1"/>
          </p:nvPr>
        </p:nvSpPr>
        <p:spPr>
          <a:xfrm>
            <a:off x="0" y="3237577"/>
            <a:ext cx="12192000" cy="968375"/>
          </a:xfrm>
        </p:spPr>
        <p:txBody>
          <a:bodyPr>
            <a:normAutofit/>
          </a:bodyPr>
          <a:lstStyle>
            <a:lvl1pPr marL="0" indent="0" algn="ctr">
              <a:buFontTx/>
              <a:buNone/>
              <a:defRPr sz="4000" b="1"/>
            </a:lvl1pPr>
          </a:lstStyle>
          <a:p>
            <a:pPr lvl="0"/>
            <a:r>
              <a:rPr lang="en-US" b="1"/>
              <a:t>Thank You!</a:t>
            </a:r>
            <a:endParaRPr lang="en-US"/>
          </a:p>
        </p:txBody>
      </p:sp>
    </p:spTree>
    <p:extLst>
      <p:ext uri="{BB962C8B-B14F-4D97-AF65-F5344CB8AC3E}">
        <p14:creationId xmlns:p14="http://schemas.microsoft.com/office/powerpoint/2010/main" val="16835272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5359235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229406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8319830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242985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AD7E1-6EDE-ABFB-A751-F9054AAFC195}"/>
              </a:ext>
            </a:extLst>
          </p:cNvPr>
          <p:cNvSpPr>
            <a:spLocks noGrp="1"/>
          </p:cNvSpPr>
          <p:nvPr>
            <p:ph type="dt" sz="half" idx="10"/>
          </p:nvPr>
        </p:nvSpPr>
        <p:spPr/>
        <p:txBody>
          <a:bodyPr/>
          <a:lstStyle/>
          <a:p>
            <a:fld id="{8A3CA2D7-7334-463C-AAFB-5C295619FE35}" type="datetimeFigureOut">
              <a:rPr lang="en-US" smtClean="0"/>
              <a:t>8/8/2025</a:t>
            </a:fld>
            <a:endParaRPr lang="en-US"/>
          </a:p>
        </p:txBody>
      </p:sp>
      <p:sp>
        <p:nvSpPr>
          <p:cNvPr id="3" name="Footer Placeholder 2">
            <a:extLst>
              <a:ext uri="{FF2B5EF4-FFF2-40B4-BE49-F238E27FC236}">
                <a16:creationId xmlns:a16="http://schemas.microsoft.com/office/drawing/2014/main" id="{3DA08A96-B3EB-21A3-D5A9-741A2F1FF2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E6909D-1B0D-00D0-0BEF-647F4CD42A75}"/>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7485886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cstate="email">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7" name="Picture 6" descr="FSD PPP Templa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37999082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9231694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pic>
        <p:nvPicPr>
          <p:cNvPr id="10" name="Picture 9"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2171276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3251332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6279752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5103947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919313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0313805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9628584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890145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0A4B5-30AF-B881-57AB-76951FEC01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60B050-0E83-1F76-5165-5B035F0AD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CE5440-0D7E-FBC0-CD65-E3DFB1BF0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5F34A7-76C3-56AE-9923-14A377E54024}"/>
              </a:ext>
            </a:extLst>
          </p:cNvPr>
          <p:cNvSpPr>
            <a:spLocks noGrp="1"/>
          </p:cNvSpPr>
          <p:nvPr>
            <p:ph type="dt" sz="half" idx="10"/>
          </p:nvPr>
        </p:nvSpPr>
        <p:spPr/>
        <p:txBody>
          <a:bodyPr/>
          <a:lstStyle/>
          <a:p>
            <a:fld id="{8A3CA2D7-7334-463C-AAFB-5C295619FE35}" type="datetimeFigureOut">
              <a:rPr lang="en-US" smtClean="0"/>
              <a:t>8/8/2025</a:t>
            </a:fld>
            <a:endParaRPr lang="en-US"/>
          </a:p>
        </p:txBody>
      </p:sp>
      <p:sp>
        <p:nvSpPr>
          <p:cNvPr id="6" name="Footer Placeholder 5">
            <a:extLst>
              <a:ext uri="{FF2B5EF4-FFF2-40B4-BE49-F238E27FC236}">
                <a16:creationId xmlns:a16="http://schemas.microsoft.com/office/drawing/2014/main" id="{9F71315D-5A2A-5417-5E2E-491B5B631A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A08472-8D3B-8547-0358-A6B0F54C4749}"/>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12377827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10927" y="-11207"/>
            <a:ext cx="12215245" cy="6880414"/>
          </a:xfrm>
          <a:prstGeom prst="rect">
            <a:avLst/>
          </a:prstGeom>
        </p:spPr>
      </p:pic>
      <p:sp>
        <p:nvSpPr>
          <p:cNvPr id="2" name="Title 1"/>
          <p:cNvSpPr>
            <a:spLocks noGrp="1"/>
          </p:cNvSpPr>
          <p:nvPr>
            <p:ph type="title"/>
          </p:nvPr>
        </p:nvSpPr>
        <p:spPr>
          <a:xfrm>
            <a:off x="3356782" y="1416177"/>
            <a:ext cx="8835217" cy="1362075"/>
          </a:xfrm>
        </p:spPr>
        <p:txBody>
          <a:bodyPr anchor="t">
            <a:noAutofit/>
          </a:bodyPr>
          <a:lstStyle>
            <a:lvl1pPr algn="ctr">
              <a:defRPr sz="4400" b="1" cap="all">
                <a:solidFill>
                  <a:srgbClr val="000000"/>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
        <p:nvSpPr>
          <p:cNvPr id="16" name="Text Placeholder 15"/>
          <p:cNvSpPr>
            <a:spLocks noGrp="1"/>
          </p:cNvSpPr>
          <p:nvPr>
            <p:ph type="body" sz="quarter" idx="11" hasCustomPrompt="1"/>
          </p:nvPr>
        </p:nvSpPr>
        <p:spPr>
          <a:xfrm>
            <a:off x="3357034" y="6142038"/>
            <a:ext cx="8834967" cy="715962"/>
          </a:xfrm>
        </p:spPr>
        <p:txBody>
          <a:bodyPr/>
          <a:lstStyle>
            <a:lvl1pPr marL="0" indent="0" algn="ctr" eaLnBrk="1" fontAlgn="base" hangingPunct="1">
              <a:lnSpc>
                <a:spcPct val="90000"/>
              </a:lnSpc>
              <a:spcBef>
                <a:spcPct val="20000"/>
              </a:spcBef>
              <a:spcAft>
                <a:spcPct val="0"/>
              </a:spcAft>
              <a:buFontTx/>
              <a:buNone/>
              <a:defRPr sz="2400"/>
            </a:lvl1pPr>
          </a:lstStyle>
          <a:p>
            <a:pPr algn="ctr" eaLnBrk="1" fontAlgn="base" hangingPunct="1">
              <a:lnSpc>
                <a:spcPct val="90000"/>
              </a:lnSpc>
              <a:spcBef>
                <a:spcPct val="20000"/>
              </a:spcBef>
              <a:spcAft>
                <a:spcPct val="0"/>
              </a:spcAft>
            </a:pPr>
            <a:r>
              <a:rPr lang="en-US" altLang="en-US" sz="240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10083800" y="6626226"/>
            <a:ext cx="2108200" cy="231775"/>
          </a:xfrm>
        </p:spPr>
        <p:txBody>
          <a:bodyPr>
            <a:noAutofit/>
          </a:bodyPr>
          <a:lstStyle>
            <a:lvl1pPr marL="0" indent="0" algn="ctr">
              <a:buFontTx/>
              <a:buNone/>
              <a:defRPr sz="1200" baseline="0">
                <a:latin typeface="Calibri" panose="020F0502020204030204" pitchFamily="34" charset="0"/>
              </a:defRPr>
            </a:lvl1pPr>
          </a:lstStyle>
          <a:p>
            <a:pPr lvl="0"/>
            <a:r>
              <a:rPr lang="en-US" sz="1200" baseline="0"/>
              <a:t>00.00.0000</a:t>
            </a:r>
            <a:endParaRPr lang="en-US"/>
          </a:p>
        </p:txBody>
      </p:sp>
    </p:spTree>
    <p:extLst>
      <p:ext uri="{BB962C8B-B14F-4D97-AF65-F5344CB8AC3E}">
        <p14:creationId xmlns:p14="http://schemas.microsoft.com/office/powerpoint/2010/main" val="12853557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9" name="Content Placeholder 3"/>
          <p:cNvSpPr>
            <a:spLocks noGrp="1"/>
          </p:cNvSpPr>
          <p:nvPr>
            <p:ph sz="half" idx="2" hasCustomPrompt="1"/>
          </p:nvPr>
        </p:nvSpPr>
        <p:spPr>
          <a:xfrm>
            <a:off x="609600" y="1862862"/>
            <a:ext cx="525780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a:p>
            <a:pPr lvl="2"/>
            <a:r>
              <a:rPr lang="en-US"/>
              <a:t>Second level</a:t>
            </a:r>
          </a:p>
          <a:p>
            <a:pPr lvl="3"/>
            <a:r>
              <a:rPr lang="en-US"/>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a:p>
            <a:pPr lvl="2"/>
            <a:r>
              <a:rPr lang="en-US"/>
              <a:t>Second level</a:t>
            </a:r>
          </a:p>
          <a:p>
            <a:pPr lvl="3"/>
            <a:r>
              <a:rPr lang="en-US"/>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p:txBody>
      </p:sp>
    </p:spTree>
    <p:extLst>
      <p:ext uri="{BB962C8B-B14F-4D97-AF65-F5344CB8AC3E}">
        <p14:creationId xmlns:p14="http://schemas.microsoft.com/office/powerpoint/2010/main" val="32745568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7471009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11" name="Text Box 7"/>
          <p:cNvSpPr txBox="1">
            <a:spLocks noChangeArrowheads="1"/>
          </p:cNvSpPr>
          <p:nvPr/>
        </p:nvSpPr>
        <p:spPr bwMode="auto">
          <a:xfrm>
            <a:off x="127701" y="5741139"/>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baseline="0">
                <a:solidFill>
                  <a:srgbClr val="000000"/>
                </a:solidFill>
              </a:rPr>
              <a:t>LAUSD Food Services Division  </a:t>
            </a:r>
          </a:p>
          <a:p>
            <a:pPr defTabSz="914400" eaLnBrk="0" fontAlgn="base" hangingPunct="0">
              <a:spcBef>
                <a:spcPct val="0"/>
              </a:spcBef>
              <a:spcAft>
                <a:spcPct val="0"/>
              </a:spcAft>
              <a:buFontTx/>
              <a:buNone/>
            </a:pPr>
            <a:r>
              <a:rPr lang="en-US" altLang="en-US" sz="1800" baseline="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59"/>
            <a:ext cx="12192000" cy="1042987"/>
          </a:xfrm>
        </p:spPr>
        <p:txBody>
          <a:bodyPr>
            <a:normAutofit/>
          </a:bodyPr>
          <a:lstStyle>
            <a:lvl1pPr marL="0" indent="0" algn="ctr">
              <a:buFontTx/>
              <a:buNone/>
              <a:defRPr sz="4400" b="1"/>
            </a:lvl1pPr>
          </a:lstStyle>
          <a:p>
            <a:pPr lvl="0"/>
            <a:r>
              <a:rPr lang="en-US"/>
              <a:t>Questions?</a:t>
            </a:r>
          </a:p>
        </p:txBody>
      </p:sp>
      <p:sp>
        <p:nvSpPr>
          <p:cNvPr id="12" name="Text Placeholder 11"/>
          <p:cNvSpPr>
            <a:spLocks noGrp="1"/>
          </p:cNvSpPr>
          <p:nvPr>
            <p:ph type="body" sz="quarter" idx="14" hasCustomPrompt="1"/>
          </p:nvPr>
        </p:nvSpPr>
        <p:spPr>
          <a:xfrm>
            <a:off x="0" y="3237577"/>
            <a:ext cx="12192000" cy="968375"/>
          </a:xfrm>
        </p:spPr>
        <p:txBody>
          <a:bodyPr>
            <a:normAutofit/>
          </a:bodyPr>
          <a:lstStyle>
            <a:lvl1pPr marL="0" indent="0" algn="ctr">
              <a:buFontTx/>
              <a:buNone/>
              <a:defRPr sz="4000" b="1"/>
            </a:lvl1pPr>
          </a:lstStyle>
          <a:p>
            <a:pPr lvl="0"/>
            <a:r>
              <a:rPr lang="en-US" b="1"/>
              <a:t>Thank You!</a:t>
            </a:r>
            <a:endParaRPr lang="en-US"/>
          </a:p>
        </p:txBody>
      </p:sp>
    </p:spTree>
    <p:extLst>
      <p:ext uri="{BB962C8B-B14F-4D97-AF65-F5344CB8AC3E}">
        <p14:creationId xmlns:p14="http://schemas.microsoft.com/office/powerpoint/2010/main" val="37732380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4700042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823951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3332104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949033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10927" y="-11207"/>
            <a:ext cx="12215245" cy="6880414"/>
          </a:xfrm>
          <a:prstGeom prst="rect">
            <a:avLst/>
          </a:prstGeom>
        </p:spPr>
      </p:pic>
      <p:sp>
        <p:nvSpPr>
          <p:cNvPr id="2" name="Title 1"/>
          <p:cNvSpPr>
            <a:spLocks noGrp="1"/>
          </p:cNvSpPr>
          <p:nvPr>
            <p:ph type="title"/>
          </p:nvPr>
        </p:nvSpPr>
        <p:spPr>
          <a:xfrm>
            <a:off x="3356782" y="1416177"/>
            <a:ext cx="8835217" cy="1362075"/>
          </a:xfrm>
        </p:spPr>
        <p:txBody>
          <a:bodyPr anchor="t">
            <a:noAutofit/>
          </a:bodyPr>
          <a:lstStyle>
            <a:lvl1pPr algn="ctr">
              <a:defRPr sz="4400" b="1" cap="all">
                <a:solidFill>
                  <a:srgbClr val="000000"/>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
        <p:nvSpPr>
          <p:cNvPr id="16" name="Text Placeholder 15"/>
          <p:cNvSpPr>
            <a:spLocks noGrp="1"/>
          </p:cNvSpPr>
          <p:nvPr>
            <p:ph type="body" sz="quarter" idx="11" hasCustomPrompt="1"/>
          </p:nvPr>
        </p:nvSpPr>
        <p:spPr>
          <a:xfrm>
            <a:off x="3357034" y="6142038"/>
            <a:ext cx="8834967" cy="715962"/>
          </a:xfrm>
        </p:spPr>
        <p:txBody>
          <a:bodyPr/>
          <a:lstStyle>
            <a:lvl1pPr marL="0" indent="0" algn="ctr" eaLnBrk="1" fontAlgn="base" hangingPunct="1">
              <a:lnSpc>
                <a:spcPct val="90000"/>
              </a:lnSpc>
              <a:spcBef>
                <a:spcPct val="20000"/>
              </a:spcBef>
              <a:spcAft>
                <a:spcPct val="0"/>
              </a:spcAft>
              <a:buFontTx/>
              <a:buNone/>
              <a:defRPr sz="2400"/>
            </a:lvl1pPr>
          </a:lstStyle>
          <a:p>
            <a:pPr algn="ctr" eaLnBrk="1" fontAlgn="base" hangingPunct="1">
              <a:lnSpc>
                <a:spcPct val="90000"/>
              </a:lnSpc>
              <a:spcBef>
                <a:spcPct val="20000"/>
              </a:spcBef>
              <a:spcAft>
                <a:spcPct val="0"/>
              </a:spcAft>
            </a:pPr>
            <a:r>
              <a:rPr lang="en-US" altLang="en-US" sz="240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10083800" y="6626226"/>
            <a:ext cx="2108200" cy="231775"/>
          </a:xfrm>
        </p:spPr>
        <p:txBody>
          <a:bodyPr>
            <a:noAutofit/>
          </a:bodyPr>
          <a:lstStyle>
            <a:lvl1pPr marL="0" indent="0" algn="ctr">
              <a:buFontTx/>
              <a:buNone/>
              <a:defRPr sz="1200" baseline="0">
                <a:latin typeface="Calibri" panose="020F0502020204030204" pitchFamily="34" charset="0"/>
              </a:defRPr>
            </a:lvl1pPr>
          </a:lstStyle>
          <a:p>
            <a:pPr lvl="0"/>
            <a:r>
              <a:rPr lang="en-US" sz="1200" baseline="0"/>
              <a:t>00.00.0000</a:t>
            </a:r>
            <a:endParaRPr lang="en-US"/>
          </a:p>
        </p:txBody>
      </p:sp>
    </p:spTree>
    <p:extLst>
      <p:ext uri="{BB962C8B-B14F-4D97-AF65-F5344CB8AC3E}">
        <p14:creationId xmlns:p14="http://schemas.microsoft.com/office/powerpoint/2010/main" val="12288353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9" name="Content Placeholder 3"/>
          <p:cNvSpPr>
            <a:spLocks noGrp="1"/>
          </p:cNvSpPr>
          <p:nvPr>
            <p:ph sz="half" idx="2" hasCustomPrompt="1"/>
          </p:nvPr>
        </p:nvSpPr>
        <p:spPr>
          <a:xfrm>
            <a:off x="609600" y="1862862"/>
            <a:ext cx="525780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a:p>
            <a:pPr lvl="2"/>
            <a:r>
              <a:rPr lang="en-US"/>
              <a:t>Second level</a:t>
            </a:r>
          </a:p>
          <a:p>
            <a:pPr lvl="3"/>
            <a:r>
              <a:rPr lang="en-US"/>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a:p>
            <a:pPr lvl="2"/>
            <a:r>
              <a:rPr lang="en-US"/>
              <a:t>Second level</a:t>
            </a:r>
          </a:p>
          <a:p>
            <a:pPr lvl="3"/>
            <a:r>
              <a:rPr lang="en-US"/>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a:t>Xx</a:t>
            </a:r>
          </a:p>
        </p:txBody>
      </p:sp>
    </p:spTree>
    <p:extLst>
      <p:ext uri="{BB962C8B-B14F-4D97-AF65-F5344CB8AC3E}">
        <p14:creationId xmlns:p14="http://schemas.microsoft.com/office/powerpoint/2010/main" val="1144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0182-E1E7-05B5-086A-9DE6F25E8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8A7AF6-50D7-CEF4-3C7C-B887D58A30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49F298-7931-A9D0-1305-3EF5EDE94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E7D48-18BE-1F4C-CAD6-36858DFB7636}"/>
              </a:ext>
            </a:extLst>
          </p:cNvPr>
          <p:cNvSpPr>
            <a:spLocks noGrp="1"/>
          </p:cNvSpPr>
          <p:nvPr>
            <p:ph type="dt" sz="half" idx="10"/>
          </p:nvPr>
        </p:nvSpPr>
        <p:spPr/>
        <p:txBody>
          <a:bodyPr/>
          <a:lstStyle/>
          <a:p>
            <a:fld id="{8A3CA2D7-7334-463C-AAFB-5C295619FE35}" type="datetimeFigureOut">
              <a:rPr lang="en-US" smtClean="0"/>
              <a:t>8/8/2025</a:t>
            </a:fld>
            <a:endParaRPr lang="en-US"/>
          </a:p>
        </p:txBody>
      </p:sp>
      <p:sp>
        <p:nvSpPr>
          <p:cNvPr id="6" name="Footer Placeholder 5">
            <a:extLst>
              <a:ext uri="{FF2B5EF4-FFF2-40B4-BE49-F238E27FC236}">
                <a16:creationId xmlns:a16="http://schemas.microsoft.com/office/drawing/2014/main" id="{044572A8-B4F3-19B3-45FA-DE5283DAA7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F32CB4-F72F-293F-1823-6CFB5B32E93B}"/>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42874748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747318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
        <p:nvSpPr>
          <p:cNvPr id="11" name="Text Box 7"/>
          <p:cNvSpPr txBox="1">
            <a:spLocks noChangeArrowheads="1"/>
          </p:cNvSpPr>
          <p:nvPr/>
        </p:nvSpPr>
        <p:spPr bwMode="auto">
          <a:xfrm>
            <a:off x="127701" y="5741139"/>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baseline="0">
                <a:solidFill>
                  <a:srgbClr val="000000"/>
                </a:solidFill>
              </a:rPr>
              <a:t>LAUSD Food Services Division  </a:t>
            </a:r>
          </a:p>
          <a:p>
            <a:pPr defTabSz="914400" eaLnBrk="0" fontAlgn="base" hangingPunct="0">
              <a:spcBef>
                <a:spcPct val="0"/>
              </a:spcBef>
              <a:spcAft>
                <a:spcPct val="0"/>
              </a:spcAft>
              <a:buFontTx/>
              <a:buNone/>
            </a:pPr>
            <a:r>
              <a:rPr lang="en-US" altLang="en-US" sz="1800" baseline="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59"/>
            <a:ext cx="12192000" cy="1042987"/>
          </a:xfrm>
        </p:spPr>
        <p:txBody>
          <a:bodyPr>
            <a:normAutofit/>
          </a:bodyPr>
          <a:lstStyle>
            <a:lvl1pPr marL="0" indent="0" algn="ctr">
              <a:buFontTx/>
              <a:buNone/>
              <a:defRPr sz="4400" b="1"/>
            </a:lvl1pPr>
          </a:lstStyle>
          <a:p>
            <a:pPr lvl="0"/>
            <a:r>
              <a:rPr lang="en-US"/>
              <a:t>Questions?</a:t>
            </a:r>
          </a:p>
        </p:txBody>
      </p:sp>
      <p:sp>
        <p:nvSpPr>
          <p:cNvPr id="12" name="Text Placeholder 11"/>
          <p:cNvSpPr>
            <a:spLocks noGrp="1"/>
          </p:cNvSpPr>
          <p:nvPr>
            <p:ph type="body" sz="quarter" idx="14" hasCustomPrompt="1"/>
          </p:nvPr>
        </p:nvSpPr>
        <p:spPr>
          <a:xfrm>
            <a:off x="0" y="3237577"/>
            <a:ext cx="12192000" cy="968375"/>
          </a:xfrm>
        </p:spPr>
        <p:txBody>
          <a:bodyPr>
            <a:normAutofit/>
          </a:bodyPr>
          <a:lstStyle>
            <a:lvl1pPr marL="0" indent="0" algn="ctr">
              <a:buFontTx/>
              <a:buNone/>
              <a:defRPr sz="4000" b="1"/>
            </a:lvl1pPr>
          </a:lstStyle>
          <a:p>
            <a:pPr lvl="0"/>
            <a:r>
              <a:rPr lang="en-US" b="1"/>
              <a:t>Thank You!</a:t>
            </a:r>
            <a:endParaRPr lang="en-US"/>
          </a:p>
        </p:txBody>
      </p:sp>
    </p:spTree>
    <p:extLst>
      <p:ext uri="{BB962C8B-B14F-4D97-AF65-F5344CB8AC3E}">
        <p14:creationId xmlns:p14="http://schemas.microsoft.com/office/powerpoint/2010/main" val="2210118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9591197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649961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591012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CFB1A0-BE5D-D700-EC87-B6255BD0A1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8AFE6E-F68A-C74D-6A3C-C93AB2365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A9794-D838-B598-549E-6B9817C5AA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CA2D7-7334-463C-AAFB-5C295619FE35}" type="datetimeFigureOut">
              <a:rPr lang="en-US" smtClean="0"/>
              <a:t>8/8/2025</a:t>
            </a:fld>
            <a:endParaRPr lang="en-US"/>
          </a:p>
        </p:txBody>
      </p:sp>
      <p:sp>
        <p:nvSpPr>
          <p:cNvPr id="5" name="Footer Placeholder 4">
            <a:extLst>
              <a:ext uri="{FF2B5EF4-FFF2-40B4-BE49-F238E27FC236}">
                <a16:creationId xmlns:a16="http://schemas.microsoft.com/office/drawing/2014/main" id="{EBE4D38B-860C-EA75-09D4-792A99E58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6D1C6B-8FC3-78FF-A08A-789B8D7E63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C7FFDB-0EA9-4DC9-9E8F-6DA3A73A93BF}" type="slidenum">
              <a:rPr lang="en-US" smtClean="0"/>
              <a:t>‹#›</a:t>
            </a:fld>
            <a:endParaRPr lang="en-US"/>
          </a:p>
        </p:txBody>
      </p:sp>
    </p:spTree>
    <p:extLst>
      <p:ext uri="{BB962C8B-B14F-4D97-AF65-F5344CB8AC3E}">
        <p14:creationId xmlns:p14="http://schemas.microsoft.com/office/powerpoint/2010/main" val="1333762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0699172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451552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6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38163772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20664607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457200" rtl="0" eaLnBrk="1" latinLnBrk="0" hangingPunct="1">
        <a:spcBef>
          <a:spcPct val="0"/>
        </a:spcBef>
        <a:buNone/>
        <a:defRPr sz="6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59520F3B-38DC-4533-9553-349E3F025388}" type="datetimeFigureOut">
              <a:rPr lang="en-US" smtClean="0"/>
              <a:t>8/8/2025</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A17CEBA6-FB0E-4749-9C04-5456275D880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67314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98930519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6" r:id="rId6"/>
    <p:sldLayoutId id="2147483727" r:id="rId7"/>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3586535030"/>
      </p:ext>
    </p:extLst>
  </p:cSld>
  <p:clrMap bg1="lt1" tx1="dk1" bg2="lt2" tx2="dk2" accent1="accent1" accent2="accent2" accent3="accent3" accent4="accent4" accent5="accent5" accent6="accent6" hlink="hlink" folHlink="folHlink"/>
  <p:sldLayoutIdLst>
    <p:sldLayoutId id="2147483729" r:id="rId1"/>
    <p:sldLayoutId id="2147483731" r:id="rId2"/>
    <p:sldLayoutId id="2147483732" r:id="rId3"/>
    <p:sldLayoutId id="2147483733" r:id="rId4"/>
    <p:sldLayoutId id="2147483735" r:id="rId5"/>
    <p:sldLayoutId id="2147483736" r:id="rId6"/>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A1FFCE"/>
            </a:gs>
            <a:gs pos="49000">
              <a:schemeClr val="bg1"/>
            </a:gs>
            <a:gs pos="78000">
              <a:srgbClr val="FAFFD1"/>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301974314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457200" rtl="0" eaLnBrk="1" latinLnBrk="0" hangingPunct="1">
        <a:spcBef>
          <a:spcPct val="0"/>
        </a:spcBef>
        <a:buNone/>
        <a:defRPr sz="6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390332557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1.xml"/><Relationship Id="rId7" Type="http://schemas.openxmlformats.org/officeDocument/2006/relationships/image" Target="../media/image31.pn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2.xml"/><Relationship Id="rId7" Type="http://schemas.openxmlformats.org/officeDocument/2006/relationships/image" Target="../media/image39.png"/><Relationship Id="rId2" Type="http://schemas.openxmlformats.org/officeDocument/2006/relationships/slideLayout" Target="../slideLayouts/slideLayout19.xml"/><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 Id="rId5" Type="http://schemas.openxmlformats.org/officeDocument/2006/relationships/image" Target="../media/image44.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9.png"/><Relationship Id="rId18"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9.png"/><Relationship Id="rId12" Type="http://schemas.microsoft.com/office/2007/relationships/hdphoto" Target="../media/hdphoto4.wdp"/><Relationship Id="rId17" Type="http://schemas.openxmlformats.org/officeDocument/2006/relationships/image" Target="../media/image54.png"/><Relationship Id="rId2" Type="http://schemas.openxmlformats.org/officeDocument/2006/relationships/image" Target="../media/image16.jpeg"/><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5" Type="http://schemas.openxmlformats.org/officeDocument/2006/relationships/image" Target="../media/image53.png"/><Relationship Id="rId10" Type="http://schemas.openxmlformats.org/officeDocument/2006/relationships/image" Target="../media/image51.png"/><Relationship Id="rId19" Type="http://schemas.openxmlformats.org/officeDocument/2006/relationships/image" Target="../media/image56.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7.wdp"/><Relationship Id="rId3" Type="http://schemas.openxmlformats.org/officeDocument/2006/relationships/notesSlide" Target="../notesSlides/notesSlide13.xml"/><Relationship Id="rId7" Type="http://schemas.openxmlformats.org/officeDocument/2006/relationships/image" Target="../media/image58.png"/><Relationship Id="rId12" Type="http://schemas.openxmlformats.org/officeDocument/2006/relationships/image" Target="../media/image62.png"/><Relationship Id="rId17" Type="http://schemas.microsoft.com/office/2007/relationships/hdphoto" Target="../media/hdphoto8.wdp"/><Relationship Id="rId2" Type="http://schemas.openxmlformats.org/officeDocument/2006/relationships/slideLayout" Target="../slideLayouts/slideLayout14.xml"/><Relationship Id="rId16" Type="http://schemas.openxmlformats.org/officeDocument/2006/relationships/image" Target="../media/image63.png"/><Relationship Id="rId1" Type="http://schemas.openxmlformats.org/officeDocument/2006/relationships/tags" Target="../tags/tag4.xml"/><Relationship Id="rId6" Type="http://schemas.openxmlformats.org/officeDocument/2006/relationships/image" Target="../media/image15.png"/><Relationship Id="rId11" Type="http://schemas.openxmlformats.org/officeDocument/2006/relationships/image" Target="../media/image61.png"/><Relationship Id="rId5" Type="http://schemas.openxmlformats.org/officeDocument/2006/relationships/image" Target="../media/image57.png"/><Relationship Id="rId15" Type="http://schemas.openxmlformats.org/officeDocument/2006/relationships/image" Target="../media/image29.png"/><Relationship Id="rId10" Type="http://schemas.openxmlformats.org/officeDocument/2006/relationships/image" Target="../media/image60.png"/><Relationship Id="rId4" Type="http://schemas.openxmlformats.org/officeDocument/2006/relationships/image" Target="../media/image20.jpeg"/><Relationship Id="rId9" Type="http://schemas.openxmlformats.org/officeDocument/2006/relationships/image" Target="../media/image59.png"/><Relationship Id="rId1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6.jpeg"/><Relationship Id="rId7" Type="http://schemas.openxmlformats.org/officeDocument/2006/relationships/image" Target="../media/image56.png"/><Relationship Id="rId2" Type="http://schemas.openxmlformats.org/officeDocument/2006/relationships/slideLayout" Target="../slideLayouts/slideLayout19.xml"/><Relationship Id="rId1" Type="http://schemas.openxmlformats.org/officeDocument/2006/relationships/tags" Target="../tags/tag5.xml"/><Relationship Id="rId6" Type="http://schemas.openxmlformats.org/officeDocument/2006/relationships/image" Target="../media/image4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1.png"/><Relationship Id="rId3" Type="http://schemas.openxmlformats.org/officeDocument/2006/relationships/notesSlide" Target="../notesSlides/notesSlide14.xml"/><Relationship Id="rId7" Type="http://schemas.openxmlformats.org/officeDocument/2006/relationships/image" Target="../media/image58.png"/><Relationship Id="rId12" Type="http://schemas.microsoft.com/office/2007/relationships/hdphoto" Target="../media/hdphoto7.wdp"/><Relationship Id="rId17" Type="http://schemas.openxmlformats.org/officeDocument/2006/relationships/image" Target="../media/image70.png"/><Relationship Id="rId2" Type="http://schemas.openxmlformats.org/officeDocument/2006/relationships/slideLayout" Target="../slideLayouts/slideLayout14.xml"/><Relationship Id="rId16" Type="http://schemas.openxmlformats.org/officeDocument/2006/relationships/image" Target="../media/image60.png"/><Relationship Id="rId1" Type="http://schemas.openxmlformats.org/officeDocument/2006/relationships/tags" Target="../tags/tag6.xml"/><Relationship Id="rId6" Type="http://schemas.openxmlformats.org/officeDocument/2006/relationships/image" Target="../media/image15.png"/><Relationship Id="rId11" Type="http://schemas.openxmlformats.org/officeDocument/2006/relationships/image" Target="../media/image62.png"/><Relationship Id="rId5" Type="http://schemas.openxmlformats.org/officeDocument/2006/relationships/image" Target="../media/image67.png"/><Relationship Id="rId15" Type="http://schemas.openxmlformats.org/officeDocument/2006/relationships/image" Target="../media/image69.png"/><Relationship Id="rId10" Type="http://schemas.openxmlformats.org/officeDocument/2006/relationships/image" Target="../media/image68.png"/><Relationship Id="rId4" Type="http://schemas.openxmlformats.org/officeDocument/2006/relationships/image" Target="../media/image20.jpeg"/><Relationship Id="rId9" Type="http://schemas.openxmlformats.org/officeDocument/2006/relationships/image" Target="../media/image59.png"/><Relationship Id="rId1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6.jpeg"/><Relationship Id="rId7" Type="http://schemas.openxmlformats.org/officeDocument/2006/relationships/image" Target="../media/image48.png"/><Relationship Id="rId2" Type="http://schemas.openxmlformats.org/officeDocument/2006/relationships/slideLayout" Target="../slideLayouts/slideLayout19.xml"/><Relationship Id="rId1" Type="http://schemas.openxmlformats.org/officeDocument/2006/relationships/tags" Target="../tags/tag7.xml"/><Relationship Id="rId6" Type="http://schemas.openxmlformats.org/officeDocument/2006/relationships/image" Target="../media/image56.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5.png"/><Relationship Id="rId3" Type="http://schemas.openxmlformats.org/officeDocument/2006/relationships/notesSlide" Target="../notesSlides/notesSlide15.xml"/><Relationship Id="rId7" Type="http://schemas.microsoft.com/office/2007/relationships/hdphoto" Target="../media/hdphoto6.wdp"/><Relationship Id="rId12" Type="http://schemas.openxmlformats.org/officeDocument/2006/relationships/image" Target="../media/image31.png"/><Relationship Id="rId2" Type="http://schemas.openxmlformats.org/officeDocument/2006/relationships/slideLayout" Target="../slideLayouts/slideLayout14.xml"/><Relationship Id="rId16" Type="http://schemas.openxmlformats.org/officeDocument/2006/relationships/image" Target="../media/image29.png"/><Relationship Id="rId1" Type="http://schemas.openxmlformats.org/officeDocument/2006/relationships/tags" Target="../tags/tag8.xml"/><Relationship Id="rId6" Type="http://schemas.openxmlformats.org/officeDocument/2006/relationships/image" Target="../media/image58.png"/><Relationship Id="rId11" Type="http://schemas.microsoft.com/office/2007/relationships/hdphoto" Target="../media/hdphoto7.wdp"/><Relationship Id="rId5" Type="http://schemas.openxmlformats.org/officeDocument/2006/relationships/image" Target="../media/image71.png"/><Relationship Id="rId15" Type="http://schemas.openxmlformats.org/officeDocument/2006/relationships/image" Target="../media/image70.png"/><Relationship Id="rId10" Type="http://schemas.openxmlformats.org/officeDocument/2006/relationships/image" Target="../media/image62.png"/><Relationship Id="rId4" Type="http://schemas.openxmlformats.org/officeDocument/2006/relationships/image" Target="../media/image20.jpeg"/><Relationship Id="rId9" Type="http://schemas.openxmlformats.org/officeDocument/2006/relationships/image" Target="../media/image72.png"/><Relationship Id="rId1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jpeg"/><Relationship Id="rId7" Type="http://schemas.openxmlformats.org/officeDocument/2006/relationships/image" Target="../media/image30.png"/><Relationship Id="rId2" Type="http://schemas.openxmlformats.org/officeDocument/2006/relationships/slideLayout" Target="../slideLayouts/slideLayout19.xml"/><Relationship Id="rId1" Type="http://schemas.openxmlformats.org/officeDocument/2006/relationships/tags" Target="../tags/tag9.xml"/><Relationship Id="rId6" Type="http://schemas.openxmlformats.org/officeDocument/2006/relationships/image" Target="../media/image56.png"/><Relationship Id="rId11" Type="http://schemas.openxmlformats.org/officeDocument/2006/relationships/image" Target="../media/image74.png"/><Relationship Id="rId5" Type="http://schemas.openxmlformats.org/officeDocument/2006/relationships/image" Target="../media/image46.png"/><Relationship Id="rId10" Type="http://schemas.openxmlformats.org/officeDocument/2006/relationships/image" Target="../media/image73.png"/><Relationship Id="rId4" Type="http://schemas.openxmlformats.org/officeDocument/2006/relationships/image" Target="../media/image45.pn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6.xml"/><Relationship Id="rId1" Type="http://schemas.openxmlformats.org/officeDocument/2006/relationships/tags" Target="../tags/tag10.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png"/><Relationship Id="rId3" Type="http://schemas.openxmlformats.org/officeDocument/2006/relationships/image" Target="../media/image45.png"/><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56.png"/><Relationship Id="rId15" Type="http://schemas.openxmlformats.org/officeDocument/2006/relationships/image" Target="../media/image86.jpeg"/><Relationship Id="rId10" Type="http://schemas.openxmlformats.org/officeDocument/2006/relationships/image" Target="../media/image81.png"/><Relationship Id="rId4" Type="http://schemas.openxmlformats.org/officeDocument/2006/relationships/image" Target="../media/image46.png"/><Relationship Id="rId9" Type="http://schemas.openxmlformats.org/officeDocument/2006/relationships/image" Target="../media/image75.png"/><Relationship Id="rId14"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6.xml"/><Relationship Id="rId1" Type="http://schemas.openxmlformats.org/officeDocument/2006/relationships/tags" Target="../tags/tag12.xm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56.xml"/><Relationship Id="rId5" Type="http://schemas.openxmlformats.org/officeDocument/2006/relationships/image" Target="../media/image91.png"/><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0.jpeg"/><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90.xml"/><Relationship Id="rId5" Type="http://schemas.openxmlformats.org/officeDocument/2006/relationships/image" Target="../media/image96.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13.xml"/><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jpeg"/><Relationship Id="rId7" Type="http://schemas.openxmlformats.org/officeDocument/2006/relationships/image" Target="../media/image35.png"/><Relationship Id="rId12"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90.xml"/><Relationship Id="rId6" Type="http://schemas.openxmlformats.org/officeDocument/2006/relationships/image" Target="../media/image32.png"/><Relationship Id="rId11" Type="http://schemas.openxmlformats.org/officeDocument/2006/relationships/image" Target="../media/image100.png"/><Relationship Id="rId5" Type="http://schemas.openxmlformats.org/officeDocument/2006/relationships/image" Target="../media/image31.png"/><Relationship Id="rId10" Type="http://schemas.openxmlformats.org/officeDocument/2006/relationships/image" Target="../media/image99.png"/><Relationship Id="rId4" Type="http://schemas.openxmlformats.org/officeDocument/2006/relationships/image" Target="../media/image95.png"/><Relationship Id="rId9" Type="http://schemas.openxmlformats.org/officeDocument/2006/relationships/image" Target="../media/image28.png"/></Relationships>
</file>

<file path=ppt/slides/_rels/slide4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5.png"/><Relationship Id="rId18" Type="http://schemas.openxmlformats.org/officeDocument/2006/relationships/image" Target="../media/image109.png"/><Relationship Id="rId3" Type="http://schemas.openxmlformats.org/officeDocument/2006/relationships/image" Target="../media/image20.jpeg"/><Relationship Id="rId21" Type="http://schemas.microsoft.com/office/2007/relationships/hdphoto" Target="../media/hdphoto10.wdp"/><Relationship Id="rId7" Type="http://schemas.openxmlformats.org/officeDocument/2006/relationships/image" Target="../media/image35.png"/><Relationship Id="rId12" Type="http://schemas.openxmlformats.org/officeDocument/2006/relationships/image" Target="../media/image104.png"/><Relationship Id="rId17" Type="http://schemas.openxmlformats.org/officeDocument/2006/relationships/image" Target="../media/image108.png"/><Relationship Id="rId2" Type="http://schemas.openxmlformats.org/officeDocument/2006/relationships/notesSlide" Target="../notesSlides/notesSlide30.xml"/><Relationship Id="rId16" Type="http://schemas.openxmlformats.org/officeDocument/2006/relationships/image" Target="../media/image107.png"/><Relationship Id="rId20" Type="http://schemas.openxmlformats.org/officeDocument/2006/relationships/image" Target="../media/image110.png"/><Relationship Id="rId1" Type="http://schemas.openxmlformats.org/officeDocument/2006/relationships/slideLayout" Target="../slideLayouts/slideLayout90.xml"/><Relationship Id="rId6" Type="http://schemas.openxmlformats.org/officeDocument/2006/relationships/image" Target="../media/image101.png"/><Relationship Id="rId11" Type="http://schemas.openxmlformats.org/officeDocument/2006/relationships/image" Target="../media/image96.png"/><Relationship Id="rId5" Type="http://schemas.openxmlformats.org/officeDocument/2006/relationships/image" Target="../media/image29.png"/><Relationship Id="rId15" Type="http://schemas.openxmlformats.org/officeDocument/2006/relationships/image" Target="../media/image106.png"/><Relationship Id="rId10" Type="http://schemas.openxmlformats.org/officeDocument/2006/relationships/image" Target="../media/image103.png"/><Relationship Id="rId19" Type="http://schemas.microsoft.com/office/2007/relationships/hdphoto" Target="../media/hdphoto9.wdp"/><Relationship Id="rId4" Type="http://schemas.openxmlformats.org/officeDocument/2006/relationships/image" Target="../media/image95.png"/><Relationship Id="rId9" Type="http://schemas.openxmlformats.org/officeDocument/2006/relationships/image" Target="../media/image32.png"/><Relationship Id="rId14" Type="http://schemas.openxmlformats.org/officeDocument/2006/relationships/image" Target="../media/image2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20.jpeg"/><Relationship Id="rId7" Type="http://schemas.openxmlformats.org/officeDocument/2006/relationships/image" Target="../media/image113.png"/><Relationship Id="rId12"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11.wdp"/><Relationship Id="rId11" Type="http://schemas.microsoft.com/office/2007/relationships/hdphoto" Target="../media/hdphoto12.wdp"/><Relationship Id="rId5" Type="http://schemas.openxmlformats.org/officeDocument/2006/relationships/image" Target="../media/image112.png"/><Relationship Id="rId10" Type="http://schemas.openxmlformats.org/officeDocument/2006/relationships/image" Target="../media/image116.png"/><Relationship Id="rId4" Type="http://schemas.openxmlformats.org/officeDocument/2006/relationships/image" Target="../media/image95.png"/><Relationship Id="rId9" Type="http://schemas.openxmlformats.org/officeDocument/2006/relationships/image" Target="../media/image115.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microsoft.com/office/2007/relationships/hdphoto" Target="../media/hdphoto10.wdp"/></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2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notesSlide" Target="../notesSlides/notesSlide38.xml"/><Relationship Id="rId7" Type="http://schemas.openxmlformats.org/officeDocument/2006/relationships/image" Target="../media/image126.png"/><Relationship Id="rId2" Type="http://schemas.openxmlformats.org/officeDocument/2006/relationships/slideLayout" Target="../slideLayouts/slideLayout26.xml"/><Relationship Id="rId1" Type="http://schemas.openxmlformats.org/officeDocument/2006/relationships/tags" Target="../tags/tag14.xml"/><Relationship Id="rId6" Type="http://schemas.openxmlformats.org/officeDocument/2006/relationships/image" Target="../media/image122.png"/><Relationship Id="rId5" Type="http://schemas.openxmlformats.org/officeDocument/2006/relationships/image" Target="../media/image125.png"/><Relationship Id="rId4" Type="http://schemas.openxmlformats.org/officeDocument/2006/relationships/image" Target="../media/image124.png"/></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9.xml"/><Relationship Id="rId1" Type="http://schemas.openxmlformats.org/officeDocument/2006/relationships/slideLayout" Target="../slideLayouts/slideLayout26.xml"/><Relationship Id="rId5" Type="http://schemas.openxmlformats.org/officeDocument/2006/relationships/hyperlink" Target="https://pixabay.com/en/plus-add-sum-symbol-silver-152614/" TargetMode="External"/><Relationship Id="rId4" Type="http://schemas.openxmlformats.org/officeDocument/2006/relationships/image" Target="../media/image128.png"/></Relationships>
</file>

<file path=ppt/slides/_rels/slide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5.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jpeg"/><Relationship Id="rId1" Type="http://schemas.openxmlformats.org/officeDocument/2006/relationships/slideLayout" Target="../slideLayouts/slideLayout2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jpeg"/><Relationship Id="rId1" Type="http://schemas.openxmlformats.org/officeDocument/2006/relationships/slideLayout" Target="../slideLayouts/slideLayout26.xml"/><Relationship Id="rId5" Type="http://schemas.openxmlformats.org/officeDocument/2006/relationships/image" Target="../media/image84.png"/><Relationship Id="rId4" Type="http://schemas.openxmlformats.org/officeDocument/2006/relationships/image" Target="../media/image13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3.png"/><Relationship Id="rId4" Type="http://schemas.openxmlformats.org/officeDocument/2006/relationships/image" Target="../media/image142.pn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6.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C44169-95C7-50B5-86BB-5E1EFB1DBEA8}"/>
              </a:ext>
            </a:extLst>
          </p:cNvPr>
          <p:cNvSpPr/>
          <p:nvPr/>
        </p:nvSpPr>
        <p:spPr>
          <a:xfrm>
            <a:off x="0" y="0"/>
            <a:ext cx="5395166" cy="6858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D7BD43E-1C32-D98A-1E27-60D25F4C6B68}"/>
              </a:ext>
            </a:extLst>
          </p:cNvPr>
          <p:cNvSpPr/>
          <p:nvPr/>
        </p:nvSpPr>
        <p:spPr>
          <a:xfrm>
            <a:off x="4655127" y="658390"/>
            <a:ext cx="7536873" cy="12349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EF15674-322B-FC1D-A7A6-C7475036E2A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917736">
            <a:off x="546708" y="518510"/>
            <a:ext cx="4248482" cy="30814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20B395BC-EFE3-F035-EB69-727983D4A372}"/>
              </a:ext>
            </a:extLst>
          </p:cNvPr>
          <p:cNvSpPr>
            <a:spLocks noChangeArrowheads="1"/>
          </p:cNvSpPr>
          <p:nvPr/>
        </p:nvSpPr>
        <p:spPr bwMode="auto">
          <a:xfrm>
            <a:off x="6886489" y="6430175"/>
            <a:ext cx="670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omic Sans MS" pitchFamily="66" charset="0"/>
              </a:defRPr>
            </a:lvl1pPr>
            <a:lvl2pPr marL="742950" indent="-285750" defTabSz="457200" eaLnBrk="0" hangingPunct="0">
              <a:defRPr>
                <a:solidFill>
                  <a:schemeClr val="tx1"/>
                </a:solidFill>
                <a:latin typeface="Comic Sans MS" pitchFamily="66" charset="0"/>
              </a:defRPr>
            </a:lvl2pPr>
            <a:lvl3pPr marL="1143000" indent="-228600" defTabSz="457200" eaLnBrk="0" hangingPunct="0">
              <a:defRPr>
                <a:solidFill>
                  <a:schemeClr val="tx1"/>
                </a:solidFill>
                <a:latin typeface="Comic Sans MS" pitchFamily="66" charset="0"/>
              </a:defRPr>
            </a:lvl3pPr>
            <a:lvl4pPr marL="1600200" indent="-228600" defTabSz="457200" eaLnBrk="0" hangingPunct="0">
              <a:defRPr>
                <a:solidFill>
                  <a:schemeClr val="tx1"/>
                </a:solidFill>
                <a:latin typeface="Comic Sans MS" pitchFamily="66" charset="0"/>
              </a:defRPr>
            </a:lvl4pPr>
            <a:lvl5pPr marL="2057400" indent="-228600" defTabSz="457200" eaLnBrk="0" hangingPunct="0">
              <a:defRPr>
                <a:solidFill>
                  <a:schemeClr val="tx1"/>
                </a:solidFill>
                <a:latin typeface="Comic Sans MS" pitchFamily="66" charset="0"/>
              </a:defRPr>
            </a:lvl5pPr>
            <a:lvl6pPr marL="2514600" indent="-228600" defTabSz="457200" eaLnBrk="0" fontAlgn="base" hangingPunct="0">
              <a:spcBef>
                <a:spcPct val="0"/>
              </a:spcBef>
              <a:spcAft>
                <a:spcPct val="0"/>
              </a:spcAft>
              <a:defRPr>
                <a:solidFill>
                  <a:schemeClr val="tx1"/>
                </a:solidFill>
                <a:latin typeface="Comic Sans MS" pitchFamily="66" charset="0"/>
              </a:defRPr>
            </a:lvl6pPr>
            <a:lvl7pPr marL="2971800" indent="-228600" defTabSz="457200" eaLnBrk="0" fontAlgn="base" hangingPunct="0">
              <a:spcBef>
                <a:spcPct val="0"/>
              </a:spcBef>
              <a:spcAft>
                <a:spcPct val="0"/>
              </a:spcAft>
              <a:defRPr>
                <a:solidFill>
                  <a:schemeClr val="tx1"/>
                </a:solidFill>
                <a:latin typeface="Comic Sans MS" pitchFamily="66" charset="0"/>
              </a:defRPr>
            </a:lvl7pPr>
            <a:lvl8pPr marL="3429000" indent="-228600" defTabSz="457200" eaLnBrk="0" fontAlgn="base" hangingPunct="0">
              <a:spcBef>
                <a:spcPct val="0"/>
              </a:spcBef>
              <a:spcAft>
                <a:spcPct val="0"/>
              </a:spcAft>
              <a:defRPr>
                <a:solidFill>
                  <a:schemeClr val="tx1"/>
                </a:solidFill>
                <a:latin typeface="Comic Sans MS" pitchFamily="66" charset="0"/>
              </a:defRPr>
            </a:lvl8pPr>
            <a:lvl9pPr marL="3886200" indent="-228600" defTabSz="457200" eaLnBrk="0" fontAlgn="base" hangingPunct="0">
              <a:spcBef>
                <a:spcPct val="0"/>
              </a:spcBef>
              <a:spcAft>
                <a:spcPct val="0"/>
              </a:spcAft>
              <a:defRPr>
                <a:solidFill>
                  <a:schemeClr val="tx1"/>
                </a:solidFill>
                <a:latin typeface="Comic Sans MS" pitchFamily="66" charset="0"/>
              </a:defRPr>
            </a:lvl9pPr>
          </a:lstStyle>
          <a:p>
            <a:pPr algn="ctr" eaLnBrk="1" fontAlgn="base" hangingPunct="1">
              <a:lnSpc>
                <a:spcPct val="90000"/>
              </a:lnSpc>
              <a:spcBef>
                <a:spcPct val="20000"/>
              </a:spcBef>
              <a:spcAft>
                <a:spcPct val="0"/>
              </a:spcAft>
            </a:pPr>
            <a:r>
              <a:rPr lang="en-US" altLang="en-US" sz="1600">
                <a:latin typeface="Calibri" pitchFamily="34" charset="0"/>
              </a:rPr>
              <a:t>Provided by the LAUSD Food Services Division</a:t>
            </a:r>
          </a:p>
          <a:p>
            <a:pPr algn="ctr" eaLnBrk="1" fontAlgn="base" hangingPunct="1">
              <a:lnSpc>
                <a:spcPct val="90000"/>
              </a:lnSpc>
              <a:spcBef>
                <a:spcPct val="20000"/>
              </a:spcBef>
              <a:spcAft>
                <a:spcPct val="0"/>
              </a:spcAft>
            </a:pPr>
            <a:r>
              <a:rPr lang="en-US" altLang="en-US" sz="1600">
                <a:latin typeface="Calibri" pitchFamily="34" charset="0"/>
              </a:rPr>
              <a:t>												</a:t>
            </a:r>
            <a:endParaRPr lang="en-US" altLang="en-US" sz="1200">
              <a:latin typeface="Calibri" pitchFamily="34" charset="0"/>
            </a:endParaRPr>
          </a:p>
        </p:txBody>
      </p:sp>
      <p:sp>
        <p:nvSpPr>
          <p:cNvPr id="7" name="Date Placeholder 1">
            <a:extLst>
              <a:ext uri="{FF2B5EF4-FFF2-40B4-BE49-F238E27FC236}">
                <a16:creationId xmlns:a16="http://schemas.microsoft.com/office/drawing/2014/main" id="{BF084C48-232A-555E-C6C1-9CDC70760D83}"/>
              </a:ext>
            </a:extLst>
          </p:cNvPr>
          <p:cNvSpPr>
            <a:spLocks noGrp="1"/>
          </p:cNvSpPr>
          <p:nvPr>
            <p:ph type="dt" sz="half" idx="10"/>
          </p:nvPr>
        </p:nvSpPr>
        <p:spPr>
          <a:xfrm>
            <a:off x="11556918" y="6569075"/>
            <a:ext cx="974103" cy="365125"/>
          </a:xfrm>
        </p:spPr>
        <p:txBody>
          <a:bodyPr/>
          <a:lstStyle/>
          <a:p>
            <a:r>
              <a:rPr lang="en-US">
                <a:solidFill>
                  <a:schemeClr val="tx1"/>
                </a:solidFill>
              </a:rPr>
              <a:t>5/1/25</a:t>
            </a:r>
          </a:p>
        </p:txBody>
      </p:sp>
      <p:pic>
        <p:nvPicPr>
          <p:cNvPr id="13" name="Picture 12" descr="A blue and orange letters on a black background&#10;&#10;Description automatically generated">
            <a:extLst>
              <a:ext uri="{FF2B5EF4-FFF2-40B4-BE49-F238E27FC236}">
                <a16:creationId xmlns:a16="http://schemas.microsoft.com/office/drawing/2014/main" id="{BFECAFE7-B1D0-7ED9-AEDB-72045D584D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55298" y="854254"/>
            <a:ext cx="4665385" cy="843171"/>
          </a:xfrm>
          <a:prstGeom prst="rect">
            <a:avLst/>
          </a:prstGeom>
        </p:spPr>
      </p:pic>
      <p:sp>
        <p:nvSpPr>
          <p:cNvPr id="10" name="Title 9">
            <a:extLst>
              <a:ext uri="{FF2B5EF4-FFF2-40B4-BE49-F238E27FC236}">
                <a16:creationId xmlns:a16="http://schemas.microsoft.com/office/drawing/2014/main" id="{7413BB11-72B1-4B02-B662-DDE3E96A22F5}"/>
              </a:ext>
            </a:extLst>
          </p:cNvPr>
          <p:cNvSpPr>
            <a:spLocks noGrp="1"/>
          </p:cNvSpPr>
          <p:nvPr>
            <p:ph type="ctrTitle"/>
          </p:nvPr>
        </p:nvSpPr>
        <p:spPr>
          <a:xfrm>
            <a:off x="4221583" y="4956995"/>
            <a:ext cx="9144000" cy="2184747"/>
          </a:xfrm>
        </p:spPr>
        <p:txBody>
          <a:bodyPr>
            <a:noAutofit/>
          </a:bodyPr>
          <a:lstStyle/>
          <a:p>
            <a:br>
              <a:rPr lang="en-US" sz="7200" b="1">
                <a:ln>
                  <a:solidFill>
                    <a:schemeClr val="bg1">
                      <a:lumMod val="65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7200" b="1">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t>Breakfast </a:t>
            </a:r>
            <a:br>
              <a:rPr lang="en-US" sz="7200" b="1">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br>
            <a:r>
              <a:rPr lang="en-US" sz="7200" b="1">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t>Service</a:t>
            </a:r>
            <a:br>
              <a:rPr lang="en-US" sz="7200" b="1">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br>
            <a:r>
              <a:rPr lang="en-US" sz="7200" b="1">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t>For </a:t>
            </a:r>
            <a:br>
              <a:rPr lang="en-US" sz="7200" b="1">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br>
            <a:r>
              <a:rPr lang="en-US" sz="7200" b="1">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t>FS Managers </a:t>
            </a:r>
            <a:br>
              <a:rPr lang="en-US" sz="7200" b="1">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br>
            <a:endParaRPr lang="en-US" sz="7200">
              <a:solidFill>
                <a:srgbClr val="002060"/>
              </a:solidFill>
              <a:latin typeface="Elephant" panose="02020904090505020303" pitchFamily="18" charset="0"/>
            </a:endParaRPr>
          </a:p>
        </p:txBody>
      </p:sp>
      <p:pic>
        <p:nvPicPr>
          <p:cNvPr id="4" name="Picture 3" descr="A white carton of milk&#10;&#10;Description automatically generated">
            <a:extLst>
              <a:ext uri="{FF2B5EF4-FFF2-40B4-BE49-F238E27FC236}">
                <a16:creationId xmlns:a16="http://schemas.microsoft.com/office/drawing/2014/main" id="{77349E64-D132-EDA8-4654-2CF04E01531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720389">
            <a:off x="751921" y="2094690"/>
            <a:ext cx="2237725" cy="2668622"/>
          </a:xfrm>
          <a:prstGeom prst="rect">
            <a:avLst/>
          </a:prstGeom>
        </p:spPr>
      </p:pic>
      <p:pic>
        <p:nvPicPr>
          <p:cNvPr id="3" name="Picture 2" descr="A couple of red apples with green leaves&#10;&#10;Description automatically generated">
            <a:extLst>
              <a:ext uri="{FF2B5EF4-FFF2-40B4-BE49-F238E27FC236}">
                <a16:creationId xmlns:a16="http://schemas.microsoft.com/office/drawing/2014/main" id="{7655747D-2A82-C596-77C1-94BE36544C8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058926">
            <a:off x="582580" y="3204708"/>
            <a:ext cx="4276892" cy="3033257"/>
          </a:xfrm>
          <a:prstGeom prst="rect">
            <a:avLst/>
          </a:prstGeom>
        </p:spPr>
      </p:pic>
      <p:pic>
        <p:nvPicPr>
          <p:cNvPr id="8" name="Upbeat Music - Happy Songs That Improve Your Mood">
            <a:hlinkClick r:id="" action="ppaction://media"/>
            <a:extLst>
              <a:ext uri="{FF2B5EF4-FFF2-40B4-BE49-F238E27FC236}">
                <a16:creationId xmlns:a16="http://schemas.microsoft.com/office/drawing/2014/main" id="{50F142AB-D357-7885-C656-52083946A7E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5438" y="8197850"/>
            <a:ext cx="487363" cy="487363"/>
          </a:xfrm>
          <a:prstGeom prst="rect">
            <a:avLst/>
          </a:prstGeom>
        </p:spPr>
      </p:pic>
    </p:spTree>
    <p:extLst>
      <p:ext uri="{BB962C8B-B14F-4D97-AF65-F5344CB8AC3E}">
        <p14:creationId xmlns:p14="http://schemas.microsoft.com/office/powerpoint/2010/main" val="1366683461"/>
      </p:ext>
    </p:extLst>
  </p:cSld>
  <p:clrMapOvr>
    <a:masterClrMapping/>
  </p:clrMapOvr>
  <mc:AlternateContent xmlns:mc="http://schemas.openxmlformats.org/markup-compatibility/2006" xmlns:p14="http://schemas.microsoft.com/office/powerpoint/2010/main">
    <mc:Choice Requires="p14">
      <p:transition spd="slow" p14:dur="2000" advTm="12639"/>
    </mc:Choice>
    <mc:Fallback xmlns="">
      <p:transition spd="slow" advTm="12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59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5366">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descr="A cartoon of a person in a room&#10;&#10;AI-generated content may be incorrect.">
            <a:extLst>
              <a:ext uri="{FF2B5EF4-FFF2-40B4-BE49-F238E27FC236}">
                <a16:creationId xmlns:a16="http://schemas.microsoft.com/office/drawing/2014/main" id="{699B99E6-6A4F-103E-F350-703A23163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 y="-101600"/>
            <a:ext cx="12288520" cy="7035412"/>
          </a:xfrm>
          <a:prstGeom prst="rect">
            <a:avLst/>
          </a:prstGeom>
        </p:spPr>
      </p:pic>
    </p:spTree>
    <p:extLst>
      <p:ext uri="{BB962C8B-B14F-4D97-AF65-F5344CB8AC3E}">
        <p14:creationId xmlns:p14="http://schemas.microsoft.com/office/powerpoint/2010/main" val="2663573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6" name="Picture 5" descr="A computer screen with cartoon characters&#10;&#10;AI-generated content may be incorrect.">
            <a:extLst>
              <a:ext uri="{FF2B5EF4-FFF2-40B4-BE49-F238E27FC236}">
                <a16:creationId xmlns:a16="http://schemas.microsoft.com/office/drawing/2014/main" id="{8FC32370-F9BA-38F7-7637-BF33798B2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4976"/>
            <a:ext cx="12700000" cy="8922450"/>
          </a:xfrm>
          <a:prstGeom prst="rect">
            <a:avLst/>
          </a:prstGeom>
        </p:spPr>
      </p:pic>
      <p:sp>
        <p:nvSpPr>
          <p:cNvPr id="10" name="TextBox 9">
            <a:extLst>
              <a:ext uri="{FF2B5EF4-FFF2-40B4-BE49-F238E27FC236}">
                <a16:creationId xmlns:a16="http://schemas.microsoft.com/office/drawing/2014/main" id="{1F204A2B-AA29-E249-38FB-EDFEEED22A8C}"/>
              </a:ext>
            </a:extLst>
          </p:cNvPr>
          <p:cNvSpPr txBox="1"/>
          <p:nvPr/>
        </p:nvSpPr>
        <p:spPr>
          <a:xfrm>
            <a:off x="5478884" y="1120676"/>
            <a:ext cx="6544223" cy="2123658"/>
          </a:xfrm>
          <a:prstGeom prst="rect">
            <a:avLst/>
          </a:prstGeom>
          <a:solidFill>
            <a:srgbClr val="002060"/>
          </a:solid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rPr>
              <a:t>When a reimbursable meal has been served to an eligible student, </a:t>
            </a:r>
            <a:r>
              <a:rPr lang="en-US" sz="2400">
                <a:solidFill>
                  <a:prstClr val="white"/>
                </a:solidFill>
                <a:latin typeface="Calibri"/>
              </a:rPr>
              <a:t>food service</a:t>
            </a:r>
            <a:r>
              <a:rPr kumimoji="0" lang="en-US" sz="2400" b="0" i="0" u="none" strike="noStrike" kern="1200" cap="none" spc="0" normalizeH="0" baseline="0" noProof="0">
                <a:ln>
                  <a:noFill/>
                </a:ln>
                <a:solidFill>
                  <a:prstClr val="white"/>
                </a:solidFill>
                <a:effectLst/>
                <a:uLnTx/>
                <a:uFillTx/>
                <a:latin typeface="Calibri"/>
              </a:rPr>
              <a:t> staff will </a:t>
            </a:r>
            <a:r>
              <a:rPr kumimoji="0" lang="en-US" sz="2400" b="0" u="none" strike="noStrike" kern="1200" cap="none" spc="0" normalizeH="0" baseline="0" noProof="0">
                <a:ln>
                  <a:noFill/>
                </a:ln>
                <a:solidFill>
                  <a:prstClr val="white"/>
                </a:solidFill>
                <a:effectLst/>
                <a:uLnTx/>
                <a:uFillTx/>
                <a:latin typeface="Calibri"/>
              </a:rPr>
              <a:t>utilize </a:t>
            </a:r>
            <a:r>
              <a:rPr kumimoji="0" lang="en-US" sz="2400" b="0" i="1" u="none" strike="noStrike" kern="1200" cap="none" spc="0" normalizeH="0" baseline="0" noProof="0">
                <a:ln>
                  <a:noFill/>
                </a:ln>
                <a:solidFill>
                  <a:prstClr val="white"/>
                </a:solidFill>
                <a:effectLst/>
                <a:uLnTx/>
                <a:uFillTx/>
                <a:latin typeface="Calibri"/>
              </a:rPr>
              <a:t>student look-up by homeroom </a:t>
            </a:r>
            <a:r>
              <a:rPr lang="en-US" sz="2400">
                <a:solidFill>
                  <a:prstClr val="white"/>
                </a:solidFill>
                <a:latin typeface="Calibri"/>
              </a:rPr>
              <a:t>to claim students</a:t>
            </a:r>
            <a:r>
              <a:rPr kumimoji="0" lang="en-US" sz="2400" b="0" u="none" strike="noStrike" kern="1200" cap="none" spc="0" normalizeH="0" baseline="0" noProof="0">
                <a:ln>
                  <a:noFill/>
                </a:ln>
                <a:solidFill>
                  <a:prstClr val="white"/>
                </a:solidFill>
                <a:effectLst/>
                <a:uLnTx/>
                <a:uFillTx/>
                <a:latin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prstClr val="white"/>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a:ln>
                  <a:noFill/>
                </a:ln>
                <a:solidFill>
                  <a:prstClr val="white"/>
                </a:solidFill>
                <a:effectLst/>
                <a:uLnTx/>
                <a:uFillTx/>
                <a:latin typeface="Calibri"/>
              </a:rPr>
              <a:t>Visit the food </a:t>
            </a:r>
            <a:r>
              <a:rPr lang="en-US" sz="2400">
                <a:solidFill>
                  <a:prstClr val="white"/>
                </a:solidFill>
                <a:latin typeface="Calibri"/>
              </a:rPr>
              <a:t>service’s</a:t>
            </a:r>
            <a:r>
              <a:rPr kumimoji="0" lang="en-US" sz="2400" b="0" u="none" strike="noStrike" kern="1200" cap="none" spc="0" normalizeH="0" baseline="0" noProof="0">
                <a:ln>
                  <a:noFill/>
                </a:ln>
                <a:solidFill>
                  <a:prstClr val="white"/>
                </a:solidFill>
                <a:effectLst/>
                <a:uLnTx/>
                <a:uFillTx/>
                <a:latin typeface="Calibri"/>
              </a:rPr>
              <a:t> </a:t>
            </a:r>
            <a:r>
              <a:rPr lang="en-US" sz="2400">
                <a:solidFill>
                  <a:prstClr val="white"/>
                </a:solidFill>
                <a:latin typeface="Calibri"/>
              </a:rPr>
              <a:t>website</a:t>
            </a:r>
            <a:r>
              <a:rPr kumimoji="0" lang="en-US" sz="2400" b="0" u="none" strike="noStrike" kern="1200" cap="none" spc="0" normalizeH="0" baseline="0" noProof="0">
                <a:ln>
                  <a:noFill/>
                </a:ln>
                <a:solidFill>
                  <a:prstClr val="white"/>
                </a:solidFill>
                <a:effectLst/>
                <a:uLnTx/>
                <a:uFillTx/>
                <a:latin typeface="Calibri"/>
              </a:rPr>
              <a:t> for more </a:t>
            </a:r>
            <a:r>
              <a:rPr lang="en-US" sz="2400">
                <a:solidFill>
                  <a:prstClr val="white"/>
                </a:solidFill>
                <a:latin typeface="Calibri"/>
              </a:rPr>
              <a:t>best practices on claiming breakfast meals.</a:t>
            </a:r>
            <a:endParaRPr kumimoji="0" lang="en-US" sz="2400" b="0" u="none" strike="noStrike" kern="1200" cap="none" spc="0" normalizeH="0" baseline="0" noProof="0">
              <a:ln>
                <a:noFill/>
              </a:ln>
              <a:solidFill>
                <a:prstClr val="white"/>
              </a:solidFill>
              <a:effectLst/>
              <a:uLnTx/>
              <a:uFillTx/>
              <a:latin typeface="Calibri"/>
            </a:endParaRPr>
          </a:p>
        </p:txBody>
      </p:sp>
    </p:spTree>
    <p:extLst>
      <p:ext uri="{BB962C8B-B14F-4D97-AF65-F5344CB8AC3E}">
        <p14:creationId xmlns:p14="http://schemas.microsoft.com/office/powerpoint/2010/main" val="584017996"/>
      </p:ext>
    </p:extLst>
  </p:cSld>
  <p:clrMapOvr>
    <a:masterClrMapping/>
  </p:clrMapOvr>
  <mc:AlternateContent xmlns:mc="http://schemas.openxmlformats.org/markup-compatibility/2006" xmlns:p14="http://schemas.microsoft.com/office/powerpoint/2010/main">
    <mc:Choice Requires="p14">
      <p:transition spd="slow" p14:dur="2000" advTm="15725"/>
    </mc:Choice>
    <mc:Fallback xmlns="">
      <p:transition spd="slow" advTm="1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 name="Picture 9" descr="A cartoon of a person at a desk&#10;&#10;AI-generated content may be incorrect.">
            <a:extLst>
              <a:ext uri="{FF2B5EF4-FFF2-40B4-BE49-F238E27FC236}">
                <a16:creationId xmlns:a16="http://schemas.microsoft.com/office/drawing/2014/main" id="{113E4A18-92D3-085C-C167-16A049C575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53" y="-92169"/>
            <a:ext cx="13153053" cy="6976768"/>
          </a:xfrm>
          <a:prstGeom prst="rect">
            <a:avLst/>
          </a:prstGeom>
        </p:spPr>
      </p:pic>
      <p:sp>
        <p:nvSpPr>
          <p:cNvPr id="30" name="TextBox 29">
            <a:extLst>
              <a:ext uri="{FF2B5EF4-FFF2-40B4-BE49-F238E27FC236}">
                <a16:creationId xmlns:a16="http://schemas.microsoft.com/office/drawing/2014/main" id="{EFBE85AE-CDA9-964C-8CE1-3B1D71170243}"/>
              </a:ext>
            </a:extLst>
          </p:cNvPr>
          <p:cNvSpPr txBox="1"/>
          <p:nvPr/>
        </p:nvSpPr>
        <p:spPr>
          <a:xfrm>
            <a:off x="6610063" y="1605064"/>
            <a:ext cx="5379495" cy="3877985"/>
          </a:xfrm>
          <a:prstGeom prst="rect">
            <a:avLst/>
          </a:prstGeom>
          <a:solidFill>
            <a:srgbClr val="002060"/>
          </a:solid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a:solidFill>
                  <a:schemeClr val="bg1"/>
                </a:solidFill>
                <a:latin typeface="Calibri"/>
              </a:rPr>
              <a:t>There are three different processes that will be used when claiming secondary students:</a:t>
            </a:r>
          </a:p>
          <a:p>
            <a:pPr marL="800100" lvl="1" indent="-342900">
              <a:buClr>
                <a:srgbClr val="FFC000"/>
              </a:buClr>
              <a:buFont typeface="Wingdings" panose="05000000000000000000" pitchFamily="2" charset="2"/>
              <a:buChar char="v"/>
              <a:defRPr/>
            </a:pPr>
            <a:r>
              <a:rPr lang="en-US" sz="2400">
                <a:solidFill>
                  <a:schemeClr val="bg1"/>
                </a:solidFill>
                <a:latin typeface="Calibri"/>
              </a:rPr>
              <a:t>Students will scan their identification card</a:t>
            </a:r>
          </a:p>
          <a:p>
            <a:pPr marL="800100" lvl="1" indent="-342900">
              <a:buClr>
                <a:srgbClr val="FFC000"/>
              </a:buClr>
              <a:buFont typeface="Wingdings" panose="05000000000000000000" pitchFamily="2" charset="2"/>
              <a:buChar char="v"/>
              <a:defRPr/>
            </a:pPr>
            <a:r>
              <a:rPr lang="en-US" sz="2400">
                <a:solidFill>
                  <a:schemeClr val="bg1"/>
                </a:solidFill>
                <a:latin typeface="Calibri"/>
              </a:rPr>
              <a:t>Students will enter their </a:t>
            </a:r>
            <a:r>
              <a:rPr lang="en-US" sz="2400" i="1">
                <a:solidFill>
                  <a:schemeClr val="bg1"/>
                </a:solidFill>
                <a:latin typeface="Calibri"/>
              </a:rPr>
              <a:t>student pin number</a:t>
            </a:r>
          </a:p>
          <a:p>
            <a:pPr marL="800100" lvl="1" indent="-342900">
              <a:buClr>
                <a:srgbClr val="FFC000"/>
              </a:buClr>
              <a:buFont typeface="Wingdings" panose="05000000000000000000" pitchFamily="2" charset="2"/>
              <a:buChar char="v"/>
              <a:defRPr/>
            </a:pPr>
            <a:r>
              <a:rPr lang="en-US" sz="2400">
                <a:solidFill>
                  <a:schemeClr val="bg1"/>
                </a:solidFill>
                <a:latin typeface="Calibri"/>
              </a:rPr>
              <a:t>FS staff will input students by utilizing the </a:t>
            </a:r>
            <a:r>
              <a:rPr lang="en-US" sz="2400" i="1">
                <a:solidFill>
                  <a:schemeClr val="bg1"/>
                </a:solidFill>
                <a:latin typeface="Calibri"/>
              </a:rPr>
              <a:t>search by name</a:t>
            </a:r>
            <a:r>
              <a:rPr lang="en-US" sz="2400">
                <a:solidFill>
                  <a:schemeClr val="bg1"/>
                </a:solidFill>
                <a:latin typeface="Calibri"/>
              </a:rPr>
              <a:t> function in Newton.</a:t>
            </a:r>
          </a:p>
        </p:txBody>
      </p:sp>
    </p:spTree>
    <p:extLst>
      <p:ext uri="{BB962C8B-B14F-4D97-AF65-F5344CB8AC3E}">
        <p14:creationId xmlns:p14="http://schemas.microsoft.com/office/powerpoint/2010/main" val="2535832747"/>
      </p:ext>
    </p:extLst>
  </p:cSld>
  <p:clrMapOvr>
    <a:masterClrMapping/>
  </p:clrMapOvr>
  <mc:AlternateContent xmlns:mc="http://schemas.openxmlformats.org/markup-compatibility/2006" xmlns:p14="http://schemas.microsoft.com/office/powerpoint/2010/main">
    <mc:Choice Requires="p14">
      <p:transition spd="slow" p14:dur="2000" advTm="11922"/>
    </mc:Choice>
    <mc:Fallback xmlns="">
      <p:transition spd="slow" advTm="11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7AA728"/>
        </a:solidFill>
        <a:effectLst/>
      </p:bgPr>
    </p:bg>
    <p:spTree>
      <p:nvGrpSpPr>
        <p:cNvPr id="1" name=""/>
        <p:cNvGrpSpPr/>
        <p:nvPr/>
      </p:nvGrpSpPr>
      <p:grpSpPr>
        <a:xfrm>
          <a:off x="0" y="0"/>
          <a:ext cx="0" cy="0"/>
          <a:chOff x="0" y="0"/>
          <a:chExt cx="0" cy="0"/>
        </a:xfrm>
      </p:grpSpPr>
      <p:pic>
        <p:nvPicPr>
          <p:cNvPr id="9" name="Picture 8" descr="A school building with a picnic table and boxes&#10;&#10;AI-generated content may be incorrect.">
            <a:extLst>
              <a:ext uri="{FF2B5EF4-FFF2-40B4-BE49-F238E27FC236}">
                <a16:creationId xmlns:a16="http://schemas.microsoft.com/office/drawing/2014/main" id="{23E0F0CB-6BD2-EA91-387C-A0DAD9DAE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524"/>
            <a:ext cx="12192000" cy="6960524"/>
          </a:xfrm>
          <a:prstGeom prst="rect">
            <a:avLst/>
          </a:prstGeom>
        </p:spPr>
      </p:pic>
    </p:spTree>
    <p:extLst>
      <p:ext uri="{BB962C8B-B14F-4D97-AF65-F5344CB8AC3E}">
        <p14:creationId xmlns:p14="http://schemas.microsoft.com/office/powerpoint/2010/main" val="2702371911"/>
      </p:ext>
    </p:extLst>
  </p:cSld>
  <p:clrMapOvr>
    <a:masterClrMapping/>
  </p:clrMapOvr>
  <mc:AlternateContent xmlns:mc="http://schemas.openxmlformats.org/markup-compatibility/2006" xmlns:p14="http://schemas.microsoft.com/office/powerpoint/2010/main">
    <mc:Choice Requires="p14">
      <p:transition spd="slow" p14:dur="2000" advTm="37262"/>
    </mc:Choice>
    <mc:Fallback xmlns="">
      <p:transition spd="slow" advTm="37262"/>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188D829D-2D78-9669-61EA-D28931A7B15C}"/>
              </a:ext>
            </a:extLst>
          </p:cNvPr>
          <p:cNvSpPr/>
          <p:nvPr/>
        </p:nvSpPr>
        <p:spPr>
          <a:xfrm rot="19744898">
            <a:off x="-2936864" y="-981707"/>
            <a:ext cx="8952078" cy="7393098"/>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A0C304B-B98E-C8F6-A3B7-53540EFBF52D}"/>
              </a:ext>
            </a:extLst>
          </p:cNvPr>
          <p:cNvSpPr txBox="1">
            <a:spLocks/>
          </p:cNvSpPr>
          <p:nvPr/>
        </p:nvSpPr>
        <p:spPr>
          <a:xfrm>
            <a:off x="-533667" y="2143342"/>
            <a:ext cx="6883401"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solidFill>
                  <a:schemeClr val="bg1"/>
                </a:solidFill>
                <a:uLnTx/>
                <a:uFillTx/>
                <a:latin typeface="Times New Roman" panose="02020603050405020304" pitchFamily="18" charset="0"/>
                <a:cs typeface="Times New Roman" panose="02020603050405020304" pitchFamily="18" charset="0"/>
              </a:rPr>
              <a:t>Breakfast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solidFill>
                  <a:schemeClr val="bg1"/>
                </a:solidFill>
                <a:uLnTx/>
                <a:uFillTx/>
                <a:latin typeface="Times New Roman" panose="02020603050405020304" pitchFamily="18" charset="0"/>
                <a:cs typeface="Times New Roman" panose="02020603050405020304" pitchFamily="18" charset="0"/>
              </a:rPr>
              <a:t>Offer Versus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solidFill>
                  <a:schemeClr val="bg1"/>
                </a:solidFill>
                <a:uLnTx/>
                <a:uFillTx/>
                <a:latin typeface="Times New Roman" panose="02020603050405020304" pitchFamily="18" charset="0"/>
                <a:cs typeface="Times New Roman" panose="02020603050405020304" pitchFamily="18" charset="0"/>
              </a:rPr>
              <a:t> Service  </a:t>
            </a:r>
          </a:p>
        </p:txBody>
      </p:sp>
      <p:sp>
        <p:nvSpPr>
          <p:cNvPr id="4" name="Rectangle 3">
            <a:extLst>
              <a:ext uri="{FF2B5EF4-FFF2-40B4-BE49-F238E27FC236}">
                <a16:creationId xmlns:a16="http://schemas.microsoft.com/office/drawing/2014/main" id="{77024468-2CC1-4AA5-A70A-13241C053BB3}"/>
              </a:ext>
            </a:extLst>
          </p:cNvPr>
          <p:cNvSpPr/>
          <p:nvPr/>
        </p:nvSpPr>
        <p:spPr>
          <a:xfrm>
            <a:off x="5011649" y="401473"/>
            <a:ext cx="6889159" cy="605505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8BD2FC6-E13D-5D4E-8B62-43B283E5F9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605209"/>
            <a:ext cx="4326519" cy="5630327"/>
          </a:xfrm>
          <a:prstGeom prst="rect">
            <a:avLst/>
          </a:prstGeom>
        </p:spPr>
      </p:pic>
    </p:spTree>
    <p:extLst>
      <p:ext uri="{BB962C8B-B14F-4D97-AF65-F5344CB8AC3E}">
        <p14:creationId xmlns:p14="http://schemas.microsoft.com/office/powerpoint/2010/main" val="4074744680"/>
      </p:ext>
    </p:extLst>
  </p:cSld>
  <p:clrMapOvr>
    <a:masterClrMapping/>
  </p:clrMapOvr>
  <mc:AlternateContent xmlns:mc="http://schemas.openxmlformats.org/markup-compatibility/2006" xmlns:p14="http://schemas.microsoft.com/office/powerpoint/2010/main">
    <mc:Choice Requires="p14">
      <p:transition spd="slow" p14:dur="2000" advTm="42167"/>
    </mc:Choice>
    <mc:Fallback xmlns="">
      <p:transition spd="slow" advTm="42167"/>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475101-FFF5-68E6-0D1C-D407B6D2502D}"/>
              </a:ext>
            </a:extLst>
          </p:cNvPr>
          <p:cNvSpPr/>
          <p:nvPr/>
        </p:nvSpPr>
        <p:spPr>
          <a:xfrm>
            <a:off x="0" y="104457"/>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147010-18C2-9AC9-8EF1-A1252B0C0ED0}"/>
              </a:ext>
            </a:extLst>
          </p:cNvPr>
          <p:cNvSpPr>
            <a:spLocks/>
          </p:cNvSpPr>
          <p:nvPr/>
        </p:nvSpPr>
        <p:spPr>
          <a:xfrm>
            <a:off x="152152" y="1551513"/>
            <a:ext cx="11831326"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4" name="Content Placeholder 2">
            <a:extLst>
              <a:ext uri="{FF2B5EF4-FFF2-40B4-BE49-F238E27FC236}">
                <a16:creationId xmlns:a16="http://schemas.microsoft.com/office/drawing/2014/main" id="{A48149BC-A40B-4870-A907-6F31BE458DD2}"/>
              </a:ext>
            </a:extLst>
          </p:cNvPr>
          <p:cNvSpPr>
            <a:spLocks noGrp="1"/>
          </p:cNvSpPr>
          <p:nvPr>
            <p:ph idx="4294967295"/>
          </p:nvPr>
        </p:nvSpPr>
        <p:spPr>
          <a:xfrm>
            <a:off x="880726" y="1890551"/>
            <a:ext cx="7109153" cy="1656449"/>
          </a:xfrm>
          <a:noFill/>
        </p:spPr>
        <p:txBody>
          <a:bodyPr>
            <a:normAutofit/>
          </a:bodyPr>
          <a:lstStyle/>
          <a:p>
            <a:pPr marL="0" indent="0">
              <a:spcBef>
                <a:spcPts val="0"/>
              </a:spcBef>
              <a:spcAft>
                <a:spcPts val="1000"/>
              </a:spcAft>
              <a:buNone/>
              <a:defRPr/>
            </a:pPr>
            <a:r>
              <a:rPr lang="en-US" sz="2800">
                <a:solidFill>
                  <a:schemeClr val="bg1">
                    <a:lumMod val="95000"/>
                  </a:schemeClr>
                </a:solidFill>
              </a:rPr>
              <a:t>Offer Versus Serve (OVS) allows students to decline some of the food. </a:t>
            </a:r>
          </a:p>
        </p:txBody>
      </p:sp>
      <p:pic>
        <p:nvPicPr>
          <p:cNvPr id="15" name="Picture 14">
            <a:extLst>
              <a:ext uri="{FF2B5EF4-FFF2-40B4-BE49-F238E27FC236}">
                <a16:creationId xmlns:a16="http://schemas.microsoft.com/office/drawing/2014/main" id="{BE713B72-0DFC-4DDB-939A-A27E1C943F3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968" b="98417" l="5024" r="93541">
                        <a14:foregroundMark x1="21531" y1="15104" x2="21531" y2="15104"/>
                        <a14:foregroundMark x1="23206" y1="13764" x2="23206" y2="13764"/>
                        <a14:foregroundMark x1="84569" y1="82217" x2="84569" y2="82217"/>
                        <a14:foregroundMark x1="84569" y1="82217" x2="84569" y2="82217"/>
                        <a14:foregroundMark x1="18062" y1="50670" x2="18062" y2="50670"/>
                        <a14:foregroundMark x1="81459" y1="51888" x2="81459" y2="51888"/>
                        <a14:foregroundMark x1="81100" y1="44093" x2="81100" y2="44093"/>
                        <a14:foregroundMark x1="90670" y1="44336" x2="90670" y2="44336"/>
                        <a14:foregroundMark x1="93541" y1="45067" x2="93541" y2="45067"/>
                        <a14:foregroundMark x1="5024" y1="42875" x2="5024" y2="42875"/>
                        <a14:foregroundMark x1="52392" y1="83800" x2="52392" y2="83800"/>
                        <a14:foregroundMark x1="49163" y1="98538" x2="49163" y2="98538"/>
                        <a14:foregroundMark x1="47967" y1="5968" x2="47967" y2="5968"/>
                        <a14:foregroundMark x1="46053" y1="84044" x2="46053" y2="84044"/>
                        <a14:foregroundMark x1="47249" y1="81242" x2="47249" y2="81242"/>
                        <a14:foregroundMark x1="44019" y1="82217" x2="44019" y2="82217"/>
                        <a14:foregroundMark x1="43660" y1="86724" x2="43660" y2="86724"/>
                        <a14:foregroundMark x1="43780" y1="83800" x2="43780" y2="83800"/>
                        <a14:foregroundMark x1="45694" y1="79537" x2="45694" y2="79537"/>
                        <a14:foregroundMark x1="48804" y1="79172" x2="48804" y2="79172"/>
                        <a14:foregroundMark x1="48923" y1="77832" x2="48923" y2="77832"/>
                        <a14:foregroundMark x1="44976" y1="80755" x2="44976" y2="80755"/>
                        <a14:foregroundMark x1="42703" y1="83069" x2="42703" y2="83069"/>
                        <a14:foregroundMark x1="42703" y1="85018" x2="42703" y2="85018"/>
                        <a14:foregroundMark x1="42823" y1="86358" x2="42823" y2="86358"/>
                        <a14:foregroundMark x1="43660" y1="88307" x2="43660" y2="88307"/>
                        <a14:foregroundMark x1="44617" y1="89647" x2="44617" y2="89647"/>
                        <a14:foregroundMark x1="47488" y1="92326" x2="47488" y2="92326"/>
                        <a14:foregroundMark x1="54067" y1="90378" x2="54067" y2="90378"/>
                        <a14:foregroundMark x1="54665" y1="88672" x2="54665" y2="88672"/>
                        <a14:foregroundMark x1="54665" y1="86480" x2="54665" y2="86480"/>
                        <a14:foregroundMark x1="54306" y1="84409" x2="54306" y2="84409"/>
                        <a14:foregroundMark x1="55263" y1="89647" x2="55263" y2="89647"/>
                        <a14:foregroundMark x1="52990" y1="88063" x2="52990" y2="88063"/>
                        <a14:foregroundMark x1="55263" y1="88429" x2="55263" y2="88429"/>
                        <a14:foregroundMark x1="54904" y1="87333" x2="54904" y2="87333"/>
                        <a14:foregroundMark x1="53349" y1="86967" x2="53349" y2="86967"/>
                        <a14:foregroundMark x1="56220" y1="87089" x2="56220" y2="87089"/>
                        <a14:foregroundMark x1="48325" y1="20097" x2="48325" y2="20097"/>
                        <a14:foregroundMark x1="48206" y1="16931" x2="48206" y2="16931"/>
                        <a14:foregroundMark x1="47010" y1="16565" x2="47010" y2="16565"/>
                        <a14:foregroundMark x1="47488" y1="15834" x2="47488" y2="15834"/>
                        <a14:foregroundMark x1="49163" y1="15591" x2="49163" y2="15591"/>
                        <a14:foregroundMark x1="48565" y1="24726" x2="48565" y2="24726"/>
                        <a14:foregroundMark x1="49761" y1="24726" x2="49761" y2="24726"/>
                        <a14:foregroundMark x1="47967" y1="24726" x2="47967" y2="24726"/>
                        <a14:foregroundMark x1="46890" y1="24726" x2="46890" y2="24726"/>
                        <a14:foregroundMark x1="43541" y1="72229" x2="58732" y2="85384"/>
                        <a14:foregroundMark x1="44737" y1="16443" x2="52512" y2="22655"/>
                      </a14:backgroundRemoval>
                    </a14:imgEffect>
                  </a14:imgLayer>
                </a14:imgProps>
              </a:ext>
              <a:ext uri="{28A0092B-C50C-407E-A947-70E740481C1C}">
                <a14:useLocalDpi xmlns:a14="http://schemas.microsoft.com/office/drawing/2010/main"/>
              </a:ext>
            </a:extLst>
          </a:blip>
          <a:srcRect l="3016" t="4330" r="3437" b="1857"/>
          <a:stretch/>
        </p:blipFill>
        <p:spPr>
          <a:xfrm>
            <a:off x="7261305" y="2064673"/>
            <a:ext cx="4049969" cy="3988607"/>
          </a:xfrm>
          <a:prstGeom prst="ellipse">
            <a:avLst/>
          </a:prstGeom>
          <a:ln w="57150">
            <a:solidFill>
              <a:sysClr val="window" lastClr="FFFFFF"/>
            </a:solidFill>
          </a:ln>
        </p:spPr>
      </p:pic>
      <p:sp>
        <p:nvSpPr>
          <p:cNvPr id="2" name="Title 1">
            <a:extLst>
              <a:ext uri="{FF2B5EF4-FFF2-40B4-BE49-F238E27FC236}">
                <a16:creationId xmlns:a16="http://schemas.microsoft.com/office/drawing/2014/main" id="{06A6CCF5-9D6E-475C-6E55-6ECCFC7988C2}"/>
              </a:ext>
            </a:extLst>
          </p:cNvPr>
          <p:cNvSpPr>
            <a:spLocks noGrp="1"/>
          </p:cNvSpPr>
          <p:nvPr>
            <p:ph type="title"/>
          </p:nvPr>
        </p:nvSpPr>
        <p:spPr>
          <a:xfrm>
            <a:off x="0" y="114975"/>
            <a:ext cx="12192000" cy="1143000"/>
          </a:xfrm>
          <a:effectLst/>
        </p:spPr>
        <p:txBody>
          <a:bodyPr>
            <a:normAutofit/>
          </a:bodyPr>
          <a:lstStyle/>
          <a:p>
            <a:r>
              <a:rPr lang="en-US" sz="6600" b="1">
                <a:solidFill>
                  <a:srgbClr val="002060"/>
                </a:solidFill>
                <a:latin typeface="Times New Roman" panose="02020603050405020304" pitchFamily="18" charset="0"/>
                <a:cs typeface="Times New Roman" panose="02020603050405020304" pitchFamily="18" charset="0"/>
              </a:rPr>
              <a:t>Offer Versus Serve Breakfast</a:t>
            </a:r>
          </a:p>
        </p:txBody>
      </p:sp>
      <p:sp>
        <p:nvSpPr>
          <p:cNvPr id="3" name="TextBox 2">
            <a:extLst>
              <a:ext uri="{FF2B5EF4-FFF2-40B4-BE49-F238E27FC236}">
                <a16:creationId xmlns:a16="http://schemas.microsoft.com/office/drawing/2014/main" id="{F27A8C2A-ED17-0204-34B9-53D926758AA9}"/>
              </a:ext>
            </a:extLst>
          </p:cNvPr>
          <p:cNvSpPr txBox="1"/>
          <p:nvPr/>
        </p:nvSpPr>
        <p:spPr>
          <a:xfrm>
            <a:off x="887083" y="2796024"/>
            <a:ext cx="6009935" cy="3365024"/>
          </a:xfrm>
          <a:prstGeom prst="rect">
            <a:avLst/>
          </a:prstGeom>
          <a:noFill/>
        </p:spPr>
        <p:txBody>
          <a:bodyPr wrap="square" rtlCol="0">
            <a:spAutoFit/>
          </a:bodyPr>
          <a:lstStyle/>
          <a:p>
            <a:pPr marL="0" indent="0">
              <a:spcBef>
                <a:spcPts val="0"/>
              </a:spcBef>
              <a:spcAft>
                <a:spcPts val="1000"/>
              </a:spcAft>
              <a:buNone/>
              <a:defRPr/>
            </a:pPr>
            <a:r>
              <a:rPr lang="en-US" sz="2800">
                <a:solidFill>
                  <a:schemeClr val="bg1">
                    <a:lumMod val="95000"/>
                  </a:schemeClr>
                </a:solidFill>
              </a:rPr>
              <a:t>Students do not have to take all food items offered in the school </a:t>
            </a:r>
            <a:r>
              <a:rPr lang="en-US" sz="2800">
                <a:solidFill>
                  <a:schemeClr val="bg1"/>
                </a:solidFill>
              </a:rPr>
              <a:t>meal programs.</a:t>
            </a:r>
          </a:p>
          <a:p>
            <a:pPr marL="914400" lvl="1" indent="-182880">
              <a:spcAft>
                <a:spcPts val="1000"/>
              </a:spcAft>
              <a:buClr>
                <a:srgbClr val="FFC000"/>
              </a:buClr>
              <a:buFont typeface="Arial" panose="020B0604020202020204" pitchFamily="34" charset="0"/>
              <a:buChar char="•"/>
              <a:defRPr/>
            </a:pPr>
            <a:r>
              <a:rPr lang="en-US" sz="2800">
                <a:solidFill>
                  <a:schemeClr val="bg1"/>
                </a:solidFill>
                <a:latin typeface="Calibri" panose="020F0502020204030204" pitchFamily="34" charset="0"/>
                <a:ea typeface="Calibri" panose="020F0502020204030204" pitchFamily="34" charset="0"/>
                <a:cs typeface="Calibri" panose="020F0502020204030204" pitchFamily="34" charset="0"/>
              </a:rPr>
              <a:t>Student must take 3 or more points; one food item must be a fruit </a:t>
            </a:r>
          </a:p>
          <a:p>
            <a:pPr marL="0" indent="0">
              <a:spcBef>
                <a:spcPts val="0"/>
              </a:spcBef>
              <a:spcAft>
                <a:spcPts val="1000"/>
              </a:spcAft>
              <a:buNone/>
              <a:defRPr/>
            </a:pPr>
            <a:endParaRPr lang="en-US" sz="2800">
              <a:solidFill>
                <a:schemeClr val="bg1">
                  <a:lumMod val="95000"/>
                </a:schemeClr>
              </a:solidFill>
            </a:endParaRPr>
          </a:p>
        </p:txBody>
      </p:sp>
    </p:spTree>
    <p:extLst>
      <p:ext uri="{BB962C8B-B14F-4D97-AF65-F5344CB8AC3E}">
        <p14:creationId xmlns:p14="http://schemas.microsoft.com/office/powerpoint/2010/main" val="3202332883"/>
      </p:ext>
    </p:extLst>
  </p:cSld>
  <p:clrMapOvr>
    <a:masterClrMapping/>
  </p:clrMapOvr>
  <mc:AlternateContent xmlns:mc="http://schemas.openxmlformats.org/markup-compatibility/2006" xmlns:p14="http://schemas.microsoft.com/office/powerpoint/2010/main">
    <mc:Choice Requires="p14">
      <p:transition spd="slow" p14:dur="2000" advTm="22859"/>
    </mc:Choice>
    <mc:Fallback xmlns="">
      <p:transition spd="slow" advTm="22859"/>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58A248F7-C14F-9F9B-DDE5-3976299378C7}"/>
              </a:ext>
            </a:extLst>
          </p:cNvPr>
          <p:cNvSpPr/>
          <p:nvPr/>
        </p:nvSpPr>
        <p:spPr>
          <a:xfrm rot="1874831">
            <a:off x="5832747" y="-1353547"/>
            <a:ext cx="8952078" cy="7393098"/>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5C88BAD-EAD2-EAA9-BB77-585684F379D2}"/>
              </a:ext>
            </a:extLst>
          </p:cNvPr>
          <p:cNvSpPr/>
          <p:nvPr/>
        </p:nvSpPr>
        <p:spPr>
          <a:xfrm>
            <a:off x="132611" y="251560"/>
            <a:ext cx="7200662" cy="647474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p:blipFill>
        <p:spPr>
          <a:xfrm>
            <a:off x="4860767" y="3037393"/>
            <a:ext cx="2106321" cy="829364"/>
          </a:xfrm>
          <a:prstGeom prst="rect">
            <a:avLst/>
          </a:prstGeom>
        </p:spPr>
      </p:pic>
      <p:pic>
        <p:nvPicPr>
          <p:cNvPr id="24" name="D14BEEA6-0D2C-4107-A470-7D81FDA5BF76">
            <a:extLst>
              <a:ext uri="{FF2B5EF4-FFF2-40B4-BE49-F238E27FC236}">
                <a16:creationId xmlns:a16="http://schemas.microsoft.com/office/drawing/2014/main" id="{93E90F3C-BE7D-4BC8-918D-A6F400A5E6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255933" y="2715345"/>
            <a:ext cx="1129352" cy="1427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BAFA1BC-7EA3-B394-CE10-C3CC8D9122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20699781">
            <a:off x="4837878" y="4010618"/>
            <a:ext cx="2120158" cy="17342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F2D6AD2-25EF-8A91-5F89-DF3EEB33F8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01" r="401"/>
          <a:stretch/>
        </p:blipFill>
        <p:spPr bwMode="auto">
          <a:xfrm rot="181834">
            <a:off x="5070094" y="4415698"/>
            <a:ext cx="1445597" cy="14527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6C3CAEC-EEB3-A393-B578-8DD5503AE079}"/>
              </a:ext>
            </a:extLst>
          </p:cNvPr>
          <p:cNvSpPr txBox="1"/>
          <p:nvPr/>
        </p:nvSpPr>
        <p:spPr>
          <a:xfrm>
            <a:off x="166779" y="289826"/>
            <a:ext cx="7132326" cy="1815882"/>
          </a:xfrm>
          <a:prstGeom prst="rect">
            <a:avLst/>
          </a:prstGeom>
          <a:noFill/>
        </p:spPr>
        <p:txBody>
          <a:bodyPr wrap="square" rtlCol="0">
            <a:spAutoFit/>
          </a:bodyPr>
          <a:lstStyle/>
          <a:p>
            <a:r>
              <a:rPr lang="en-US" sz="2700">
                <a:solidFill>
                  <a:srgbClr val="002060"/>
                </a:solidFill>
              </a:rPr>
              <a:t>A </a:t>
            </a:r>
            <a:r>
              <a:rPr lang="en-US" sz="2700" b="1" i="1">
                <a:solidFill>
                  <a:srgbClr val="002060"/>
                </a:solidFill>
              </a:rPr>
              <a:t>FOOD ITEM </a:t>
            </a:r>
            <a:r>
              <a:rPr lang="en-US" sz="2700">
                <a:solidFill>
                  <a:srgbClr val="002060"/>
                </a:solidFill>
              </a:rPr>
              <a:t>is a specific food offered that can contain one or more food components and is counted as one whole item. Each food item is allocated a certain number of points.</a:t>
            </a:r>
          </a:p>
        </p:txBody>
      </p:sp>
      <p:cxnSp>
        <p:nvCxnSpPr>
          <p:cNvPr id="57" name="Straight Arrow Connector 56">
            <a:extLst>
              <a:ext uri="{FF2B5EF4-FFF2-40B4-BE49-F238E27FC236}">
                <a16:creationId xmlns:a16="http://schemas.microsoft.com/office/drawing/2014/main" id="{33C0B550-029A-99E4-830D-48E88AF1E0FA}"/>
              </a:ext>
            </a:extLst>
          </p:cNvPr>
          <p:cNvCxnSpPr/>
          <p:nvPr/>
        </p:nvCxnSpPr>
        <p:spPr>
          <a:xfrm>
            <a:off x="3171826" y="3302090"/>
            <a:ext cx="1574498" cy="0"/>
          </a:xfrm>
          <a:prstGeom prst="straightConnector1">
            <a:avLst/>
          </a:prstGeom>
          <a:ln w="508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E8974AC8-E6A5-8665-95F4-C44274A1E7FD}"/>
              </a:ext>
            </a:extLst>
          </p:cNvPr>
          <p:cNvCxnSpPr>
            <a:cxnSpLocks/>
          </p:cNvCxnSpPr>
          <p:nvPr/>
        </p:nvCxnSpPr>
        <p:spPr>
          <a:xfrm>
            <a:off x="3124196" y="5090160"/>
            <a:ext cx="1572899" cy="0"/>
          </a:xfrm>
          <a:prstGeom prst="straightConnector1">
            <a:avLst/>
          </a:prstGeom>
          <a:ln w="5080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2054" name="Title 1">
            <a:extLst>
              <a:ext uri="{FF2B5EF4-FFF2-40B4-BE49-F238E27FC236}">
                <a16:creationId xmlns:a16="http://schemas.microsoft.com/office/drawing/2014/main" id="{FE475C77-4D09-5D82-7714-ECA27487D093}"/>
              </a:ext>
            </a:extLst>
          </p:cNvPr>
          <p:cNvSpPr txBox="1">
            <a:spLocks/>
          </p:cNvSpPr>
          <p:nvPr/>
        </p:nvSpPr>
        <p:spPr>
          <a:xfrm>
            <a:off x="6804666" y="2890567"/>
            <a:ext cx="5167703" cy="1143000"/>
          </a:xfrm>
          <a:prstGeom prst="rect">
            <a:avLst/>
          </a:prstGeom>
          <a:effectLst>
            <a:outerShdw blurRad="50800" dist="38100" dir="8100000" algn="tr" rotWithShape="0">
              <a:prstClr val="black">
                <a:alpha val="40000"/>
              </a:prstClr>
            </a:outerShdw>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6600">
                <a:solidFill>
                  <a:schemeClr val="bg1"/>
                </a:solidFill>
                <a:latin typeface="Times New Roman" panose="02020603050405020304" pitchFamily="18" charset="0"/>
                <a:cs typeface="Times New Roman" panose="02020603050405020304" pitchFamily="18" charset="0"/>
              </a:rPr>
              <a:t>Breakfast Item</a:t>
            </a:r>
          </a:p>
          <a:p>
            <a:pPr algn="ctr">
              <a:defRPr/>
            </a:pPr>
            <a:r>
              <a:rPr lang="en-US" sz="6600">
                <a:solidFill>
                  <a:schemeClr val="bg1"/>
                </a:solidFill>
                <a:latin typeface="Times New Roman" panose="02020603050405020304" pitchFamily="18" charset="0"/>
                <a:cs typeface="Times New Roman" panose="02020603050405020304" pitchFamily="18" charset="0"/>
              </a:rPr>
              <a:t>Points</a:t>
            </a:r>
          </a:p>
        </p:txBody>
      </p:sp>
      <p:pic>
        <p:nvPicPr>
          <p:cNvPr id="1028" name="Picture 4">
            <a:extLst>
              <a:ext uri="{FF2B5EF4-FFF2-40B4-BE49-F238E27FC236}">
                <a16:creationId xmlns:a16="http://schemas.microsoft.com/office/drawing/2014/main" id="{67CC7A00-2DAA-BE32-4F05-037DDBD115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rot="1441140">
            <a:off x="-12805" y="2839638"/>
            <a:ext cx="3381752" cy="300807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7B3B0EF-2E7F-406E-D22C-4E05580ED826}"/>
              </a:ext>
            </a:extLst>
          </p:cNvPr>
          <p:cNvSpPr txBox="1"/>
          <p:nvPr/>
        </p:nvSpPr>
        <p:spPr>
          <a:xfrm>
            <a:off x="719688" y="2363209"/>
            <a:ext cx="1986441" cy="1015663"/>
          </a:xfrm>
          <a:prstGeom prst="rect">
            <a:avLst/>
          </a:prstGeom>
          <a:noFill/>
        </p:spPr>
        <p:txBody>
          <a:bodyPr wrap="none" rtlCol="0">
            <a:spAutoFit/>
          </a:bodyPr>
          <a:lstStyle/>
          <a:p>
            <a:r>
              <a:rPr lang="en-US" sz="6000" b="1">
                <a:solidFill>
                  <a:srgbClr val="002060"/>
                </a:solidFill>
                <a:latin typeface="+mj-lt"/>
              </a:rPr>
              <a:t>Fruits</a:t>
            </a:r>
          </a:p>
        </p:txBody>
      </p:sp>
      <p:pic>
        <p:nvPicPr>
          <p:cNvPr id="1030" name="Picture 6">
            <a:extLst>
              <a:ext uri="{FF2B5EF4-FFF2-40B4-BE49-F238E27FC236}">
                <a16:creationId xmlns:a16="http://schemas.microsoft.com/office/drawing/2014/main" id="{A9D8E2C3-7566-AD36-E28B-FBEA5EDF88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323079" y="3577782"/>
            <a:ext cx="2564968" cy="2064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AFED525-C9B1-DBEF-D010-F9F471A26030}"/>
              </a:ext>
            </a:extLst>
          </p:cNvPr>
          <p:cNvSpPr txBox="1"/>
          <p:nvPr/>
        </p:nvSpPr>
        <p:spPr>
          <a:xfrm>
            <a:off x="607009" y="2376759"/>
            <a:ext cx="2221185" cy="1015663"/>
          </a:xfrm>
          <a:prstGeom prst="rect">
            <a:avLst/>
          </a:prstGeom>
          <a:noFill/>
        </p:spPr>
        <p:txBody>
          <a:bodyPr wrap="none" rtlCol="0">
            <a:spAutoFit/>
          </a:bodyPr>
          <a:lstStyle/>
          <a:p>
            <a:r>
              <a:rPr lang="en-US" sz="6000" b="1">
                <a:solidFill>
                  <a:srgbClr val="002060"/>
                </a:solidFill>
              </a:rPr>
              <a:t>Grains</a:t>
            </a:r>
          </a:p>
        </p:txBody>
      </p:sp>
      <p:pic>
        <p:nvPicPr>
          <p:cNvPr id="1036" name="Picture 12">
            <a:extLst>
              <a:ext uri="{FF2B5EF4-FFF2-40B4-BE49-F238E27FC236}">
                <a16:creationId xmlns:a16="http://schemas.microsoft.com/office/drawing/2014/main" id="{2EF3D00E-9BE9-4479-3C63-507F8F461C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rot="19829404">
            <a:off x="14766" y="2835426"/>
            <a:ext cx="3114638" cy="328818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E4F4C3C-8EAB-22BD-6EA0-CE538D20748B}"/>
              </a:ext>
            </a:extLst>
          </p:cNvPr>
          <p:cNvSpPr txBox="1"/>
          <p:nvPr/>
        </p:nvSpPr>
        <p:spPr>
          <a:xfrm>
            <a:off x="743144" y="2382735"/>
            <a:ext cx="1604927" cy="1015663"/>
          </a:xfrm>
          <a:prstGeom prst="rect">
            <a:avLst/>
          </a:prstGeom>
          <a:noFill/>
        </p:spPr>
        <p:txBody>
          <a:bodyPr wrap="none" rtlCol="0">
            <a:spAutoFit/>
          </a:bodyPr>
          <a:lstStyle/>
          <a:p>
            <a:r>
              <a:rPr lang="en-US" sz="6000" b="1">
                <a:solidFill>
                  <a:srgbClr val="002060"/>
                </a:solidFill>
              </a:rPr>
              <a:t>Milk</a:t>
            </a:r>
          </a:p>
        </p:txBody>
      </p:sp>
      <p:cxnSp>
        <p:nvCxnSpPr>
          <p:cNvPr id="17" name="Straight Arrow Connector 16">
            <a:extLst>
              <a:ext uri="{FF2B5EF4-FFF2-40B4-BE49-F238E27FC236}">
                <a16:creationId xmlns:a16="http://schemas.microsoft.com/office/drawing/2014/main" id="{6BCD76CC-D090-FF43-4F6D-C24D3581A974}"/>
              </a:ext>
            </a:extLst>
          </p:cNvPr>
          <p:cNvCxnSpPr/>
          <p:nvPr/>
        </p:nvCxnSpPr>
        <p:spPr>
          <a:xfrm>
            <a:off x="3135919" y="4235819"/>
            <a:ext cx="1572899" cy="0"/>
          </a:xfrm>
          <a:prstGeom prst="straightConnector1">
            <a:avLst/>
          </a:prstGeom>
          <a:ln w="5715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F7974A1E-77B0-81EA-BBA1-EAAF1840F334}"/>
              </a:ext>
            </a:extLst>
          </p:cNvPr>
          <p:cNvSpPr txBox="1"/>
          <p:nvPr/>
        </p:nvSpPr>
        <p:spPr>
          <a:xfrm>
            <a:off x="4348481" y="2065559"/>
            <a:ext cx="3053336" cy="646331"/>
          </a:xfrm>
          <a:prstGeom prst="rect">
            <a:avLst/>
          </a:prstGeom>
          <a:noFill/>
        </p:spPr>
        <p:txBody>
          <a:bodyPr wrap="none" rtlCol="0">
            <a:spAutoFit/>
          </a:bodyPr>
          <a:lstStyle/>
          <a:p>
            <a:r>
              <a:rPr lang="en-US" b="1">
                <a:solidFill>
                  <a:srgbClr val="002060"/>
                </a:solidFill>
              </a:rPr>
              <a:t>Grain + MEAT/MEAT Alternate</a:t>
            </a:r>
          </a:p>
          <a:p>
            <a:pPr algn="ctr"/>
            <a:r>
              <a:rPr lang="en-US" b="1">
                <a:solidFill>
                  <a:schemeClr val="bg1"/>
                </a:solidFill>
                <a:highlight>
                  <a:srgbClr val="000080"/>
                </a:highlight>
              </a:rPr>
              <a:t>2 Points</a:t>
            </a:r>
          </a:p>
        </p:txBody>
      </p:sp>
      <p:sp>
        <p:nvSpPr>
          <p:cNvPr id="19" name="TextBox 18">
            <a:extLst>
              <a:ext uri="{FF2B5EF4-FFF2-40B4-BE49-F238E27FC236}">
                <a16:creationId xmlns:a16="http://schemas.microsoft.com/office/drawing/2014/main" id="{67418F90-4F30-8CFD-7A8C-879302128129}"/>
              </a:ext>
            </a:extLst>
          </p:cNvPr>
          <p:cNvSpPr txBox="1"/>
          <p:nvPr/>
        </p:nvSpPr>
        <p:spPr>
          <a:xfrm>
            <a:off x="5032702" y="5826182"/>
            <a:ext cx="1440907" cy="646331"/>
          </a:xfrm>
          <a:prstGeom prst="rect">
            <a:avLst/>
          </a:prstGeom>
          <a:noFill/>
        </p:spPr>
        <p:txBody>
          <a:bodyPr wrap="none" rtlCol="0">
            <a:spAutoFit/>
          </a:bodyPr>
          <a:lstStyle/>
          <a:p>
            <a:r>
              <a:rPr lang="en-US" b="1">
                <a:solidFill>
                  <a:srgbClr val="002060"/>
                </a:solidFill>
              </a:rPr>
              <a:t>Grain + Grain</a:t>
            </a:r>
          </a:p>
          <a:p>
            <a:pPr algn="ctr"/>
            <a:r>
              <a:rPr lang="en-US" b="1">
                <a:solidFill>
                  <a:schemeClr val="bg1"/>
                </a:solidFill>
                <a:highlight>
                  <a:srgbClr val="000080"/>
                </a:highlight>
              </a:rPr>
              <a:t>2 Points</a:t>
            </a:r>
          </a:p>
        </p:txBody>
      </p:sp>
      <p:grpSp>
        <p:nvGrpSpPr>
          <p:cNvPr id="2" name="Group 1">
            <a:extLst>
              <a:ext uri="{FF2B5EF4-FFF2-40B4-BE49-F238E27FC236}">
                <a16:creationId xmlns:a16="http://schemas.microsoft.com/office/drawing/2014/main" id="{8A88E221-11F4-4CA0-FFB3-2F47327A96D7}"/>
              </a:ext>
            </a:extLst>
          </p:cNvPr>
          <p:cNvGrpSpPr/>
          <p:nvPr/>
        </p:nvGrpSpPr>
        <p:grpSpPr>
          <a:xfrm>
            <a:off x="5048076" y="2940278"/>
            <a:ext cx="2095848" cy="2486773"/>
            <a:chOff x="7912084" y="6111441"/>
            <a:chExt cx="2128423" cy="2593776"/>
          </a:xfrm>
        </p:grpSpPr>
        <p:pic>
          <p:nvPicPr>
            <p:cNvPr id="25" name="Picture 24"/>
            <p:cNvPicPr>
              <a:picLocks noChangeAspect="1"/>
            </p:cNvPicPr>
            <p:nvPr/>
          </p:nvPicPr>
          <p:blipFill>
            <a:blip r:embed="rId11">
              <a:extLst>
                <a:ext uri="{28A0092B-C50C-407E-A947-70E740481C1C}">
                  <a14:useLocalDpi xmlns:a14="http://schemas.microsoft.com/office/drawing/2010/main" val="0"/>
                </a:ext>
              </a:extLst>
            </a:blip>
            <a:srcRect/>
            <a:stretch/>
          </p:blipFill>
          <p:spPr>
            <a:xfrm>
              <a:off x="7912084" y="6111441"/>
              <a:ext cx="1304205" cy="1939889"/>
            </a:xfrm>
            <a:prstGeom prst="rect">
              <a:avLst/>
            </a:prstGeom>
          </p:spPr>
        </p:pic>
        <p:pic>
          <p:nvPicPr>
            <p:cNvPr id="1026" name="Picture 2">
              <a:extLst>
                <a:ext uri="{FF2B5EF4-FFF2-40B4-BE49-F238E27FC236}">
                  <a16:creationId xmlns:a16="http://schemas.microsoft.com/office/drawing/2014/main" id="{E90C7701-08D1-6770-D8B7-605BE5CB12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8736528" y="6765664"/>
              <a:ext cx="1303979" cy="193955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3E769A42-58C3-1D09-DDBE-58573F3365AF}"/>
              </a:ext>
            </a:extLst>
          </p:cNvPr>
          <p:cNvSpPr txBox="1"/>
          <p:nvPr/>
        </p:nvSpPr>
        <p:spPr>
          <a:xfrm>
            <a:off x="5262154" y="2018387"/>
            <a:ext cx="1152880" cy="646331"/>
          </a:xfrm>
          <a:prstGeom prst="rect">
            <a:avLst/>
          </a:prstGeom>
          <a:noFill/>
        </p:spPr>
        <p:txBody>
          <a:bodyPr wrap="none" rtlCol="0">
            <a:spAutoFit/>
          </a:bodyPr>
          <a:lstStyle/>
          <a:p>
            <a:r>
              <a:rPr lang="en-US" b="1">
                <a:solidFill>
                  <a:srgbClr val="002060"/>
                </a:solidFill>
              </a:rPr>
              <a:t>Fruit Juice</a:t>
            </a:r>
          </a:p>
          <a:p>
            <a:pPr algn="ctr"/>
            <a:r>
              <a:rPr lang="en-US">
                <a:solidFill>
                  <a:schemeClr val="bg1"/>
                </a:solidFill>
                <a:highlight>
                  <a:srgbClr val="000080"/>
                </a:highlight>
              </a:rPr>
              <a:t>1 Point</a:t>
            </a:r>
          </a:p>
        </p:txBody>
      </p:sp>
      <p:sp>
        <p:nvSpPr>
          <p:cNvPr id="7" name="TextBox 6">
            <a:extLst>
              <a:ext uri="{FF2B5EF4-FFF2-40B4-BE49-F238E27FC236}">
                <a16:creationId xmlns:a16="http://schemas.microsoft.com/office/drawing/2014/main" id="{05FF2562-2D17-055E-9E2F-5FADABBAA201}"/>
              </a:ext>
            </a:extLst>
          </p:cNvPr>
          <p:cNvSpPr txBox="1"/>
          <p:nvPr/>
        </p:nvSpPr>
        <p:spPr>
          <a:xfrm>
            <a:off x="5118109" y="5819272"/>
            <a:ext cx="1313180" cy="646331"/>
          </a:xfrm>
          <a:prstGeom prst="rect">
            <a:avLst/>
          </a:prstGeom>
          <a:noFill/>
        </p:spPr>
        <p:txBody>
          <a:bodyPr wrap="none" rtlCol="0">
            <a:spAutoFit/>
          </a:bodyPr>
          <a:lstStyle/>
          <a:p>
            <a:r>
              <a:rPr lang="en-US" b="1">
                <a:solidFill>
                  <a:srgbClr val="002060"/>
                </a:solidFill>
              </a:rPr>
              <a:t>Whole Fruit</a:t>
            </a:r>
          </a:p>
          <a:p>
            <a:pPr algn="ctr"/>
            <a:r>
              <a:rPr lang="en-US">
                <a:solidFill>
                  <a:schemeClr val="bg1"/>
                </a:solidFill>
                <a:highlight>
                  <a:srgbClr val="000080"/>
                </a:highlight>
              </a:rPr>
              <a:t>1 Point</a:t>
            </a:r>
          </a:p>
        </p:txBody>
      </p:sp>
      <p:sp>
        <p:nvSpPr>
          <p:cNvPr id="9" name="TextBox 8">
            <a:extLst>
              <a:ext uri="{FF2B5EF4-FFF2-40B4-BE49-F238E27FC236}">
                <a16:creationId xmlns:a16="http://schemas.microsoft.com/office/drawing/2014/main" id="{5537940C-AF1D-EF15-346B-9704167406D6}"/>
              </a:ext>
            </a:extLst>
          </p:cNvPr>
          <p:cNvSpPr txBox="1"/>
          <p:nvPr/>
        </p:nvSpPr>
        <p:spPr>
          <a:xfrm>
            <a:off x="5340097" y="5418717"/>
            <a:ext cx="855299" cy="677108"/>
          </a:xfrm>
          <a:prstGeom prst="rect">
            <a:avLst/>
          </a:prstGeom>
          <a:noFill/>
        </p:spPr>
        <p:txBody>
          <a:bodyPr wrap="none" rtlCol="0">
            <a:spAutoFit/>
          </a:bodyPr>
          <a:lstStyle/>
          <a:p>
            <a:pPr algn="ctr"/>
            <a:r>
              <a:rPr lang="en-US" sz="2000" b="1">
                <a:solidFill>
                  <a:srgbClr val="002060"/>
                </a:solidFill>
              </a:rPr>
              <a:t>Milk</a:t>
            </a:r>
          </a:p>
          <a:p>
            <a:pPr algn="ctr"/>
            <a:r>
              <a:rPr lang="en-US" b="1">
                <a:solidFill>
                  <a:schemeClr val="bg1"/>
                </a:solidFill>
                <a:highlight>
                  <a:srgbClr val="000080"/>
                </a:highlight>
              </a:rPr>
              <a:t>1 Point</a:t>
            </a:r>
          </a:p>
        </p:txBody>
      </p:sp>
    </p:spTree>
    <p:custDataLst>
      <p:tags r:id="rId1"/>
    </p:custDataLst>
    <p:extLst>
      <p:ext uri="{BB962C8B-B14F-4D97-AF65-F5344CB8AC3E}">
        <p14:creationId xmlns:p14="http://schemas.microsoft.com/office/powerpoint/2010/main" val="1238443945"/>
      </p:ext>
    </p:extLst>
  </p:cSld>
  <p:clrMapOvr>
    <a:masterClrMapping/>
  </p:clrMapOvr>
  <mc:AlternateContent xmlns:mc="http://schemas.openxmlformats.org/markup-compatibility/2006" xmlns:p14="http://schemas.microsoft.com/office/powerpoint/2010/main">
    <mc:Choice Requires="p14">
      <p:transition spd="slow" p14:dur="2000" advTm="80067"/>
    </mc:Choice>
    <mc:Fallback xmlns="">
      <p:transition spd="slow" advTm="800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wipe(left)">
                                      <p:cBhvr>
                                        <p:cTn id="14" dur="500"/>
                                        <p:tgtEl>
                                          <p:spTgt spid="57"/>
                                        </p:tgtEl>
                                      </p:cBhvr>
                                    </p:animEffect>
                                  </p:childTnLst>
                                </p:cTn>
                              </p:par>
                              <p:par>
                                <p:cTn id="15" presetID="22" presetClass="entr" presetSubtype="8"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left)">
                                      <p:cBhvr>
                                        <p:cTn id="17" dur="500"/>
                                        <p:tgtEl>
                                          <p:spTgt spid="58"/>
                                        </p:tgtEl>
                                      </p:cBhvr>
                                    </p:animEffec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 presetClass="entr" presetSubtype="0"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5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5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par>
                                <p:cTn id="52" presetID="22" presetClass="entr" presetSubtype="8" fill="hold" nodeType="withEffect">
                                  <p:stCondLst>
                                    <p:cond delay="0"/>
                                  </p:stCondLst>
                                  <p:childTnLst>
                                    <p:set>
                                      <p:cBhvr>
                                        <p:cTn id="53" dur="1" fill="hold">
                                          <p:stCondLst>
                                            <p:cond delay="0"/>
                                          </p:stCondLst>
                                        </p:cTn>
                                        <p:tgtEl>
                                          <p:spTgt spid="1030"/>
                                        </p:tgtEl>
                                        <p:attrNameLst>
                                          <p:attrName>style.visibility</p:attrName>
                                        </p:attrNameLst>
                                      </p:cBhvr>
                                      <p:to>
                                        <p:strVal val="visible"/>
                                      </p:to>
                                    </p:set>
                                    <p:animEffect transition="in" filter="wipe(left)">
                                      <p:cBhvr>
                                        <p:cTn id="54" dur="500"/>
                                        <p:tgtEl>
                                          <p:spTgt spid="1030"/>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wipe(left)">
                                      <p:cBhvr>
                                        <p:cTn id="58" dur="500"/>
                                        <p:tgtEl>
                                          <p:spTgt spid="57"/>
                                        </p:tgtEl>
                                      </p:cBhvr>
                                    </p:animEffect>
                                  </p:childTnLst>
                                </p:cTn>
                              </p:par>
                              <p:par>
                                <p:cTn id="59" presetID="22" presetClass="entr" presetSubtype="8"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wipe(left)">
                                      <p:cBhvr>
                                        <p:cTn id="61" dur="500"/>
                                        <p:tgtEl>
                                          <p:spTgt spid="58"/>
                                        </p:tgtEl>
                                      </p:cBhvr>
                                    </p:animEffect>
                                  </p:childTnLst>
                                </p:cTn>
                              </p:par>
                            </p:childTnLst>
                          </p:cTn>
                        </p:par>
                        <p:par>
                          <p:cTn id="62" fill="hold">
                            <p:stCondLst>
                              <p:cond delay="1000"/>
                            </p:stCondLst>
                            <p:childTnLst>
                              <p:par>
                                <p:cTn id="63" presetID="22" presetClass="entr" presetSubtype="8"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left)">
                                      <p:cBhvr>
                                        <p:cTn id="68" dur="500"/>
                                        <p:tgtEl>
                                          <p:spTgt spid="18"/>
                                        </p:tgtEl>
                                      </p:cBhvr>
                                    </p:animEffect>
                                  </p:childTnLst>
                                </p:cTn>
                              </p:par>
                              <p:par>
                                <p:cTn id="69" presetID="22" presetClass="entr" presetSubtype="8" fill="hold"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left)">
                                      <p:cBhvr>
                                        <p:cTn id="71" dur="500"/>
                                        <p:tgtEl>
                                          <p:spTgt spid="6"/>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57"/>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58"/>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03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0"/>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8"/>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6"/>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wipe(left)">
                                      <p:cBhvr>
                                        <p:cTn id="97" dur="500"/>
                                        <p:tgtEl>
                                          <p:spTgt spid="15"/>
                                        </p:tgtEl>
                                      </p:cBhvr>
                                    </p:animEffect>
                                  </p:childTnLst>
                                </p:cTn>
                              </p:par>
                              <p:par>
                                <p:cTn id="98" presetID="1" presetClass="entr" presetSubtype="0" fill="hold" nodeType="withEffect">
                                  <p:stCondLst>
                                    <p:cond delay="0"/>
                                  </p:stCondLst>
                                  <p:childTnLst>
                                    <p:set>
                                      <p:cBhvr>
                                        <p:cTn id="99" dur="1" fill="hold">
                                          <p:stCondLst>
                                            <p:cond delay="0"/>
                                          </p:stCondLst>
                                        </p:cTn>
                                        <p:tgtEl>
                                          <p:spTgt spid="1036"/>
                                        </p:tgtEl>
                                        <p:attrNameLst>
                                          <p:attrName>style.visibility</p:attrName>
                                        </p:attrNameLst>
                                      </p:cBhvr>
                                      <p:to>
                                        <p:strVal val="visible"/>
                                      </p:to>
                                    </p:set>
                                  </p:childTnLst>
                                </p:cTn>
                              </p:par>
                            </p:childTnLst>
                          </p:cTn>
                        </p:par>
                        <p:par>
                          <p:cTn id="100" fill="hold">
                            <p:stCondLst>
                              <p:cond delay="500"/>
                            </p:stCondLst>
                            <p:childTnLst>
                              <p:par>
                                <p:cTn id="101" presetID="22" presetClass="entr" presetSubtype="8" fill="hold" nodeType="after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wipe(left)">
                                      <p:cBhvr>
                                        <p:cTn id="103" dur="500"/>
                                        <p:tgtEl>
                                          <p:spTgt spid="17"/>
                                        </p:tgtEl>
                                      </p:cBhvr>
                                    </p:animEffect>
                                  </p:childTnLst>
                                </p:cTn>
                              </p:par>
                            </p:childTnLst>
                          </p:cTn>
                        </p:par>
                        <p:par>
                          <p:cTn id="104" fill="hold">
                            <p:stCondLst>
                              <p:cond delay="1000"/>
                            </p:stCondLst>
                            <p:childTnLst>
                              <p:par>
                                <p:cTn id="105" presetID="22" presetClass="entr" presetSubtype="8" fill="hold" nodeType="afterEffect">
                                  <p:stCondLst>
                                    <p:cond delay="0"/>
                                  </p:stCondLst>
                                  <p:childTnLst>
                                    <p:set>
                                      <p:cBhvr>
                                        <p:cTn id="106" dur="1" fill="hold">
                                          <p:stCondLst>
                                            <p:cond delay="0"/>
                                          </p:stCondLst>
                                        </p:cTn>
                                        <p:tgtEl>
                                          <p:spTgt spid="2"/>
                                        </p:tgtEl>
                                        <p:attrNameLst>
                                          <p:attrName>style.visibility</p:attrName>
                                        </p:attrNameLst>
                                      </p:cBhvr>
                                      <p:to>
                                        <p:strVal val="visible"/>
                                      </p:to>
                                    </p:set>
                                    <p:animEffect transition="in" filter="wipe(left)">
                                      <p:cBhvr>
                                        <p:cTn id="107" dur="500"/>
                                        <p:tgtEl>
                                          <p:spTgt spid="2"/>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9"/>
                                        </p:tgtEl>
                                        <p:attrNameLst>
                                          <p:attrName>style.visibility</p:attrName>
                                        </p:attrNameLst>
                                      </p:cBhvr>
                                      <p:to>
                                        <p:strVal val="visible"/>
                                      </p:to>
                                    </p:set>
                                    <p:animEffect transition="in" filter="wipe(left)">
                                      <p:cBhvr>
                                        <p:cTn id="1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5" grpId="0"/>
      <p:bldP spid="18" grpId="0"/>
      <p:bldP spid="18" grpId="1"/>
      <p:bldP spid="19" grpId="0"/>
      <p:bldP spid="19" grpId="1"/>
      <p:bldP spid="5" grpId="0"/>
      <p:bldP spid="5" grpId="1"/>
      <p:bldP spid="7" grpId="0"/>
      <p:bldP spid="7" grpId="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A38D64B-11B8-BD31-A19C-90B3F2EB546D}"/>
              </a:ext>
            </a:extLst>
          </p:cNvPr>
          <p:cNvSpPr/>
          <p:nvPr/>
        </p:nvSpPr>
        <p:spPr>
          <a:xfrm>
            <a:off x="0" y="104457"/>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AA705B-CC08-1A9E-A5C1-500D0800D66E}"/>
              </a:ext>
            </a:extLst>
          </p:cNvPr>
          <p:cNvSpPr/>
          <p:nvPr/>
        </p:nvSpPr>
        <p:spPr>
          <a:xfrm>
            <a:off x="375071" y="1432478"/>
            <a:ext cx="11459877"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p:cNvSpPr txBox="1">
            <a:spLocks/>
          </p:cNvSpPr>
          <p:nvPr/>
        </p:nvSpPr>
        <p:spPr>
          <a:xfrm>
            <a:off x="576591" y="1511213"/>
            <a:ext cx="11020664" cy="2489633"/>
          </a:xfrm>
          <a:prstGeom prst="rect">
            <a:avLst/>
          </a:prstGeom>
          <a:noFill/>
          <a:effectLst>
            <a:softEdge rad="0"/>
          </a:effectLst>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spcAft>
                <a:spcPts val="1000"/>
              </a:spcAft>
              <a:buNone/>
            </a:pPr>
            <a:r>
              <a:rPr lang="en-US" sz="2800">
                <a:solidFill>
                  <a:schemeClr val="bg1"/>
                </a:solidFill>
              </a:rPr>
              <a:t>A meat/meat alternate is not required for School Breakfast Program. Any meat/meat alternates served during breakfast can be applied as a second grain as long as a grain is served on the same menu.  Items with one component such as deluxe cereal and coffee cake would account for a grain + grain.</a:t>
            </a:r>
          </a:p>
        </p:txBody>
      </p:sp>
      <p:grpSp>
        <p:nvGrpSpPr>
          <p:cNvPr id="8" name="Group 7">
            <a:extLst>
              <a:ext uri="{FF2B5EF4-FFF2-40B4-BE49-F238E27FC236}">
                <a16:creationId xmlns:a16="http://schemas.microsoft.com/office/drawing/2014/main" id="{D3930597-B832-4871-B249-C1CD25FA3D77}"/>
              </a:ext>
            </a:extLst>
          </p:cNvPr>
          <p:cNvGrpSpPr/>
          <p:nvPr/>
        </p:nvGrpSpPr>
        <p:grpSpPr>
          <a:xfrm>
            <a:off x="7704335" y="4184882"/>
            <a:ext cx="3556993" cy="2194822"/>
            <a:chOff x="4061494" y="4035388"/>
            <a:chExt cx="4831649" cy="2905696"/>
          </a:xfrm>
        </p:grpSpPr>
        <p:grpSp>
          <p:nvGrpSpPr>
            <p:cNvPr id="9" name="Group 8"/>
            <p:cNvGrpSpPr/>
            <p:nvPr/>
          </p:nvGrpSpPr>
          <p:grpSpPr>
            <a:xfrm>
              <a:off x="5791403" y="4035388"/>
              <a:ext cx="3101740" cy="2885756"/>
              <a:chOff x="4290080" y="4277651"/>
              <a:chExt cx="2296931" cy="2290607"/>
            </a:xfrm>
          </p:grpSpPr>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0097" y="4277651"/>
                <a:ext cx="1778990" cy="1131000"/>
              </a:xfrm>
              <a:prstGeom prst="rect">
                <a:avLst/>
              </a:prstGeom>
            </p:spPr>
          </p:pic>
          <p:sp>
            <p:nvSpPr>
              <p:cNvPr id="12" name="TextBox 11"/>
              <p:cNvSpPr txBox="1"/>
              <p:nvPr/>
            </p:nvSpPr>
            <p:spPr>
              <a:xfrm>
                <a:off x="4290080" y="5436261"/>
                <a:ext cx="2296931" cy="1131997"/>
              </a:xfrm>
              <a:prstGeom prst="rect">
                <a:avLst/>
              </a:prstGeom>
              <a:noFill/>
            </p:spPr>
            <p:txBody>
              <a:bodyPr wrap="square" rtlCol="0">
                <a:spAutoFit/>
              </a:bodyPr>
              <a:lstStyle/>
              <a:p>
                <a:pPr algn="ctr" defTabSz="457200">
                  <a:defRPr/>
                </a:pPr>
                <a:r>
                  <a:rPr lang="en-US" sz="3600" b="1">
                    <a:solidFill>
                      <a:schemeClr val="bg1"/>
                    </a:solidFill>
                    <a:latin typeface="Berlin Sans FB Demi" panose="020E0802020502020306" pitchFamily="34" charset="0"/>
                  </a:rPr>
                  <a:t>2</a:t>
                </a:r>
                <a:r>
                  <a:rPr lang="en-US" sz="3600" b="1" baseline="30000">
                    <a:solidFill>
                      <a:schemeClr val="bg1"/>
                    </a:solidFill>
                    <a:latin typeface="Berlin Sans FB Demi" panose="020E0802020502020306" pitchFamily="34" charset="0"/>
                  </a:rPr>
                  <a:t>nd</a:t>
                </a:r>
                <a:r>
                  <a:rPr lang="en-US" sz="3600" b="1">
                    <a:solidFill>
                      <a:schemeClr val="bg1"/>
                    </a:solidFill>
                    <a:latin typeface="Berlin Sans FB Demi" panose="020E0802020502020306" pitchFamily="34" charset="0"/>
                  </a:rPr>
                  <a:t> Grain</a:t>
                </a:r>
              </a:p>
              <a:p>
                <a:pPr algn="ctr" defTabSz="457200">
                  <a:defRPr/>
                </a:pPr>
                <a:r>
                  <a:rPr lang="en-US" sz="2800" b="1">
                    <a:solidFill>
                      <a:schemeClr val="bg1"/>
                    </a:solidFill>
                    <a:latin typeface="Berlin Sans FB Demi" panose="020E0802020502020306" pitchFamily="34" charset="0"/>
                  </a:rPr>
                  <a:t>(1 point)</a:t>
                </a:r>
              </a:p>
            </p:txBody>
          </p:sp>
        </p:grpSp>
        <p:pic>
          <p:nvPicPr>
            <p:cNvPr id="10" name="Picture 9">
              <a:extLst>
                <a:ext uri="{FF2B5EF4-FFF2-40B4-BE49-F238E27FC236}">
                  <a16:creationId xmlns:a16="http://schemas.microsoft.com/office/drawing/2014/main" id="{2CBF74D8-06B4-43B1-BADF-840ED43F9A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1494" y="5516225"/>
              <a:ext cx="1506067" cy="1424859"/>
            </a:xfrm>
            <a:prstGeom prst="rect">
              <a:avLst/>
            </a:prstGeom>
          </p:spPr>
        </p:pic>
      </p:grpSp>
      <p:sp>
        <p:nvSpPr>
          <p:cNvPr id="16" name="Title 1">
            <a:extLst>
              <a:ext uri="{FF2B5EF4-FFF2-40B4-BE49-F238E27FC236}">
                <a16:creationId xmlns:a16="http://schemas.microsoft.com/office/drawing/2014/main" id="{2FCD98B2-EE83-4B51-8D59-60DAEDA00796}"/>
              </a:ext>
            </a:extLst>
          </p:cNvPr>
          <p:cNvSpPr txBox="1">
            <a:spLocks/>
          </p:cNvSpPr>
          <p:nvPr/>
        </p:nvSpPr>
        <p:spPr>
          <a:xfrm>
            <a:off x="-491890" y="65966"/>
            <a:ext cx="13094525" cy="114300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6600">
                <a:solidFill>
                  <a:srgbClr val="002060"/>
                </a:solidFill>
                <a:latin typeface="Times New Roman" panose="02020603050405020304" pitchFamily="18" charset="0"/>
                <a:cs typeface="Times New Roman" panose="02020603050405020304" pitchFamily="18" charset="0"/>
              </a:rPr>
              <a:t>Main Item 2 Points At Breakfast</a:t>
            </a:r>
          </a:p>
        </p:txBody>
      </p:sp>
      <p:sp>
        <p:nvSpPr>
          <p:cNvPr id="24" name="Flowchart: Connector 23">
            <a:extLst>
              <a:ext uri="{FF2B5EF4-FFF2-40B4-BE49-F238E27FC236}">
                <a16:creationId xmlns:a16="http://schemas.microsoft.com/office/drawing/2014/main" id="{0D77042F-B771-265A-59C1-023B3CB6D476}"/>
              </a:ext>
            </a:extLst>
          </p:cNvPr>
          <p:cNvSpPr/>
          <p:nvPr/>
        </p:nvSpPr>
        <p:spPr>
          <a:xfrm>
            <a:off x="-3085593" y="3178629"/>
            <a:ext cx="45719" cy="70757"/>
          </a:xfrm>
          <a:prstGeom prst="flowChartConnector">
            <a:avLst/>
          </a:prstGeom>
          <a:solidFill>
            <a:srgbClr val="391F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877AF32B-798C-9889-71FE-F35354C3F17A}"/>
              </a:ext>
            </a:extLst>
          </p:cNvPr>
          <p:cNvSpPr/>
          <p:nvPr/>
        </p:nvSpPr>
        <p:spPr>
          <a:xfrm>
            <a:off x="-3423557" y="2271712"/>
            <a:ext cx="87086" cy="104066"/>
          </a:xfrm>
          <a:prstGeom prst="flowChartConnector">
            <a:avLst/>
          </a:prstGeom>
          <a:noFill/>
          <a:ln w="12700">
            <a:solidFill>
              <a:srgbClr val="73481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D7337364-A719-D2FF-6B09-0563A1A4CF2A}"/>
              </a:ext>
            </a:extLst>
          </p:cNvPr>
          <p:cNvSpPr/>
          <p:nvPr/>
        </p:nvSpPr>
        <p:spPr>
          <a:xfrm>
            <a:off x="-3180670" y="2090737"/>
            <a:ext cx="45719" cy="45719"/>
          </a:xfrm>
          <a:prstGeom prst="flowChartConnector">
            <a:avLst/>
          </a:prstGeom>
          <a:solidFill>
            <a:srgbClr val="391F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F64A7588-6FA3-99AA-E6D1-72DC2D0463DB}"/>
              </a:ext>
            </a:extLst>
          </p:cNvPr>
          <p:cNvSpPr/>
          <p:nvPr/>
        </p:nvSpPr>
        <p:spPr>
          <a:xfrm>
            <a:off x="-2923494" y="2624981"/>
            <a:ext cx="87086" cy="104066"/>
          </a:xfrm>
          <a:prstGeom prst="flowChartConnector">
            <a:avLst/>
          </a:prstGeom>
          <a:noFill/>
          <a:ln>
            <a:solidFill>
              <a:srgbClr val="391F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A00C5CE7-3902-0697-AE39-283DAFD4B880}"/>
              </a:ext>
            </a:extLst>
          </p:cNvPr>
          <p:cNvCxnSpPr/>
          <p:nvPr/>
        </p:nvCxnSpPr>
        <p:spPr>
          <a:xfrm>
            <a:off x="3254829" y="4739095"/>
            <a:ext cx="2002971" cy="0"/>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EEFDADC4-FE7D-F7C5-EBB1-2176C5437871}"/>
              </a:ext>
            </a:extLst>
          </p:cNvPr>
          <p:cNvCxnSpPr>
            <a:cxnSpLocks/>
          </p:cNvCxnSpPr>
          <p:nvPr/>
        </p:nvCxnSpPr>
        <p:spPr>
          <a:xfrm flipH="1">
            <a:off x="6848122" y="4744751"/>
            <a:ext cx="2004716" cy="8600"/>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nvGrpSpPr>
          <p:cNvPr id="37" name="Group 36">
            <a:extLst>
              <a:ext uri="{FF2B5EF4-FFF2-40B4-BE49-F238E27FC236}">
                <a16:creationId xmlns:a16="http://schemas.microsoft.com/office/drawing/2014/main" id="{6BE63274-9401-0031-2630-B927B8BE3888}"/>
              </a:ext>
            </a:extLst>
          </p:cNvPr>
          <p:cNvGrpSpPr/>
          <p:nvPr/>
        </p:nvGrpSpPr>
        <p:grpSpPr>
          <a:xfrm>
            <a:off x="1187482" y="3619383"/>
            <a:ext cx="2964411" cy="2856445"/>
            <a:chOff x="1187482" y="3619383"/>
            <a:chExt cx="2964411" cy="2856445"/>
          </a:xfrm>
        </p:grpSpPr>
        <p:grpSp>
          <p:nvGrpSpPr>
            <p:cNvPr id="3" name="Group 2">
              <a:extLst>
                <a:ext uri="{FF2B5EF4-FFF2-40B4-BE49-F238E27FC236}">
                  <a16:creationId xmlns:a16="http://schemas.microsoft.com/office/drawing/2014/main" id="{FCD55D35-2C4B-4FF1-8843-2E9C5366B694}"/>
                </a:ext>
              </a:extLst>
            </p:cNvPr>
            <p:cNvGrpSpPr/>
            <p:nvPr/>
          </p:nvGrpSpPr>
          <p:grpSpPr>
            <a:xfrm>
              <a:off x="1200074" y="5287186"/>
              <a:ext cx="2951819" cy="1188642"/>
              <a:chOff x="4391341" y="3232768"/>
              <a:chExt cx="3946999" cy="1448006"/>
            </a:xfrm>
          </p:grpSpPr>
          <p:sp>
            <p:nvSpPr>
              <p:cNvPr id="7" name="TextBox 6"/>
              <p:cNvSpPr txBox="1"/>
              <p:nvPr/>
            </p:nvSpPr>
            <p:spPr>
              <a:xfrm>
                <a:off x="4391341" y="3368504"/>
                <a:ext cx="2601741" cy="1312270"/>
              </a:xfrm>
              <a:prstGeom prst="rect">
                <a:avLst/>
              </a:prstGeom>
              <a:noFill/>
            </p:spPr>
            <p:txBody>
              <a:bodyPr wrap="square" rtlCol="0">
                <a:spAutoFit/>
              </a:bodyPr>
              <a:lstStyle/>
              <a:p>
                <a:pPr algn="ctr" defTabSz="457200">
                  <a:defRPr/>
                </a:pPr>
                <a:r>
                  <a:rPr lang="en-US" sz="3600" b="1">
                    <a:solidFill>
                      <a:schemeClr val="bg1"/>
                    </a:solidFill>
                    <a:latin typeface="Berlin Sans FB Demi" panose="020E0802020502020306" pitchFamily="34" charset="0"/>
                  </a:rPr>
                  <a:t>1</a:t>
                </a:r>
                <a:r>
                  <a:rPr lang="en-US" sz="3600" b="1" baseline="30000">
                    <a:solidFill>
                      <a:schemeClr val="bg1"/>
                    </a:solidFill>
                    <a:latin typeface="Berlin Sans FB Demi" panose="020E0802020502020306" pitchFamily="34" charset="0"/>
                  </a:rPr>
                  <a:t>st</a:t>
                </a:r>
                <a:r>
                  <a:rPr lang="en-US" sz="3600" b="1">
                    <a:solidFill>
                      <a:schemeClr val="bg1"/>
                    </a:solidFill>
                    <a:latin typeface="Berlin Sans FB Demi" panose="020E0802020502020306" pitchFamily="34" charset="0"/>
                  </a:rPr>
                  <a:t> Grain </a:t>
                </a:r>
                <a:r>
                  <a:rPr lang="en-US" sz="2800" b="1">
                    <a:solidFill>
                      <a:schemeClr val="bg1"/>
                    </a:solidFill>
                    <a:latin typeface="Berlin Sans FB Demi" panose="020E0802020502020306" pitchFamily="34" charset="0"/>
                  </a:rPr>
                  <a:t>(1 point)</a:t>
                </a:r>
                <a:endParaRPr lang="en-US" sz="3600" b="1">
                  <a:solidFill>
                    <a:schemeClr val="bg1"/>
                  </a:solidFill>
                  <a:latin typeface="Berlin Sans FB Demi" panose="020E0802020502020306" pitchFamily="34" charset="0"/>
                </a:endParaRPr>
              </a:p>
            </p:txBody>
          </p:sp>
          <p:pic>
            <p:nvPicPr>
              <p:cNvPr id="5" name="Picture 4">
                <a:extLst>
                  <a:ext uri="{FF2B5EF4-FFF2-40B4-BE49-F238E27FC236}">
                    <a16:creationId xmlns:a16="http://schemas.microsoft.com/office/drawing/2014/main" id="{43767B9E-55BA-46EF-9305-CB74184B74C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89655" y="3232768"/>
                <a:ext cx="1348685" cy="1348685"/>
              </a:xfrm>
              <a:prstGeom prst="rect">
                <a:avLst/>
              </a:prstGeom>
            </p:spPr>
          </p:pic>
        </p:grpSp>
        <p:pic>
          <p:nvPicPr>
            <p:cNvPr id="1030" name="Picture 6" descr="Premium Vector | Traditional indian food chapati the phooli roti fulka indian bread flatbread">
              <a:extLst>
                <a:ext uri="{FF2B5EF4-FFF2-40B4-BE49-F238E27FC236}">
                  <a16:creationId xmlns:a16="http://schemas.microsoft.com/office/drawing/2014/main" id="{14C57555-6F05-AE59-1F14-469A308A71B6}"/>
                </a:ext>
              </a:extLst>
            </p:cNvPr>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187482" y="3619383"/>
              <a:ext cx="1943651" cy="19436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574FEB9-8056-20B8-23F7-51C033C43357}"/>
              </a:ext>
            </a:extLst>
          </p:cNvPr>
          <p:cNvGrpSpPr/>
          <p:nvPr/>
        </p:nvGrpSpPr>
        <p:grpSpPr>
          <a:xfrm>
            <a:off x="5179465" y="3804460"/>
            <a:ext cx="1831227" cy="2575244"/>
            <a:chOff x="-1780451" y="5398609"/>
            <a:chExt cx="1831227" cy="2575244"/>
          </a:xfrm>
        </p:grpSpPr>
        <p:grpSp>
          <p:nvGrpSpPr>
            <p:cNvPr id="31" name="Group 30">
              <a:extLst>
                <a:ext uri="{FF2B5EF4-FFF2-40B4-BE49-F238E27FC236}">
                  <a16:creationId xmlns:a16="http://schemas.microsoft.com/office/drawing/2014/main" id="{9970A5F6-F3BC-1C57-53A5-7962E48DC164}"/>
                </a:ext>
              </a:extLst>
            </p:cNvPr>
            <p:cNvGrpSpPr/>
            <p:nvPr/>
          </p:nvGrpSpPr>
          <p:grpSpPr>
            <a:xfrm>
              <a:off x="-1780451" y="5398609"/>
              <a:ext cx="1717505" cy="2575244"/>
              <a:chOff x="5139859" y="3629891"/>
              <a:chExt cx="1717505" cy="2575244"/>
            </a:xfrm>
          </p:grpSpPr>
          <p:grpSp>
            <p:nvGrpSpPr>
              <p:cNvPr id="28" name="Group 27">
                <a:extLst>
                  <a:ext uri="{FF2B5EF4-FFF2-40B4-BE49-F238E27FC236}">
                    <a16:creationId xmlns:a16="http://schemas.microsoft.com/office/drawing/2014/main" id="{B9D6BC52-835A-CC76-5A4A-CCAC10DD022F}"/>
                  </a:ext>
                </a:extLst>
              </p:cNvPr>
              <p:cNvGrpSpPr/>
              <p:nvPr/>
            </p:nvGrpSpPr>
            <p:grpSpPr>
              <a:xfrm>
                <a:off x="5139859" y="3629891"/>
                <a:ext cx="1717505" cy="2575244"/>
                <a:chOff x="-5293250" y="1460418"/>
                <a:chExt cx="5323397" cy="7876385"/>
              </a:xfrm>
            </p:grpSpPr>
            <p:pic>
              <p:nvPicPr>
                <p:cNvPr id="1026" name="Picture 2" descr="Burrito Cartoon Vector Illustration Burrito Cheddar Cheese Illustration Vector, Burrito, Cheddar ...">
                  <a:extLst>
                    <a:ext uri="{FF2B5EF4-FFF2-40B4-BE49-F238E27FC236}">
                      <a16:creationId xmlns:a16="http://schemas.microsoft.com/office/drawing/2014/main" id="{4413999D-D95A-F48A-CC7E-125EA0F0CDB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93250" y="1460418"/>
                  <a:ext cx="5323397" cy="7876385"/>
                </a:xfrm>
                <a:prstGeom prst="rect">
                  <a:avLst/>
                </a:prstGeom>
                <a:noFill/>
                <a:extLst>
                  <a:ext uri="{909E8E84-426E-40DD-AFC4-6F175D3DCCD1}">
                    <a14:hiddenFill xmlns:a14="http://schemas.microsoft.com/office/drawing/2010/main">
                      <a:solidFill>
                        <a:srgbClr val="FFFFFF"/>
                      </a:solidFill>
                    </a14:hiddenFill>
                  </a:ext>
                </a:extLst>
              </p:spPr>
            </p:pic>
            <p:sp>
              <p:nvSpPr>
                <p:cNvPr id="22" name="Cloud 21">
                  <a:extLst>
                    <a:ext uri="{FF2B5EF4-FFF2-40B4-BE49-F238E27FC236}">
                      <a16:creationId xmlns:a16="http://schemas.microsoft.com/office/drawing/2014/main" id="{CF8AABCA-CE11-D3DD-4B52-3C83558E5F02}"/>
                    </a:ext>
                  </a:extLst>
                </p:cNvPr>
                <p:cNvSpPr/>
                <p:nvPr/>
              </p:nvSpPr>
              <p:spPr>
                <a:xfrm>
                  <a:off x="-3687725" y="1704440"/>
                  <a:ext cx="1247748" cy="1665437"/>
                </a:xfrm>
                <a:prstGeom prst="cloud">
                  <a:avLst/>
                </a:prstGeom>
                <a:gradFill flip="none" rotWithShape="1">
                  <a:gsLst>
                    <a:gs pos="2000">
                      <a:srgbClr val="5D370B"/>
                    </a:gs>
                    <a:gs pos="39000">
                      <a:srgbClr val="54320D"/>
                    </a:gs>
                    <a:gs pos="83000">
                      <a:srgbClr val="784D19"/>
                    </a:gs>
                    <a:gs pos="100000">
                      <a:srgbClr val="734817"/>
                    </a:gs>
                  </a:gsLst>
                  <a:lin ang="10800000" scaled="1"/>
                  <a:tileRect/>
                </a:gradFill>
                <a:ln w="19050">
                  <a:solidFill>
                    <a:srgbClr val="391F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Diagonal Stripe 28">
                <a:extLst>
                  <a:ext uri="{FF2B5EF4-FFF2-40B4-BE49-F238E27FC236}">
                    <a16:creationId xmlns:a16="http://schemas.microsoft.com/office/drawing/2014/main" id="{9DC9D70B-19E0-52E1-17F1-D9B51C2A3CAB}"/>
                  </a:ext>
                </a:extLst>
              </p:cNvPr>
              <p:cNvSpPr/>
              <p:nvPr/>
            </p:nvSpPr>
            <p:spPr>
              <a:xfrm rot="17674721">
                <a:off x="5862638" y="4088763"/>
                <a:ext cx="138112" cy="192238"/>
              </a:xfrm>
              <a:prstGeom prst="diagStripe">
                <a:avLst/>
              </a:prstGeom>
              <a:gradFill>
                <a:gsLst>
                  <a:gs pos="0">
                    <a:srgbClr val="FB9406"/>
                  </a:gs>
                  <a:gs pos="100000">
                    <a:srgbClr val="E88006"/>
                  </a:gs>
                </a:gsLst>
              </a:gradFill>
              <a:ln>
                <a:solidFill>
                  <a:srgbClr val="CC68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Diagonal Stripe 29">
                <a:extLst>
                  <a:ext uri="{FF2B5EF4-FFF2-40B4-BE49-F238E27FC236}">
                    <a16:creationId xmlns:a16="http://schemas.microsoft.com/office/drawing/2014/main" id="{8719776C-D251-1BC5-CF89-20B6D69F17FF}"/>
                  </a:ext>
                </a:extLst>
              </p:cNvPr>
              <p:cNvSpPr/>
              <p:nvPr/>
            </p:nvSpPr>
            <p:spPr>
              <a:xfrm rot="18512071">
                <a:off x="5919610" y="4157937"/>
                <a:ext cx="167807" cy="225992"/>
              </a:xfrm>
              <a:prstGeom prst="diagStripe">
                <a:avLst>
                  <a:gd name="adj" fmla="val 72158"/>
                </a:avLst>
              </a:prstGeom>
              <a:gradFill>
                <a:gsLst>
                  <a:gs pos="0">
                    <a:srgbClr val="FB9406"/>
                  </a:gs>
                  <a:gs pos="100000">
                    <a:srgbClr val="E88006"/>
                  </a:gs>
                </a:gsLst>
              </a:gradFill>
              <a:ln>
                <a:solidFill>
                  <a:srgbClr val="CC68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8" name="TextBox 37">
              <a:extLst>
                <a:ext uri="{FF2B5EF4-FFF2-40B4-BE49-F238E27FC236}">
                  <a16:creationId xmlns:a16="http://schemas.microsoft.com/office/drawing/2014/main" id="{3F66C9AB-325A-EAC4-B82A-0E84247D0801}"/>
                </a:ext>
              </a:extLst>
            </p:cNvPr>
            <p:cNvSpPr txBox="1"/>
            <p:nvPr/>
          </p:nvSpPr>
          <p:spPr>
            <a:xfrm>
              <a:off x="-1770556" y="6627715"/>
              <a:ext cx="1821332" cy="707886"/>
            </a:xfrm>
            <a:prstGeom prst="rect">
              <a:avLst/>
            </a:prstGeom>
            <a:solidFill>
              <a:schemeClr val="bg2">
                <a:lumMod val="75000"/>
              </a:schemeClr>
            </a:solidFill>
          </p:spPr>
          <p:txBody>
            <a:bodyPr wrap="none" rtlCol="0">
              <a:spAutoFit/>
            </a:bodyPr>
            <a:lstStyle/>
            <a:p>
              <a:r>
                <a:rPr lang="en-US" sz="4000">
                  <a:solidFill>
                    <a:schemeClr val="bg1"/>
                  </a:solidFill>
                  <a:latin typeface="Berlin Sans FB" panose="020E0602020502020306" pitchFamily="34" charset="0"/>
                </a:rPr>
                <a:t>2 points</a:t>
              </a:r>
            </a:p>
          </p:txBody>
        </p:sp>
      </p:grpSp>
    </p:spTree>
    <p:custDataLst>
      <p:tags r:id="rId1"/>
    </p:custDataLst>
    <p:extLst>
      <p:ext uri="{BB962C8B-B14F-4D97-AF65-F5344CB8AC3E}">
        <p14:creationId xmlns:p14="http://schemas.microsoft.com/office/powerpoint/2010/main" val="829678859"/>
      </p:ext>
    </p:extLst>
  </p:cSld>
  <p:clrMapOvr>
    <a:masterClrMapping/>
  </p:clrMapOvr>
  <mc:AlternateContent xmlns:mc="http://schemas.openxmlformats.org/markup-compatibility/2006" xmlns:p14="http://schemas.microsoft.com/office/powerpoint/2010/main">
    <mc:Choice Requires="p14">
      <p:transition spd="slow" p14:dur="2000" advTm="46475"/>
    </mc:Choice>
    <mc:Fallback xmlns="">
      <p:transition spd="slow" advTm="464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par>
                                <p:cTn id="15" presetID="22" presetClass="entr" presetSubtype="2"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right)">
                                      <p:cBhvr>
                                        <p:cTn id="17" dur="500"/>
                                        <p:tgtEl>
                                          <p:spTgt spid="34"/>
                                        </p:tgtEl>
                                      </p:cBhvr>
                                    </p:animEffec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19DB4-16C7-A8E7-6E2A-B6BC594B951B}"/>
              </a:ext>
            </a:extLst>
          </p:cNvPr>
          <p:cNvSpPr/>
          <p:nvPr/>
        </p:nvSpPr>
        <p:spPr>
          <a:xfrm>
            <a:off x="366061" y="1432477"/>
            <a:ext cx="11459877"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Rectangle 2">
            <a:extLst>
              <a:ext uri="{FF2B5EF4-FFF2-40B4-BE49-F238E27FC236}">
                <a16:creationId xmlns:a16="http://schemas.microsoft.com/office/drawing/2014/main" id="{5F4DB0A2-A0F2-B48B-634C-D0167EAA1FDC}"/>
              </a:ext>
            </a:extLst>
          </p:cNvPr>
          <p:cNvSpPr/>
          <p:nvPr/>
        </p:nvSpPr>
        <p:spPr>
          <a:xfrm>
            <a:off x="0" y="104457"/>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air of red apples with green leaves&#10;&#10;AI-generated content may be incorrect.">
            <a:extLst>
              <a:ext uri="{FF2B5EF4-FFF2-40B4-BE49-F238E27FC236}">
                <a16:creationId xmlns:a16="http://schemas.microsoft.com/office/drawing/2014/main" id="{A4A74085-2D38-D017-0BA4-61C3768C2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88965">
            <a:off x="6239757" y="2658505"/>
            <a:ext cx="5172797" cy="4601217"/>
          </a:xfrm>
          <a:prstGeom prst="rect">
            <a:avLst/>
          </a:prstGeom>
        </p:spPr>
      </p:pic>
      <p:pic>
        <p:nvPicPr>
          <p:cNvPr id="10" name="Picture 9" descr="A bunch of bananas on a black background&#10;&#10;AI-generated content may be incorrect.">
            <a:extLst>
              <a:ext uri="{FF2B5EF4-FFF2-40B4-BE49-F238E27FC236}">
                <a16:creationId xmlns:a16="http://schemas.microsoft.com/office/drawing/2014/main" id="{63C79E5B-B26E-4BB7-E402-8A78DD4FE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790" y="3118470"/>
            <a:ext cx="4147056" cy="3392162"/>
          </a:xfrm>
          <a:prstGeom prst="rect">
            <a:avLst/>
          </a:prstGeom>
        </p:spPr>
      </p:pic>
      <p:pic>
        <p:nvPicPr>
          <p:cNvPr id="2050" name="Picture 2">
            <a:extLst>
              <a:ext uri="{FF2B5EF4-FFF2-40B4-BE49-F238E27FC236}">
                <a16:creationId xmlns:a16="http://schemas.microsoft.com/office/drawing/2014/main" id="{8F8DF0F1-E47A-DE7F-6FBC-767AD6166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938202" y="2998669"/>
            <a:ext cx="4315595" cy="35165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CC810A7-A950-F947-C5C5-88B46FE36467}"/>
              </a:ext>
            </a:extLst>
          </p:cNvPr>
          <p:cNvSpPr txBox="1"/>
          <p:nvPr/>
        </p:nvSpPr>
        <p:spPr>
          <a:xfrm>
            <a:off x="376265" y="0"/>
            <a:ext cx="11449673" cy="1323439"/>
          </a:xfrm>
          <a:prstGeom prst="rect">
            <a:avLst/>
          </a:prstGeom>
          <a:noFill/>
        </p:spPr>
        <p:txBody>
          <a:bodyPr wrap="none" rtlCol="0">
            <a:spAutoFit/>
          </a:bodyPr>
          <a:lstStyle/>
          <a:p>
            <a:r>
              <a:rPr lang="en-US" sz="8000" b="1">
                <a:solidFill>
                  <a:srgbClr val="002060"/>
                </a:solidFill>
                <a:latin typeface="Times New Roman" panose="02020603050405020304" pitchFamily="18" charset="0"/>
                <a:cs typeface="Times New Roman" panose="02020603050405020304" pitchFamily="18" charset="0"/>
              </a:rPr>
              <a:t>Fruit 1 Point at Breakfast</a:t>
            </a:r>
          </a:p>
        </p:txBody>
      </p:sp>
      <p:sp>
        <p:nvSpPr>
          <p:cNvPr id="5" name="TextBox 4">
            <a:extLst>
              <a:ext uri="{FF2B5EF4-FFF2-40B4-BE49-F238E27FC236}">
                <a16:creationId xmlns:a16="http://schemas.microsoft.com/office/drawing/2014/main" id="{DEBCBF99-36D0-EA3A-1211-D29EF44A96CA}"/>
              </a:ext>
            </a:extLst>
          </p:cNvPr>
          <p:cNvSpPr txBox="1"/>
          <p:nvPr/>
        </p:nvSpPr>
        <p:spPr>
          <a:xfrm>
            <a:off x="487829" y="1508459"/>
            <a:ext cx="11216337" cy="1815882"/>
          </a:xfrm>
          <a:prstGeom prst="rect">
            <a:avLst/>
          </a:prstGeom>
          <a:noFill/>
        </p:spPr>
        <p:txBody>
          <a:bodyPr wrap="square" rtlCol="0">
            <a:spAutoFit/>
          </a:bodyPr>
          <a:lstStyle/>
          <a:p>
            <a:pPr algn="ctr"/>
            <a:r>
              <a:rPr lang="en-US" sz="2800">
                <a:solidFill>
                  <a:schemeClr val="bg1"/>
                </a:solidFill>
              </a:rPr>
              <a:t>Students must take a fruit during the Breakfast Service period to claim a reimbursable meal. Fruit may be fresh, cooked, dried, canned, frozen or 100% juice. No more than ½ of the fruit offered can be juice (this includes frozen fruit items).  </a:t>
            </a:r>
          </a:p>
        </p:txBody>
      </p:sp>
      <p:sp>
        <p:nvSpPr>
          <p:cNvPr id="6" name="TextBox 5">
            <a:extLst>
              <a:ext uri="{FF2B5EF4-FFF2-40B4-BE49-F238E27FC236}">
                <a16:creationId xmlns:a16="http://schemas.microsoft.com/office/drawing/2014/main" id="{669A5123-6655-2D39-B2A3-78A96C933DBC}"/>
              </a:ext>
            </a:extLst>
          </p:cNvPr>
          <p:cNvSpPr txBox="1"/>
          <p:nvPr/>
        </p:nvSpPr>
        <p:spPr>
          <a:xfrm>
            <a:off x="5244643" y="4961466"/>
            <a:ext cx="1702710" cy="769441"/>
          </a:xfrm>
          <a:prstGeom prst="rect">
            <a:avLst/>
          </a:prstGeom>
          <a:solidFill>
            <a:srgbClr val="FFC000"/>
          </a:solidFill>
        </p:spPr>
        <p:txBody>
          <a:bodyPr wrap="none" rtlCol="0">
            <a:spAutoFit/>
          </a:bodyPr>
          <a:lstStyle/>
          <a:p>
            <a:r>
              <a:rPr lang="en-US" sz="4400">
                <a:solidFill>
                  <a:schemeClr val="bg1"/>
                </a:solidFill>
                <a:latin typeface="Berlin Sans FB" panose="020E0602020502020306" pitchFamily="34" charset="0"/>
              </a:rPr>
              <a:t>1 point</a:t>
            </a:r>
          </a:p>
        </p:txBody>
      </p:sp>
      <p:sp>
        <p:nvSpPr>
          <p:cNvPr id="7" name="TextBox 6">
            <a:extLst>
              <a:ext uri="{FF2B5EF4-FFF2-40B4-BE49-F238E27FC236}">
                <a16:creationId xmlns:a16="http://schemas.microsoft.com/office/drawing/2014/main" id="{10C816E4-351F-B720-5748-54B8C6C435D6}"/>
              </a:ext>
            </a:extLst>
          </p:cNvPr>
          <p:cNvSpPr txBox="1"/>
          <p:nvPr/>
        </p:nvSpPr>
        <p:spPr>
          <a:xfrm>
            <a:off x="4804538" y="6389808"/>
            <a:ext cx="2292615" cy="246221"/>
          </a:xfrm>
          <a:prstGeom prst="rect">
            <a:avLst/>
          </a:prstGeom>
          <a:noFill/>
        </p:spPr>
        <p:txBody>
          <a:bodyPr wrap="none" rtlCol="0">
            <a:spAutoFit/>
          </a:bodyPr>
          <a:lstStyle/>
          <a:p>
            <a:r>
              <a:rPr lang="en-US" sz="1000">
                <a:solidFill>
                  <a:schemeClr val="bg1"/>
                </a:solidFill>
              </a:rPr>
              <a:t>*Vegetables can be used in lieu of a fruit</a:t>
            </a:r>
          </a:p>
        </p:txBody>
      </p:sp>
    </p:spTree>
    <p:extLst>
      <p:ext uri="{BB962C8B-B14F-4D97-AF65-F5344CB8AC3E}">
        <p14:creationId xmlns:p14="http://schemas.microsoft.com/office/powerpoint/2010/main" val="1398388474"/>
      </p:ext>
    </p:extLst>
  </p:cSld>
  <p:clrMapOvr>
    <a:masterClrMapping/>
  </p:clrMapOvr>
  <mc:AlternateContent xmlns:mc="http://schemas.openxmlformats.org/markup-compatibility/2006" xmlns:p14="http://schemas.microsoft.com/office/powerpoint/2010/main">
    <mc:Choice Requires="p14">
      <p:transition spd="slow" p14:dur="2000" advTm="26375"/>
    </mc:Choice>
    <mc:Fallback xmlns="">
      <p:transition spd="slow" advTm="26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67A30F-35B6-8896-9E91-B9F8D9C1365D}"/>
              </a:ext>
            </a:extLst>
          </p:cNvPr>
          <p:cNvSpPr/>
          <p:nvPr/>
        </p:nvSpPr>
        <p:spPr>
          <a:xfrm>
            <a:off x="0" y="104457"/>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9AD64EB-4470-A935-105D-86BD729231D3}"/>
              </a:ext>
            </a:extLst>
          </p:cNvPr>
          <p:cNvSpPr/>
          <p:nvPr/>
        </p:nvSpPr>
        <p:spPr>
          <a:xfrm>
            <a:off x="366061" y="1432477"/>
            <a:ext cx="11459877"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 name="TextBox 3">
            <a:extLst>
              <a:ext uri="{FF2B5EF4-FFF2-40B4-BE49-F238E27FC236}">
                <a16:creationId xmlns:a16="http://schemas.microsoft.com/office/drawing/2014/main" id="{E5AF8A12-BB60-106C-52DA-E987C90BE9EC}"/>
              </a:ext>
            </a:extLst>
          </p:cNvPr>
          <p:cNvSpPr txBox="1"/>
          <p:nvPr/>
        </p:nvSpPr>
        <p:spPr>
          <a:xfrm>
            <a:off x="1163574" y="66448"/>
            <a:ext cx="10170733" cy="1200329"/>
          </a:xfrm>
          <a:prstGeom prst="rect">
            <a:avLst/>
          </a:prstGeom>
          <a:noFill/>
        </p:spPr>
        <p:txBody>
          <a:bodyPr wrap="none" rtlCol="0">
            <a:spAutoFit/>
          </a:bodyPr>
          <a:lstStyle/>
          <a:p>
            <a:r>
              <a:rPr lang="en-US" sz="7200" b="1">
                <a:solidFill>
                  <a:srgbClr val="002060"/>
                </a:solidFill>
                <a:latin typeface="Times New Roman" panose="02020603050405020304" pitchFamily="18" charset="0"/>
                <a:cs typeface="Times New Roman" panose="02020603050405020304" pitchFamily="18" charset="0"/>
              </a:rPr>
              <a:t>Milk 1 Point at Breakfast</a:t>
            </a:r>
          </a:p>
        </p:txBody>
      </p:sp>
      <p:sp>
        <p:nvSpPr>
          <p:cNvPr id="6" name="TextBox 5">
            <a:extLst>
              <a:ext uri="{FF2B5EF4-FFF2-40B4-BE49-F238E27FC236}">
                <a16:creationId xmlns:a16="http://schemas.microsoft.com/office/drawing/2014/main" id="{D1884C7C-826A-0C89-CC1C-8F7FDE9A1E94}"/>
              </a:ext>
            </a:extLst>
          </p:cNvPr>
          <p:cNvSpPr txBox="1"/>
          <p:nvPr/>
        </p:nvSpPr>
        <p:spPr>
          <a:xfrm>
            <a:off x="464925" y="1571394"/>
            <a:ext cx="9492609" cy="523220"/>
          </a:xfrm>
          <a:prstGeom prst="rect">
            <a:avLst/>
          </a:prstGeom>
          <a:noFill/>
        </p:spPr>
        <p:txBody>
          <a:bodyPr wrap="square" rtlCol="0">
            <a:spAutoFit/>
          </a:bodyPr>
          <a:lstStyle/>
          <a:p>
            <a:r>
              <a:rPr lang="en-US" sz="2800">
                <a:solidFill>
                  <a:schemeClr val="bg1"/>
                </a:solidFill>
              </a:rPr>
              <a:t>All milk varieties are worth 1 point at breakfast:</a:t>
            </a:r>
          </a:p>
        </p:txBody>
      </p:sp>
      <p:grpSp>
        <p:nvGrpSpPr>
          <p:cNvPr id="14" name="Group 13">
            <a:extLst>
              <a:ext uri="{FF2B5EF4-FFF2-40B4-BE49-F238E27FC236}">
                <a16:creationId xmlns:a16="http://schemas.microsoft.com/office/drawing/2014/main" id="{DE3BFF52-4CB0-1EEB-1C4B-9CE4052C04E5}"/>
              </a:ext>
            </a:extLst>
          </p:cNvPr>
          <p:cNvGrpSpPr/>
          <p:nvPr/>
        </p:nvGrpSpPr>
        <p:grpSpPr>
          <a:xfrm>
            <a:off x="9327197" y="2094614"/>
            <a:ext cx="2007110" cy="2843602"/>
            <a:chOff x="9327197" y="1781107"/>
            <a:chExt cx="2302462" cy="3157109"/>
          </a:xfrm>
        </p:grpSpPr>
        <p:pic>
          <p:nvPicPr>
            <p:cNvPr id="8" name="Picture 7">
              <a:extLst>
                <a:ext uri="{FF2B5EF4-FFF2-40B4-BE49-F238E27FC236}">
                  <a16:creationId xmlns:a16="http://schemas.microsoft.com/office/drawing/2014/main" id="{04E788C6-CFA8-E6EB-5547-C53E55D7D53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327197" y="1781107"/>
              <a:ext cx="2302462" cy="3157109"/>
            </a:xfrm>
            <a:prstGeom prst="rect">
              <a:avLst/>
            </a:prstGeom>
          </p:spPr>
        </p:pic>
        <p:pic>
          <p:nvPicPr>
            <p:cNvPr id="10" name="Picture 6" descr="Driftwood Fat Free Milk Vitamin A &amp; D: Calories, Nutrition Analysis &amp; More | Fooducate">
              <a:extLst>
                <a:ext uri="{FF2B5EF4-FFF2-40B4-BE49-F238E27FC236}">
                  <a16:creationId xmlns:a16="http://schemas.microsoft.com/office/drawing/2014/main" id="{78327AF3-B711-334F-5A21-196076FB08AF}"/>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33000"/>
                      </a14:imgEffect>
                    </a14:imgLayer>
                  </a14:imgProps>
                </a:ext>
                <a:ext uri="{28A0092B-C50C-407E-A947-70E740481C1C}">
                  <a14:useLocalDpi xmlns:a14="http://schemas.microsoft.com/office/drawing/2010/main"/>
                </a:ext>
              </a:extLst>
            </a:blip>
            <a:srcRect/>
            <a:stretch/>
          </p:blipFill>
          <p:spPr bwMode="auto">
            <a:xfrm>
              <a:off x="9353039" y="2787780"/>
              <a:ext cx="1960003" cy="2150436"/>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grpSp>
      <p:pic>
        <p:nvPicPr>
          <p:cNvPr id="9" name="Picture 2">
            <a:extLst>
              <a:ext uri="{FF2B5EF4-FFF2-40B4-BE49-F238E27FC236}">
                <a16:creationId xmlns:a16="http://schemas.microsoft.com/office/drawing/2014/main" id="{12CF520E-7DC4-BF55-6AF0-6929FEE5AF5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70166" y="2945731"/>
            <a:ext cx="2007110" cy="28203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5011779-32FC-2925-F53C-41BB4EFAE616}"/>
              </a:ext>
            </a:extLst>
          </p:cNvPr>
          <p:cNvSpPr txBox="1"/>
          <p:nvPr/>
        </p:nvSpPr>
        <p:spPr>
          <a:xfrm>
            <a:off x="748692" y="2301613"/>
            <a:ext cx="6382933" cy="6001643"/>
          </a:xfrm>
          <a:prstGeom prst="rect">
            <a:avLst/>
          </a:prstGeom>
          <a:noFill/>
        </p:spPr>
        <p:txBody>
          <a:bodyPr wrap="square" rtlCol="0">
            <a:spAutoFit/>
          </a:bodyPr>
          <a:lstStyle/>
          <a:p>
            <a:pPr marL="342900" indent="-342900">
              <a:buClr>
                <a:srgbClr val="FFC000"/>
              </a:buClr>
              <a:buFont typeface="Wingdings" panose="05000000000000000000" pitchFamily="2" charset="2"/>
              <a:buChar char="v"/>
            </a:pPr>
            <a:r>
              <a:rPr lang="en-US" sz="2400">
                <a:solidFill>
                  <a:schemeClr val="bg1"/>
                </a:solidFill>
              </a:rPr>
              <a:t>Two forms of milk must be offered</a:t>
            </a:r>
          </a:p>
          <a:p>
            <a:pPr marL="502920" indent="-182880">
              <a:buClr>
                <a:srgbClr val="FFC000"/>
              </a:buClr>
              <a:buFont typeface="Arial" panose="020B0604020202020204" pitchFamily="34" charset="0"/>
              <a:buChar char="•"/>
            </a:pPr>
            <a:r>
              <a:rPr lang="en-US" sz="2400">
                <a:solidFill>
                  <a:schemeClr val="bg1"/>
                </a:solidFill>
              </a:rPr>
              <a:t>1% low fat milk</a:t>
            </a:r>
          </a:p>
          <a:p>
            <a:pPr marL="502920" indent="-182880">
              <a:buClr>
                <a:srgbClr val="FFC000"/>
              </a:buClr>
              <a:buFont typeface="Arial" panose="020B0604020202020204" pitchFamily="34" charset="0"/>
              <a:buChar char="•"/>
            </a:pPr>
            <a:r>
              <a:rPr lang="en-US" sz="2400">
                <a:solidFill>
                  <a:schemeClr val="bg1"/>
                </a:solidFill>
              </a:rPr>
              <a:t>Fat free milk</a:t>
            </a:r>
          </a:p>
          <a:p>
            <a:pPr marL="342900" indent="-342900">
              <a:buClr>
                <a:srgbClr val="FFC000"/>
              </a:buClr>
              <a:buFont typeface="Wingdings" panose="05000000000000000000" pitchFamily="2" charset="2"/>
              <a:buChar char="v"/>
            </a:pPr>
            <a:r>
              <a:rPr lang="en-US" sz="2400">
                <a:solidFill>
                  <a:schemeClr val="bg1"/>
                </a:solidFill>
              </a:rPr>
              <a:t>Flavored milk of any kind can not be served for breakfast service</a:t>
            </a:r>
          </a:p>
          <a:p>
            <a:pPr marL="342900" indent="-342900">
              <a:buClr>
                <a:srgbClr val="FFC000"/>
              </a:buClr>
              <a:buFont typeface="Wingdings" panose="05000000000000000000" pitchFamily="2" charset="2"/>
              <a:buChar char="v"/>
            </a:pPr>
            <a:r>
              <a:rPr lang="en-US" sz="2400">
                <a:solidFill>
                  <a:schemeClr val="bg1"/>
                </a:solidFill>
              </a:rPr>
              <a:t>Alternative milk is offered on request</a:t>
            </a:r>
          </a:p>
          <a:p>
            <a:pPr marL="502920" indent="-182880">
              <a:buClr>
                <a:srgbClr val="FFC000"/>
              </a:buClr>
              <a:buFont typeface="Arial" panose="020B0604020202020204" pitchFamily="34" charset="0"/>
              <a:buChar char="•"/>
            </a:pPr>
            <a:r>
              <a:rPr lang="en-US" sz="2400">
                <a:solidFill>
                  <a:schemeClr val="bg1"/>
                </a:solidFill>
              </a:rPr>
              <a:t>Lactose- Free Milk (no form needed)</a:t>
            </a:r>
          </a:p>
          <a:p>
            <a:pPr marL="502920" indent="-182880">
              <a:buClr>
                <a:srgbClr val="FFC000"/>
              </a:buClr>
              <a:buFont typeface="Arial" panose="020B0604020202020204" pitchFamily="34" charset="0"/>
              <a:buChar char="•"/>
            </a:pPr>
            <a:r>
              <a:rPr lang="en-US" sz="2400">
                <a:solidFill>
                  <a:schemeClr val="bg1"/>
                </a:solidFill>
              </a:rPr>
              <a:t>Soy Milk (Parental Request to Substitute Soy Milk required)</a:t>
            </a:r>
          </a:p>
          <a:p>
            <a:pPr marL="502920" indent="-182880">
              <a:buClr>
                <a:srgbClr val="FFC000"/>
              </a:buClr>
              <a:buFont typeface="Arial" panose="020B0604020202020204" pitchFamily="34" charset="0"/>
              <a:buChar char="•"/>
            </a:pPr>
            <a:r>
              <a:rPr lang="en-US" sz="2400">
                <a:solidFill>
                  <a:schemeClr val="bg1"/>
                </a:solidFill>
              </a:rPr>
              <a:t>Almond milk, etc. (Special Diet Form required).</a:t>
            </a:r>
          </a:p>
          <a:p>
            <a:pPr marL="160020">
              <a:buClr>
                <a:srgbClr val="FFC000"/>
              </a:buClr>
            </a:pPr>
            <a:endParaRPr lang="en-US" sz="2400">
              <a:solidFill>
                <a:schemeClr val="bg1"/>
              </a:solidFill>
            </a:endParaRPr>
          </a:p>
          <a:p>
            <a:pPr marL="160020">
              <a:buClr>
                <a:srgbClr val="FFC000"/>
              </a:buClr>
            </a:pPr>
            <a:endParaRPr lang="en-US" sz="2400">
              <a:solidFill>
                <a:schemeClr val="bg1"/>
              </a:solidFill>
            </a:endParaRPr>
          </a:p>
          <a:p>
            <a:pPr lvl="1">
              <a:buClr>
                <a:srgbClr val="FFC000"/>
              </a:buClr>
            </a:pPr>
            <a:endParaRPr lang="en-US" sz="2400">
              <a:solidFill>
                <a:schemeClr val="bg1"/>
              </a:solidFill>
            </a:endParaRPr>
          </a:p>
          <a:p>
            <a:pPr lvl="1">
              <a:buClr>
                <a:srgbClr val="FFC000"/>
              </a:buClr>
            </a:pPr>
            <a:endParaRPr lang="en-US" sz="2400">
              <a:solidFill>
                <a:schemeClr val="bg1"/>
              </a:solidFill>
            </a:endParaRPr>
          </a:p>
          <a:p>
            <a:pPr lvl="1">
              <a:buClr>
                <a:srgbClr val="FFC000"/>
              </a:buClr>
            </a:pPr>
            <a:endParaRPr lang="en-US" sz="2400">
              <a:solidFill>
                <a:schemeClr val="bg1"/>
              </a:solidFill>
            </a:endParaRPr>
          </a:p>
        </p:txBody>
      </p:sp>
    </p:spTree>
    <p:extLst>
      <p:ext uri="{BB962C8B-B14F-4D97-AF65-F5344CB8AC3E}">
        <p14:creationId xmlns:p14="http://schemas.microsoft.com/office/powerpoint/2010/main" val="273163316"/>
      </p:ext>
    </p:extLst>
  </p:cSld>
  <p:clrMapOvr>
    <a:masterClrMapping/>
  </p:clrMapOvr>
  <mc:AlternateContent xmlns:mc="http://schemas.openxmlformats.org/markup-compatibility/2006" xmlns:p14="http://schemas.microsoft.com/office/powerpoint/2010/main">
    <mc:Choice Requires="p14">
      <p:transition spd="slow" p14:dur="2000" advTm="45033"/>
    </mc:Choice>
    <mc:Fallback xmlns="">
      <p:transition spd="slow" advTm="45033"/>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D2606620-286D-1F45-FB82-4759082B2EFC}"/>
              </a:ext>
            </a:extLst>
          </p:cNvPr>
          <p:cNvSpPr/>
          <p:nvPr/>
        </p:nvSpPr>
        <p:spPr>
          <a:xfrm rot="5400000">
            <a:off x="-212496" y="-511193"/>
            <a:ext cx="8383410" cy="8282375"/>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C0DAD0F-36CF-E258-28E4-F23A3FA5F770}"/>
              </a:ext>
            </a:extLst>
          </p:cNvPr>
          <p:cNvSpPr/>
          <p:nvPr/>
        </p:nvSpPr>
        <p:spPr>
          <a:xfrm>
            <a:off x="5336077" y="1166714"/>
            <a:ext cx="6673043" cy="49265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492562" y="1447797"/>
            <a:ext cx="6516558" cy="4856761"/>
          </a:xfrm>
        </p:spPr>
        <p:txBody>
          <a:bodyPr>
            <a:normAutofit/>
          </a:bodyPr>
          <a:lstStyle/>
          <a:p>
            <a:r>
              <a:rPr lang="en-US">
                <a:solidFill>
                  <a:srgbClr val="002060"/>
                </a:solidFill>
              </a:rPr>
              <a:t>To provide an understanding of the School Breakfast Program and its processes.</a:t>
            </a:r>
          </a:p>
          <a:p>
            <a:r>
              <a:rPr lang="en-US">
                <a:solidFill>
                  <a:srgbClr val="002060"/>
                </a:solidFill>
              </a:rPr>
              <a:t>The following topics will be covered:</a:t>
            </a:r>
          </a:p>
          <a:p>
            <a:endParaRPr lang="en-US" sz="300">
              <a:solidFill>
                <a:srgbClr val="002060"/>
              </a:solidFill>
            </a:endParaRPr>
          </a:p>
          <a:p>
            <a:pPr marL="457200" indent="-347472">
              <a:buClr>
                <a:srgbClr val="002060"/>
              </a:buClr>
              <a:buFont typeface="Wingdings" panose="05000000000000000000" pitchFamily="2" charset="2"/>
              <a:buChar char="v"/>
            </a:pPr>
            <a:r>
              <a:rPr lang="en-US">
                <a:solidFill>
                  <a:srgbClr val="002060"/>
                </a:solidFill>
              </a:rPr>
              <a:t>Program Rules</a:t>
            </a:r>
          </a:p>
          <a:p>
            <a:pPr marL="457200" indent="-347472">
              <a:buClr>
                <a:srgbClr val="002060"/>
              </a:buClr>
              <a:buFont typeface="Wingdings" panose="05000000000000000000" pitchFamily="2" charset="2"/>
              <a:buChar char="v"/>
            </a:pPr>
            <a:r>
              <a:rPr lang="en-US">
                <a:solidFill>
                  <a:srgbClr val="002060"/>
                </a:solidFill>
              </a:rPr>
              <a:t>Breakfast Meal Count Forms </a:t>
            </a:r>
          </a:p>
          <a:p>
            <a:pPr marL="457200" indent="-347472">
              <a:buClr>
                <a:srgbClr val="002060"/>
              </a:buClr>
              <a:buFont typeface="Wingdings" panose="05000000000000000000" pitchFamily="2" charset="2"/>
              <a:buChar char="v"/>
            </a:pPr>
            <a:r>
              <a:rPr lang="en-US">
                <a:solidFill>
                  <a:srgbClr val="002060"/>
                </a:solidFill>
              </a:rPr>
              <a:t>Breakfast Daily Meal Count Consolidation</a:t>
            </a:r>
          </a:p>
          <a:p>
            <a:pPr marL="457200" indent="-347472">
              <a:buClr>
                <a:srgbClr val="002060"/>
              </a:buClr>
              <a:buFont typeface="Wingdings" panose="05000000000000000000" pitchFamily="2" charset="2"/>
              <a:buChar char="v"/>
            </a:pPr>
            <a:r>
              <a:rPr lang="en-US">
                <a:solidFill>
                  <a:srgbClr val="002060"/>
                </a:solidFill>
              </a:rPr>
              <a:t>(NEW) Newton BIC and Breakfast entry</a:t>
            </a:r>
          </a:p>
          <a:p>
            <a:pPr marL="457200" indent="-347472">
              <a:buClr>
                <a:srgbClr val="002060"/>
              </a:buClr>
              <a:buFont typeface="Wingdings" panose="05000000000000000000" pitchFamily="2" charset="2"/>
              <a:buChar char="v"/>
            </a:pPr>
            <a:r>
              <a:rPr lang="en-US">
                <a:solidFill>
                  <a:srgbClr val="002060"/>
                </a:solidFill>
              </a:rPr>
              <a:t>Identifying Reimbursable Meals</a:t>
            </a:r>
          </a:p>
          <a:p>
            <a:pPr marL="0" lvl="1" indent="457200">
              <a:buNone/>
            </a:pPr>
            <a:endParaRPr lang="en-US"/>
          </a:p>
        </p:txBody>
      </p:sp>
      <p:sp>
        <p:nvSpPr>
          <p:cNvPr id="2" name="Title 1">
            <a:extLst>
              <a:ext uri="{FF2B5EF4-FFF2-40B4-BE49-F238E27FC236}">
                <a16:creationId xmlns:a16="http://schemas.microsoft.com/office/drawing/2014/main" id="{B9658B62-3C04-1E83-ACCF-AF89D8A9E3D5}"/>
              </a:ext>
            </a:extLst>
          </p:cNvPr>
          <p:cNvSpPr txBox="1">
            <a:spLocks/>
          </p:cNvSpPr>
          <p:nvPr/>
        </p:nvSpPr>
        <p:spPr>
          <a:xfrm>
            <a:off x="-3332324" y="3136342"/>
            <a:ext cx="12192000" cy="1143000"/>
          </a:xfrm>
          <a:prstGeom prst="rect">
            <a:avLst/>
          </a:prstGeom>
          <a:ln>
            <a:noFill/>
          </a:ln>
          <a:effectLst>
            <a:outerShdw blurRad="50800" dist="38100" dir="8100000" algn="tr"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7200" b="1">
                <a:solidFill>
                  <a:schemeClr val="bg1"/>
                </a:solidFill>
                <a:latin typeface="Times New Roman" panose="02020603050405020304" pitchFamily="18" charset="0"/>
                <a:cs typeface="Times New Roman" panose="02020603050405020304" pitchFamily="18" charset="0"/>
              </a:rPr>
              <a:t>Objectives</a:t>
            </a:r>
          </a:p>
        </p:txBody>
      </p:sp>
    </p:spTree>
    <p:extLst>
      <p:ext uri="{BB962C8B-B14F-4D97-AF65-F5344CB8AC3E}">
        <p14:creationId xmlns:p14="http://schemas.microsoft.com/office/powerpoint/2010/main" val="1772603749"/>
      </p:ext>
    </p:extLst>
  </p:cSld>
  <p:clrMapOvr>
    <a:masterClrMapping/>
  </p:clrMapOvr>
  <mc:AlternateContent xmlns:mc="http://schemas.openxmlformats.org/markup-compatibility/2006" xmlns:p14="http://schemas.microsoft.com/office/powerpoint/2010/main">
    <mc:Choice Requires="p14">
      <p:transition spd="slow" p14:dur="2000" advTm="45963"/>
    </mc:Choice>
    <mc:Fallback xmlns="">
      <p:transition spd="slow" advTm="4596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D03FE1-3E8A-034B-C8FD-41A6762FD1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9041"/>
            <a:ext cx="12198413" cy="6712283"/>
          </a:xfrm>
          <a:prstGeom prst="rect">
            <a:avLst/>
          </a:prstGeom>
        </p:spPr>
      </p:pic>
      <p:sp>
        <p:nvSpPr>
          <p:cNvPr id="4" name="Rectangle 3">
            <a:extLst>
              <a:ext uri="{FF2B5EF4-FFF2-40B4-BE49-F238E27FC236}">
                <a16:creationId xmlns:a16="http://schemas.microsoft.com/office/drawing/2014/main" id="{6A36F38D-55D6-21B1-109E-F2D3026D58E5}"/>
              </a:ext>
            </a:extLst>
          </p:cNvPr>
          <p:cNvSpPr/>
          <p:nvPr/>
        </p:nvSpPr>
        <p:spPr>
          <a:xfrm>
            <a:off x="9054609" y="1970838"/>
            <a:ext cx="794084" cy="795604"/>
          </a:xfrm>
          <a:prstGeom prst="rect">
            <a:avLst/>
          </a:prstGeom>
          <a:solidFill>
            <a:srgbClr val="996633"/>
          </a:solidFill>
          <a:ln>
            <a:solidFill>
              <a:srgbClr val="99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7F1424-8ECA-D97B-0302-DB97AA48C7CF}"/>
              </a:ext>
            </a:extLst>
          </p:cNvPr>
          <p:cNvSpPr/>
          <p:nvPr/>
        </p:nvSpPr>
        <p:spPr>
          <a:xfrm>
            <a:off x="8124498" y="1973325"/>
            <a:ext cx="867338" cy="795604"/>
          </a:xfrm>
          <a:prstGeom prst="rect">
            <a:avLst/>
          </a:prstGeom>
          <a:solidFill>
            <a:srgbClr val="996633"/>
          </a:solidFill>
          <a:ln>
            <a:solidFill>
              <a:srgbClr val="99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6" name="Picture 4" descr="Cinnamon Toast Crunch Logo Black and White – Brands Logos">
            <a:extLst>
              <a:ext uri="{FF2B5EF4-FFF2-40B4-BE49-F238E27FC236}">
                <a16:creationId xmlns:a16="http://schemas.microsoft.com/office/drawing/2014/main" id="{B14B0C7A-B8B7-A345-931B-66D095ACF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7598" y="1973326"/>
            <a:ext cx="795604" cy="7956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C01A18F-28E1-1678-020B-A779C96F742B}"/>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15438" y="501171"/>
            <a:ext cx="2072970" cy="3174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E5523B41-BCE1-4F23-571C-4ECB8799F18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185491" y="438935"/>
            <a:ext cx="1248586" cy="32368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10B0F03E-C058-4FFA-3E1D-FA42E2EE1FCC}"/>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065663" y="453861"/>
            <a:ext cx="1452538" cy="3214053"/>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Oval 14">
            <a:extLst>
              <a:ext uri="{FF2B5EF4-FFF2-40B4-BE49-F238E27FC236}">
                <a16:creationId xmlns:a16="http://schemas.microsoft.com/office/drawing/2014/main" id="{C20C98A3-E2CE-4F76-5A1A-E6D56C0D0DE0}"/>
              </a:ext>
            </a:extLst>
          </p:cNvPr>
          <p:cNvSpPr/>
          <p:nvPr/>
        </p:nvSpPr>
        <p:spPr>
          <a:xfrm flipH="1">
            <a:off x="21760" y="193405"/>
            <a:ext cx="4999946" cy="2613129"/>
          </a:xfrm>
          <a:prstGeom prst="wedgeEllipseCallout">
            <a:avLst>
              <a:gd name="adj1" fmla="val -48633"/>
              <a:gd name="adj2" fmla="val 4063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entury Gothic" panose="020B0502020202020204" pitchFamily="34" charset="0"/>
            </a:endParaRPr>
          </a:p>
        </p:txBody>
      </p:sp>
      <p:sp>
        <p:nvSpPr>
          <p:cNvPr id="16" name="TextBox 15">
            <a:extLst>
              <a:ext uri="{FF2B5EF4-FFF2-40B4-BE49-F238E27FC236}">
                <a16:creationId xmlns:a16="http://schemas.microsoft.com/office/drawing/2014/main" id="{E87D0419-DE4F-6B7B-41B7-3CE1B5D26F81}"/>
              </a:ext>
            </a:extLst>
          </p:cNvPr>
          <p:cNvSpPr txBox="1"/>
          <p:nvPr/>
        </p:nvSpPr>
        <p:spPr>
          <a:xfrm>
            <a:off x="515660" y="750377"/>
            <a:ext cx="4216054" cy="1569660"/>
          </a:xfrm>
          <a:prstGeom prst="rect">
            <a:avLst/>
          </a:prstGeom>
          <a:noFill/>
        </p:spPr>
        <p:txBody>
          <a:bodyPr wrap="square" rtlCol="0">
            <a:spAutoFit/>
          </a:bodyPr>
          <a:lstStyle/>
          <a:p>
            <a:pPr algn="ctr"/>
            <a:r>
              <a:rPr lang="en-US" sz="3200">
                <a:solidFill>
                  <a:schemeClr val="bg1"/>
                </a:solidFill>
                <a:latin typeface="Century Gothic" panose="020B0502020202020204" pitchFamily="34" charset="0"/>
                <a:cs typeface="Dreaming Outloud Pro" panose="020F0502020204030204" pitchFamily="66" charset="0"/>
              </a:rPr>
              <a:t>Breakfast  is now based on a </a:t>
            </a:r>
          </a:p>
          <a:p>
            <a:pPr algn="ctr"/>
            <a:r>
              <a:rPr lang="en-US" sz="3200">
                <a:solidFill>
                  <a:schemeClr val="bg1"/>
                </a:solidFill>
                <a:latin typeface="Century Gothic" panose="020B0502020202020204" pitchFamily="34" charset="0"/>
                <a:cs typeface="Dreaming Outloud Pro" panose="020F0502020204030204" pitchFamily="66" charset="0"/>
              </a:rPr>
              <a:t>points system.</a:t>
            </a:r>
          </a:p>
        </p:txBody>
      </p:sp>
      <p:sp>
        <p:nvSpPr>
          <p:cNvPr id="18" name="TextBox 17">
            <a:extLst>
              <a:ext uri="{FF2B5EF4-FFF2-40B4-BE49-F238E27FC236}">
                <a16:creationId xmlns:a16="http://schemas.microsoft.com/office/drawing/2014/main" id="{16D9F2D6-6B9F-A348-F44A-6434F4397EF5}"/>
              </a:ext>
            </a:extLst>
          </p:cNvPr>
          <p:cNvSpPr txBox="1"/>
          <p:nvPr/>
        </p:nvSpPr>
        <p:spPr>
          <a:xfrm>
            <a:off x="577422" y="587948"/>
            <a:ext cx="3921419" cy="2062103"/>
          </a:xfrm>
          <a:prstGeom prst="rect">
            <a:avLst/>
          </a:prstGeom>
          <a:noFill/>
        </p:spPr>
        <p:txBody>
          <a:bodyPr wrap="square" rtlCol="0">
            <a:spAutoFit/>
          </a:bodyPr>
          <a:lstStyle/>
          <a:p>
            <a:pPr algn="ctr"/>
            <a:r>
              <a:rPr lang="en-US" sz="3200">
                <a:solidFill>
                  <a:schemeClr val="bg1"/>
                </a:solidFill>
                <a:latin typeface="Century Gothic" panose="020B0502020202020204" pitchFamily="34" charset="0"/>
              </a:rPr>
              <a:t>Each food item will account for a </a:t>
            </a:r>
          </a:p>
          <a:p>
            <a:pPr algn="ctr"/>
            <a:r>
              <a:rPr lang="en-US" sz="3200">
                <a:solidFill>
                  <a:schemeClr val="bg1"/>
                </a:solidFill>
                <a:latin typeface="Century Gothic" panose="020B0502020202020204" pitchFamily="34" charset="0"/>
              </a:rPr>
              <a:t>certain amount of points</a:t>
            </a:r>
          </a:p>
        </p:txBody>
      </p:sp>
      <p:sp>
        <p:nvSpPr>
          <p:cNvPr id="19" name="TextBox 18">
            <a:extLst>
              <a:ext uri="{FF2B5EF4-FFF2-40B4-BE49-F238E27FC236}">
                <a16:creationId xmlns:a16="http://schemas.microsoft.com/office/drawing/2014/main" id="{55A4E3C5-58FE-BA44-ED35-A6A8BF468E46}"/>
              </a:ext>
            </a:extLst>
          </p:cNvPr>
          <p:cNvSpPr txBox="1"/>
          <p:nvPr/>
        </p:nvSpPr>
        <p:spPr>
          <a:xfrm>
            <a:off x="349292" y="682589"/>
            <a:ext cx="4316333" cy="1569660"/>
          </a:xfrm>
          <a:prstGeom prst="rect">
            <a:avLst/>
          </a:prstGeom>
          <a:noFill/>
        </p:spPr>
        <p:txBody>
          <a:bodyPr wrap="square" rtlCol="0">
            <a:spAutoFit/>
          </a:bodyPr>
          <a:lstStyle/>
          <a:p>
            <a:pPr algn="ctr"/>
            <a:r>
              <a:rPr lang="en-US" sz="3200">
                <a:solidFill>
                  <a:schemeClr val="bg1"/>
                </a:solidFill>
                <a:latin typeface="Century Gothic" panose="020B0502020202020204" pitchFamily="34" charset="0"/>
              </a:rPr>
              <a:t>Main food item’s are worth </a:t>
            </a:r>
          </a:p>
          <a:p>
            <a:pPr algn="ctr"/>
            <a:r>
              <a:rPr lang="en-US" sz="3200">
                <a:solidFill>
                  <a:schemeClr val="bg2">
                    <a:lumMod val="75000"/>
                  </a:schemeClr>
                </a:solidFill>
                <a:latin typeface="Century Gothic" panose="020B0502020202020204" pitchFamily="34" charset="0"/>
                <a:ea typeface="ADLaM Display" panose="02010000000000000000" pitchFamily="2" charset="0"/>
                <a:cs typeface="ADLaM Display" panose="02010000000000000000" pitchFamily="2" charset="0"/>
              </a:rPr>
              <a:t>2 Points</a:t>
            </a:r>
          </a:p>
        </p:txBody>
      </p:sp>
      <p:grpSp>
        <p:nvGrpSpPr>
          <p:cNvPr id="20" name="Group 19">
            <a:extLst>
              <a:ext uri="{FF2B5EF4-FFF2-40B4-BE49-F238E27FC236}">
                <a16:creationId xmlns:a16="http://schemas.microsoft.com/office/drawing/2014/main" id="{5A62B09E-2462-57EC-ABEB-EEC77CF6B0E6}"/>
              </a:ext>
            </a:extLst>
          </p:cNvPr>
          <p:cNvGrpSpPr/>
          <p:nvPr/>
        </p:nvGrpSpPr>
        <p:grpSpPr>
          <a:xfrm>
            <a:off x="4370302" y="3383397"/>
            <a:ext cx="2613216" cy="2079873"/>
            <a:chOff x="3568639" y="3128428"/>
            <a:chExt cx="3662784" cy="3151421"/>
          </a:xfrm>
        </p:grpSpPr>
        <p:grpSp>
          <p:nvGrpSpPr>
            <p:cNvPr id="21" name="Group 20">
              <a:extLst>
                <a:ext uri="{FF2B5EF4-FFF2-40B4-BE49-F238E27FC236}">
                  <a16:creationId xmlns:a16="http://schemas.microsoft.com/office/drawing/2014/main" id="{B89C078E-6C90-ADFB-82E4-C9DFECA58021}"/>
                </a:ext>
              </a:extLst>
            </p:cNvPr>
            <p:cNvGrpSpPr/>
            <p:nvPr/>
          </p:nvGrpSpPr>
          <p:grpSpPr>
            <a:xfrm>
              <a:off x="3568639" y="3128428"/>
              <a:ext cx="3662784" cy="2235337"/>
              <a:chOff x="4588002" y="3921287"/>
              <a:chExt cx="4424937" cy="2948022"/>
            </a:xfrm>
          </p:grpSpPr>
          <p:pic>
            <p:nvPicPr>
              <p:cNvPr id="23" name="Picture 22">
                <a:extLst>
                  <a:ext uri="{FF2B5EF4-FFF2-40B4-BE49-F238E27FC236}">
                    <a16:creationId xmlns:a16="http://schemas.microsoft.com/office/drawing/2014/main" id="{3B827415-76ED-5F04-D1B2-F367FD36CD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3829" b="3829"/>
              <a:stretch/>
            </p:blipFill>
            <p:spPr bwMode="auto">
              <a:xfrm>
                <a:off x="6243135" y="3921287"/>
                <a:ext cx="1103140" cy="110858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878AA44-342E-EC6A-FEFD-BF2FB34AD124}"/>
                  </a:ext>
                </a:extLst>
              </p:cNvPr>
              <p:cNvSpPr txBox="1"/>
              <p:nvPr/>
            </p:nvSpPr>
            <p:spPr>
              <a:xfrm>
                <a:off x="4588002" y="6069775"/>
                <a:ext cx="4424937" cy="799534"/>
              </a:xfrm>
              <a:prstGeom prst="rect">
                <a:avLst/>
              </a:prstGeom>
              <a:solidFill>
                <a:schemeClr val="bg1"/>
              </a:solidFill>
            </p:spPr>
            <p:txBody>
              <a:bodyPr wrap="none" rtlCol="0">
                <a:spAutoFit/>
              </a:bodyPr>
              <a:lstStyle/>
              <a:p>
                <a:r>
                  <a:rPr lang="en-US" sz="2000" b="1">
                    <a:solidFill>
                      <a:srgbClr val="000000"/>
                    </a:solidFill>
                    <a:latin typeface="Century Gothic" panose="020B0502020202020204" pitchFamily="34" charset="0"/>
                  </a:rPr>
                  <a:t>Deluxe Cereal Bowl</a:t>
                </a:r>
              </a:p>
            </p:txBody>
          </p:sp>
        </p:grpSp>
        <p:sp>
          <p:nvSpPr>
            <p:cNvPr id="22" name="TextBox 21">
              <a:extLst>
                <a:ext uri="{FF2B5EF4-FFF2-40B4-BE49-F238E27FC236}">
                  <a16:creationId xmlns:a16="http://schemas.microsoft.com/office/drawing/2014/main" id="{85054D07-99F7-C3C1-5BAC-E1CCA4BC5DCD}"/>
                </a:ext>
              </a:extLst>
            </p:cNvPr>
            <p:cNvSpPr txBox="1"/>
            <p:nvPr/>
          </p:nvSpPr>
          <p:spPr>
            <a:xfrm>
              <a:off x="4570446" y="5673603"/>
              <a:ext cx="1649623" cy="606246"/>
            </a:xfrm>
            <a:prstGeom prst="rect">
              <a:avLst/>
            </a:prstGeom>
            <a:solidFill>
              <a:srgbClr val="002060"/>
            </a:solidFill>
          </p:spPr>
          <p:txBody>
            <a:bodyPr wrap="none" rtlCol="0">
              <a:spAutoFit/>
            </a:bodyPr>
            <a:lstStyle/>
            <a:p>
              <a:r>
                <a:rPr lang="en-US" sz="200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2 points</a:t>
              </a:r>
            </a:p>
          </p:txBody>
        </p:sp>
      </p:grpSp>
      <p:grpSp>
        <p:nvGrpSpPr>
          <p:cNvPr id="25" name="Group 24">
            <a:extLst>
              <a:ext uri="{FF2B5EF4-FFF2-40B4-BE49-F238E27FC236}">
                <a16:creationId xmlns:a16="http://schemas.microsoft.com/office/drawing/2014/main" id="{2FD9F94C-C372-D6AE-73CD-B3B9F534882E}"/>
              </a:ext>
            </a:extLst>
          </p:cNvPr>
          <p:cNvGrpSpPr/>
          <p:nvPr/>
        </p:nvGrpSpPr>
        <p:grpSpPr>
          <a:xfrm>
            <a:off x="8490285" y="3153167"/>
            <a:ext cx="2430474" cy="2310103"/>
            <a:chOff x="6855454" y="3080526"/>
            <a:chExt cx="2430474" cy="2310103"/>
          </a:xfrm>
        </p:grpSpPr>
        <p:grpSp>
          <p:nvGrpSpPr>
            <p:cNvPr id="26" name="Group 25">
              <a:extLst>
                <a:ext uri="{FF2B5EF4-FFF2-40B4-BE49-F238E27FC236}">
                  <a16:creationId xmlns:a16="http://schemas.microsoft.com/office/drawing/2014/main" id="{9C194E59-D3B1-A56F-F4BA-8D7AE831B0B5}"/>
                </a:ext>
              </a:extLst>
            </p:cNvPr>
            <p:cNvGrpSpPr/>
            <p:nvPr/>
          </p:nvGrpSpPr>
          <p:grpSpPr>
            <a:xfrm>
              <a:off x="6855454" y="3080526"/>
              <a:ext cx="2430474" cy="1715242"/>
              <a:chOff x="7756882" y="3964890"/>
              <a:chExt cx="3302008" cy="2236937"/>
            </a:xfrm>
          </p:grpSpPr>
          <p:pic>
            <p:nvPicPr>
              <p:cNvPr id="28" name="Picture 2">
                <a:extLst>
                  <a:ext uri="{FF2B5EF4-FFF2-40B4-BE49-F238E27FC236}">
                    <a16:creationId xmlns:a16="http://schemas.microsoft.com/office/drawing/2014/main" id="{22EB9A0F-9657-58F6-27FA-F728E4295D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8660904" y="3964890"/>
                <a:ext cx="861768" cy="117007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Saltine cracker Cookie - Cookies vector model png download - 900*900 - Free Transparent Saltine ...">
                <a:extLst>
                  <a:ext uri="{FF2B5EF4-FFF2-40B4-BE49-F238E27FC236}">
                    <a16:creationId xmlns:a16="http://schemas.microsoft.com/office/drawing/2014/main" id="{8AABD5EA-3178-44F4-BDEE-156FEE4BEDC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956158" y="4516010"/>
                <a:ext cx="795938" cy="79593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63899D0-E508-51EC-1B53-A4098F575723}"/>
                  </a:ext>
                </a:extLst>
              </p:cNvPr>
              <p:cNvSpPr txBox="1"/>
              <p:nvPr/>
            </p:nvSpPr>
            <p:spPr>
              <a:xfrm>
                <a:off x="7756882" y="5680023"/>
                <a:ext cx="3302008" cy="521804"/>
              </a:xfrm>
              <a:prstGeom prst="rect">
                <a:avLst/>
              </a:prstGeom>
              <a:solidFill>
                <a:schemeClr val="bg1"/>
              </a:solidFill>
            </p:spPr>
            <p:txBody>
              <a:bodyPr wrap="none" rtlCol="0">
                <a:spAutoFit/>
              </a:bodyPr>
              <a:lstStyle/>
              <a:p>
                <a:r>
                  <a:rPr lang="en-US" sz="2000" b="1">
                    <a:solidFill>
                      <a:srgbClr val="000000"/>
                    </a:solidFill>
                    <a:latin typeface="Century Gothic" panose="020B0502020202020204" pitchFamily="34" charset="0"/>
                  </a:rPr>
                  <a:t>Yogurt &amp; Crackers</a:t>
                </a:r>
              </a:p>
            </p:txBody>
          </p:sp>
        </p:grpSp>
        <p:sp>
          <p:nvSpPr>
            <p:cNvPr id="27" name="TextBox 26">
              <a:extLst>
                <a:ext uri="{FF2B5EF4-FFF2-40B4-BE49-F238E27FC236}">
                  <a16:creationId xmlns:a16="http://schemas.microsoft.com/office/drawing/2014/main" id="{5314F5CE-0471-C946-C554-4952A67E9720}"/>
                </a:ext>
              </a:extLst>
            </p:cNvPr>
            <p:cNvSpPr txBox="1"/>
            <p:nvPr/>
          </p:nvSpPr>
          <p:spPr>
            <a:xfrm>
              <a:off x="7499663" y="5052075"/>
              <a:ext cx="978153" cy="338554"/>
            </a:xfrm>
            <a:prstGeom prst="rect">
              <a:avLst/>
            </a:prstGeom>
            <a:solidFill>
              <a:srgbClr val="002060"/>
            </a:solidFill>
          </p:spPr>
          <p:txBody>
            <a:bodyPr wrap="none" rtlCol="0">
              <a:spAutoFit/>
            </a:bodyPr>
            <a:lstStyle/>
            <a:p>
              <a:r>
                <a:rPr lang="en-US" sz="160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2 points</a:t>
              </a:r>
            </a:p>
          </p:txBody>
        </p:sp>
      </p:grpSp>
      <p:sp>
        <p:nvSpPr>
          <p:cNvPr id="31" name="TextBox 30">
            <a:extLst>
              <a:ext uri="{FF2B5EF4-FFF2-40B4-BE49-F238E27FC236}">
                <a16:creationId xmlns:a16="http://schemas.microsoft.com/office/drawing/2014/main" id="{6327E1A5-F121-7EA7-305E-13F20CAF7C73}"/>
              </a:ext>
            </a:extLst>
          </p:cNvPr>
          <p:cNvSpPr txBox="1"/>
          <p:nvPr/>
        </p:nvSpPr>
        <p:spPr>
          <a:xfrm>
            <a:off x="689558" y="834169"/>
            <a:ext cx="3519973" cy="1569660"/>
          </a:xfrm>
          <a:prstGeom prst="rect">
            <a:avLst/>
          </a:prstGeom>
          <a:noFill/>
        </p:spPr>
        <p:txBody>
          <a:bodyPr wrap="square" rtlCol="0">
            <a:spAutoFit/>
          </a:bodyPr>
          <a:lstStyle/>
          <a:p>
            <a:pPr algn="ctr"/>
            <a:r>
              <a:rPr lang="en-US" sz="3200">
                <a:solidFill>
                  <a:schemeClr val="bg1"/>
                </a:solidFill>
                <a:latin typeface="Century Gothic" panose="020B0502020202020204" pitchFamily="34" charset="0"/>
              </a:rPr>
              <a:t>All other food items are worth </a:t>
            </a:r>
          </a:p>
          <a:p>
            <a:pPr algn="ctr"/>
            <a:r>
              <a:rPr lang="en-US" sz="3200">
                <a:solidFill>
                  <a:schemeClr val="bg2">
                    <a:lumMod val="75000"/>
                  </a:schemeClr>
                </a:solidFill>
                <a:latin typeface="Century Gothic" panose="020B0502020202020204" pitchFamily="34" charset="0"/>
                <a:ea typeface="ADLaM Display" panose="02010000000000000000" pitchFamily="2" charset="0"/>
                <a:cs typeface="ADLaM Display" panose="02010000000000000000" pitchFamily="2" charset="0"/>
              </a:rPr>
              <a:t>1 point</a:t>
            </a:r>
          </a:p>
        </p:txBody>
      </p:sp>
      <p:grpSp>
        <p:nvGrpSpPr>
          <p:cNvPr id="32" name="Group 31">
            <a:extLst>
              <a:ext uri="{FF2B5EF4-FFF2-40B4-BE49-F238E27FC236}">
                <a16:creationId xmlns:a16="http://schemas.microsoft.com/office/drawing/2014/main" id="{56F62EB2-89E4-CEC1-8363-E0F8AE8601E5}"/>
              </a:ext>
            </a:extLst>
          </p:cNvPr>
          <p:cNvGrpSpPr/>
          <p:nvPr/>
        </p:nvGrpSpPr>
        <p:grpSpPr>
          <a:xfrm>
            <a:off x="12773561" y="3303115"/>
            <a:ext cx="1193730" cy="2198904"/>
            <a:chOff x="5725369" y="-2778824"/>
            <a:chExt cx="1421927" cy="2550006"/>
          </a:xfrm>
        </p:grpSpPr>
        <p:pic>
          <p:nvPicPr>
            <p:cNvPr id="33" name="Picture 32">
              <a:extLst>
                <a:ext uri="{FF2B5EF4-FFF2-40B4-BE49-F238E27FC236}">
                  <a16:creationId xmlns:a16="http://schemas.microsoft.com/office/drawing/2014/main" id="{9456475F-9D28-78EA-1DBF-CDFD130D136A}"/>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 uri="{28A0092B-C50C-407E-A947-70E740481C1C}">
                  <a14:useLocalDpi xmlns:a14="http://schemas.microsoft.com/office/drawing/2010/main"/>
                </a:ext>
              </a:extLst>
            </a:blip>
            <a:stretch>
              <a:fillRect/>
            </a:stretch>
          </p:blipFill>
          <p:spPr>
            <a:xfrm>
              <a:off x="6148327" y="-2778824"/>
              <a:ext cx="593003" cy="834828"/>
            </a:xfrm>
            <a:prstGeom prst="rect">
              <a:avLst/>
            </a:prstGeom>
          </p:spPr>
        </p:pic>
        <p:sp>
          <p:nvSpPr>
            <p:cNvPr id="34" name="TextBox 33">
              <a:extLst>
                <a:ext uri="{FF2B5EF4-FFF2-40B4-BE49-F238E27FC236}">
                  <a16:creationId xmlns:a16="http://schemas.microsoft.com/office/drawing/2014/main" id="{1024CDB1-1784-FCD3-3078-18A56EAAA226}"/>
                </a:ext>
              </a:extLst>
            </p:cNvPr>
            <p:cNvSpPr txBox="1"/>
            <p:nvPr/>
          </p:nvSpPr>
          <p:spPr>
            <a:xfrm>
              <a:off x="6027522" y="-1366859"/>
              <a:ext cx="817621" cy="463996"/>
            </a:xfrm>
            <a:prstGeom prst="rect">
              <a:avLst/>
            </a:prstGeom>
            <a:solidFill>
              <a:schemeClr val="bg1"/>
            </a:solidFill>
          </p:spPr>
          <p:txBody>
            <a:bodyPr wrap="none" rtlCol="0">
              <a:spAutoFit/>
            </a:bodyPr>
            <a:lstStyle/>
            <a:p>
              <a:r>
                <a:rPr lang="en-US" sz="2000" b="1">
                  <a:solidFill>
                    <a:srgbClr val="000000"/>
                  </a:solidFill>
                  <a:latin typeface="Century Gothic" panose="020B0502020202020204" pitchFamily="34" charset="0"/>
                </a:rPr>
                <a:t>Milk</a:t>
              </a:r>
              <a:endParaRPr lang="en-US" sz="1600" b="1">
                <a:solidFill>
                  <a:srgbClr val="000000"/>
                </a:solidFill>
                <a:latin typeface="Century Gothic" panose="020B0502020202020204" pitchFamily="34" charset="0"/>
              </a:endParaRPr>
            </a:p>
          </p:txBody>
        </p:sp>
        <p:sp>
          <p:nvSpPr>
            <p:cNvPr id="35" name="TextBox 34">
              <a:extLst>
                <a:ext uri="{FF2B5EF4-FFF2-40B4-BE49-F238E27FC236}">
                  <a16:creationId xmlns:a16="http://schemas.microsoft.com/office/drawing/2014/main" id="{AA5F06AB-26D3-6CED-AB32-56B114837458}"/>
                </a:ext>
              </a:extLst>
            </p:cNvPr>
            <p:cNvSpPr txBox="1"/>
            <p:nvPr/>
          </p:nvSpPr>
          <p:spPr>
            <a:xfrm rot="10800000" flipV="1">
              <a:off x="5725369" y="-692814"/>
              <a:ext cx="1421927" cy="463996"/>
            </a:xfrm>
            <a:prstGeom prst="rect">
              <a:avLst/>
            </a:prstGeom>
            <a:solidFill>
              <a:srgbClr val="002060"/>
            </a:solidFill>
          </p:spPr>
          <p:txBody>
            <a:bodyPr wrap="square" rtlCol="0">
              <a:spAutoFit/>
            </a:bodyPr>
            <a:lstStyle/>
            <a:p>
              <a:pPr algn="ctr"/>
              <a:r>
                <a:rPr lang="en-US" sz="200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1 point</a:t>
              </a:r>
            </a:p>
          </p:txBody>
        </p:sp>
      </p:grpSp>
      <p:grpSp>
        <p:nvGrpSpPr>
          <p:cNvPr id="36" name="Group 35">
            <a:extLst>
              <a:ext uri="{FF2B5EF4-FFF2-40B4-BE49-F238E27FC236}">
                <a16:creationId xmlns:a16="http://schemas.microsoft.com/office/drawing/2014/main" id="{9C736F18-5829-78D3-74C3-1277F6C8FB9B}"/>
              </a:ext>
            </a:extLst>
          </p:cNvPr>
          <p:cNvGrpSpPr/>
          <p:nvPr/>
        </p:nvGrpSpPr>
        <p:grpSpPr>
          <a:xfrm>
            <a:off x="14349734" y="3421158"/>
            <a:ext cx="1418978" cy="2074810"/>
            <a:chOff x="7639147" y="-2363753"/>
            <a:chExt cx="1487615" cy="2558296"/>
          </a:xfrm>
        </p:grpSpPr>
        <p:pic>
          <p:nvPicPr>
            <p:cNvPr id="37" name="D14BEEA6-0D2C-4107-A470-7D81FDA5BF76">
              <a:extLst>
                <a:ext uri="{FF2B5EF4-FFF2-40B4-BE49-F238E27FC236}">
                  <a16:creationId xmlns:a16="http://schemas.microsoft.com/office/drawing/2014/main" id="{AE84FEE5-357E-F599-7DFE-6ABA39748D9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8121997" y="-2363753"/>
              <a:ext cx="521916" cy="6596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1A8EF891-585B-16EA-B88F-81AD65899E56}"/>
                </a:ext>
              </a:extLst>
            </p:cNvPr>
            <p:cNvSpPr txBox="1"/>
            <p:nvPr/>
          </p:nvSpPr>
          <p:spPr>
            <a:xfrm>
              <a:off x="7815956" y="-298803"/>
              <a:ext cx="1133997" cy="493346"/>
            </a:xfrm>
            <a:prstGeom prst="rect">
              <a:avLst/>
            </a:prstGeom>
            <a:solidFill>
              <a:srgbClr val="002060"/>
            </a:solidFill>
          </p:spPr>
          <p:txBody>
            <a:bodyPr wrap="square" rtlCol="0">
              <a:spAutoFit/>
            </a:bodyPr>
            <a:lstStyle/>
            <a:p>
              <a:r>
                <a:rPr lang="en-US" sz="200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39" name="TextBox 38">
              <a:extLst>
                <a:ext uri="{FF2B5EF4-FFF2-40B4-BE49-F238E27FC236}">
                  <a16:creationId xmlns:a16="http://schemas.microsoft.com/office/drawing/2014/main" id="{0069B499-8AEF-8F7F-D856-AA0D255216CD}"/>
                </a:ext>
              </a:extLst>
            </p:cNvPr>
            <p:cNvSpPr txBox="1"/>
            <p:nvPr/>
          </p:nvSpPr>
          <p:spPr>
            <a:xfrm>
              <a:off x="7639147" y="-1072873"/>
              <a:ext cx="1487615" cy="493346"/>
            </a:xfrm>
            <a:prstGeom prst="rect">
              <a:avLst/>
            </a:prstGeom>
            <a:solidFill>
              <a:schemeClr val="bg1"/>
            </a:solidFill>
          </p:spPr>
          <p:txBody>
            <a:bodyPr wrap="none" rtlCol="0">
              <a:spAutoFit/>
            </a:bodyPr>
            <a:lstStyle/>
            <a:p>
              <a:r>
                <a:rPr lang="en-US" sz="2000" b="1">
                  <a:solidFill>
                    <a:srgbClr val="000000"/>
                  </a:solidFill>
                  <a:latin typeface="Century Gothic" panose="020B0502020202020204" pitchFamily="34" charset="0"/>
                </a:rPr>
                <a:t>Fruit Juice</a:t>
              </a:r>
            </a:p>
          </p:txBody>
        </p:sp>
      </p:grpSp>
      <p:grpSp>
        <p:nvGrpSpPr>
          <p:cNvPr id="40" name="Group 39">
            <a:extLst>
              <a:ext uri="{FF2B5EF4-FFF2-40B4-BE49-F238E27FC236}">
                <a16:creationId xmlns:a16="http://schemas.microsoft.com/office/drawing/2014/main" id="{69BA4854-FCDA-51A4-E342-812C1D396281}"/>
              </a:ext>
            </a:extLst>
          </p:cNvPr>
          <p:cNvGrpSpPr/>
          <p:nvPr/>
        </p:nvGrpSpPr>
        <p:grpSpPr>
          <a:xfrm>
            <a:off x="16171785" y="3282978"/>
            <a:ext cx="1526380" cy="2176783"/>
            <a:chOff x="10730381" y="-2542157"/>
            <a:chExt cx="1526380" cy="2176783"/>
          </a:xfrm>
        </p:grpSpPr>
        <p:pic>
          <p:nvPicPr>
            <p:cNvPr id="45" name="Picture 8">
              <a:extLst>
                <a:ext uri="{FF2B5EF4-FFF2-40B4-BE49-F238E27FC236}">
                  <a16:creationId xmlns:a16="http://schemas.microsoft.com/office/drawing/2014/main" id="{6C8D9229-2211-11C9-0C9A-FCF082252E5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rot="271220">
              <a:off x="11022971" y="-2542157"/>
              <a:ext cx="941199" cy="76987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B1890BE1-DFEA-0800-AAF2-BF5B53EF79EA}"/>
                </a:ext>
              </a:extLst>
            </p:cNvPr>
            <p:cNvSpPr txBox="1"/>
            <p:nvPr/>
          </p:nvSpPr>
          <p:spPr>
            <a:xfrm>
              <a:off x="10923543" y="-765484"/>
              <a:ext cx="1140056" cy="400110"/>
            </a:xfrm>
            <a:prstGeom prst="rect">
              <a:avLst/>
            </a:prstGeom>
            <a:solidFill>
              <a:srgbClr val="002060"/>
            </a:solidFill>
          </p:spPr>
          <p:txBody>
            <a:bodyPr wrap="none" rtlCol="0">
              <a:spAutoFit/>
            </a:bodyPr>
            <a:lstStyle/>
            <a:p>
              <a:r>
                <a:rPr lang="en-US" sz="200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1 points</a:t>
              </a:r>
            </a:p>
          </p:txBody>
        </p:sp>
        <p:sp>
          <p:nvSpPr>
            <p:cNvPr id="43" name="TextBox 42">
              <a:extLst>
                <a:ext uri="{FF2B5EF4-FFF2-40B4-BE49-F238E27FC236}">
                  <a16:creationId xmlns:a16="http://schemas.microsoft.com/office/drawing/2014/main" id="{EDD67C9F-1CE7-9E6D-34A8-5F5766E37DAD}"/>
                </a:ext>
              </a:extLst>
            </p:cNvPr>
            <p:cNvSpPr txBox="1"/>
            <p:nvPr/>
          </p:nvSpPr>
          <p:spPr>
            <a:xfrm>
              <a:off x="10730381" y="-1343213"/>
              <a:ext cx="1526380" cy="400110"/>
            </a:xfrm>
            <a:prstGeom prst="rect">
              <a:avLst/>
            </a:prstGeom>
            <a:solidFill>
              <a:schemeClr val="bg1"/>
            </a:solidFill>
          </p:spPr>
          <p:txBody>
            <a:bodyPr wrap="none" rtlCol="0">
              <a:spAutoFit/>
            </a:bodyPr>
            <a:lstStyle/>
            <a:p>
              <a:r>
                <a:rPr lang="en-US" sz="2000" b="1">
                  <a:solidFill>
                    <a:srgbClr val="000000"/>
                  </a:solidFill>
                  <a:latin typeface="Century Gothic" panose="020B0502020202020204" pitchFamily="34" charset="0"/>
                </a:rPr>
                <a:t>Whole Fruit</a:t>
              </a:r>
            </a:p>
          </p:txBody>
        </p:sp>
      </p:grpSp>
      <p:sp>
        <p:nvSpPr>
          <p:cNvPr id="47" name="TextBox 46">
            <a:extLst>
              <a:ext uri="{FF2B5EF4-FFF2-40B4-BE49-F238E27FC236}">
                <a16:creationId xmlns:a16="http://schemas.microsoft.com/office/drawing/2014/main" id="{6FE96E81-BBFC-29EE-B30A-EAFB9D93FEB3}"/>
              </a:ext>
            </a:extLst>
          </p:cNvPr>
          <p:cNvSpPr txBox="1"/>
          <p:nvPr/>
        </p:nvSpPr>
        <p:spPr>
          <a:xfrm>
            <a:off x="920432" y="826735"/>
            <a:ext cx="3350148" cy="1569660"/>
          </a:xfrm>
          <a:prstGeom prst="rect">
            <a:avLst/>
          </a:prstGeom>
          <a:noFill/>
        </p:spPr>
        <p:txBody>
          <a:bodyPr wrap="square" rtlCol="0">
            <a:spAutoFit/>
          </a:bodyPr>
          <a:lstStyle/>
          <a:p>
            <a:pPr algn="ctr"/>
            <a:r>
              <a:rPr lang="en-US" sz="3200">
                <a:solidFill>
                  <a:schemeClr val="bg1"/>
                </a:solidFill>
                <a:latin typeface="Century Gothic" panose="020B0502020202020204" pitchFamily="34" charset="0"/>
              </a:rPr>
              <a:t>Students must take a total of </a:t>
            </a:r>
          </a:p>
          <a:p>
            <a:pPr algn="ctr"/>
            <a:r>
              <a:rPr lang="en-US" sz="3200">
                <a:solidFill>
                  <a:schemeClr val="bg2">
                    <a:lumMod val="75000"/>
                  </a:schemeClr>
                </a:solidFill>
                <a:latin typeface="Century Gothic" panose="020B0502020202020204" pitchFamily="34" charset="0"/>
                <a:ea typeface="ADLaM Display" panose="02010000000000000000" pitchFamily="2" charset="0"/>
                <a:cs typeface="ADLaM Display" panose="02010000000000000000" pitchFamily="2" charset="0"/>
              </a:rPr>
              <a:t>3 points</a:t>
            </a:r>
          </a:p>
        </p:txBody>
      </p:sp>
      <p:sp>
        <p:nvSpPr>
          <p:cNvPr id="48" name="TextBox 47">
            <a:extLst>
              <a:ext uri="{FF2B5EF4-FFF2-40B4-BE49-F238E27FC236}">
                <a16:creationId xmlns:a16="http://schemas.microsoft.com/office/drawing/2014/main" id="{6F277DDD-B445-D733-C900-4DA630A4A684}"/>
              </a:ext>
            </a:extLst>
          </p:cNvPr>
          <p:cNvSpPr txBox="1"/>
          <p:nvPr/>
        </p:nvSpPr>
        <p:spPr>
          <a:xfrm>
            <a:off x="410180" y="608855"/>
            <a:ext cx="4370653" cy="2062103"/>
          </a:xfrm>
          <a:prstGeom prst="rect">
            <a:avLst/>
          </a:prstGeom>
          <a:noFill/>
        </p:spPr>
        <p:txBody>
          <a:bodyPr wrap="square" rtlCol="0">
            <a:spAutoFit/>
          </a:bodyPr>
          <a:lstStyle/>
          <a:p>
            <a:pPr algn="ctr"/>
            <a:r>
              <a:rPr lang="en-US" sz="3200">
                <a:solidFill>
                  <a:schemeClr val="bg1"/>
                </a:solidFill>
                <a:latin typeface="Century Gothic" panose="020B0502020202020204" pitchFamily="34" charset="0"/>
              </a:rPr>
              <a:t>One food item must be a </a:t>
            </a:r>
          </a:p>
          <a:p>
            <a:pPr algn="ctr"/>
            <a:r>
              <a:rPr lang="en-US" sz="3200">
                <a:solidFill>
                  <a:schemeClr val="bg2">
                    <a:lumMod val="75000"/>
                  </a:schemeClr>
                </a:solidFill>
                <a:latin typeface="Century Gothic" panose="020B0502020202020204" pitchFamily="34" charset="0"/>
                <a:ea typeface="ADLaM Display" panose="02010000000000000000" pitchFamily="2" charset="0"/>
                <a:cs typeface="ADLaM Display" panose="02010000000000000000" pitchFamily="2" charset="0"/>
              </a:rPr>
              <a:t>Fruit Juice </a:t>
            </a:r>
            <a:r>
              <a:rPr lang="en-US" sz="3200">
                <a:solidFill>
                  <a:schemeClr val="bg1"/>
                </a:solidFill>
                <a:latin typeface="Century Gothic" panose="020B0502020202020204" pitchFamily="34" charset="0"/>
              </a:rPr>
              <a:t>or </a:t>
            </a:r>
            <a:r>
              <a:rPr lang="en-US" sz="3200">
                <a:solidFill>
                  <a:schemeClr val="bg2">
                    <a:lumMod val="75000"/>
                  </a:schemeClr>
                </a:solidFill>
                <a:latin typeface="Century Gothic" panose="020B0502020202020204" pitchFamily="34" charset="0"/>
                <a:ea typeface="ADLaM Display" panose="02010000000000000000" pitchFamily="2" charset="0"/>
                <a:cs typeface="ADLaM Display" panose="02010000000000000000" pitchFamily="2" charset="0"/>
              </a:rPr>
              <a:t>Whole Fruit</a:t>
            </a:r>
          </a:p>
        </p:txBody>
      </p:sp>
      <p:grpSp>
        <p:nvGrpSpPr>
          <p:cNvPr id="49" name="Group 48">
            <a:extLst>
              <a:ext uri="{FF2B5EF4-FFF2-40B4-BE49-F238E27FC236}">
                <a16:creationId xmlns:a16="http://schemas.microsoft.com/office/drawing/2014/main" id="{C70C05B6-44A1-FB48-67A7-9D230B3AD9D6}"/>
              </a:ext>
            </a:extLst>
          </p:cNvPr>
          <p:cNvGrpSpPr/>
          <p:nvPr/>
        </p:nvGrpSpPr>
        <p:grpSpPr>
          <a:xfrm>
            <a:off x="6376963" y="3338242"/>
            <a:ext cx="2613216" cy="2125028"/>
            <a:chOff x="5673680" y="3309786"/>
            <a:chExt cx="2613216" cy="2125028"/>
          </a:xfrm>
        </p:grpSpPr>
        <p:grpSp>
          <p:nvGrpSpPr>
            <p:cNvPr id="50" name="Group 49">
              <a:extLst>
                <a:ext uri="{FF2B5EF4-FFF2-40B4-BE49-F238E27FC236}">
                  <a16:creationId xmlns:a16="http://schemas.microsoft.com/office/drawing/2014/main" id="{AFDFAEB5-03F7-A5A3-7519-A09B37712259}"/>
                </a:ext>
              </a:extLst>
            </p:cNvPr>
            <p:cNvGrpSpPr/>
            <p:nvPr/>
          </p:nvGrpSpPr>
          <p:grpSpPr>
            <a:xfrm>
              <a:off x="5673680" y="3309786"/>
              <a:ext cx="2613216" cy="1529946"/>
              <a:chOff x="7131058" y="4160468"/>
              <a:chExt cx="3156974" cy="2017734"/>
            </a:xfrm>
          </p:grpSpPr>
          <p:pic>
            <p:nvPicPr>
              <p:cNvPr id="52" name="Picture 51">
                <a:extLst>
                  <a:ext uri="{FF2B5EF4-FFF2-40B4-BE49-F238E27FC236}">
                    <a16:creationId xmlns:a16="http://schemas.microsoft.com/office/drawing/2014/main" id="{7E21AFC7-CA0A-C342-9C21-C90F53654D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3829" b="3829"/>
              <a:stretch/>
            </p:blipFill>
            <p:spPr bwMode="auto">
              <a:xfrm>
                <a:off x="8367245" y="4160468"/>
                <a:ext cx="740658" cy="744311"/>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2F9FEBC5-436A-CFE4-C258-D5C4C29E56E5}"/>
                  </a:ext>
                </a:extLst>
              </p:cNvPr>
              <p:cNvSpPr txBox="1"/>
              <p:nvPr/>
            </p:nvSpPr>
            <p:spPr>
              <a:xfrm>
                <a:off x="7131058" y="5650526"/>
                <a:ext cx="3156974" cy="527676"/>
              </a:xfrm>
              <a:prstGeom prst="rect">
                <a:avLst/>
              </a:prstGeom>
              <a:solidFill>
                <a:schemeClr val="bg1"/>
              </a:solidFill>
            </p:spPr>
            <p:txBody>
              <a:bodyPr wrap="none" rtlCol="0">
                <a:spAutoFit/>
              </a:bodyPr>
              <a:lstStyle/>
              <a:p>
                <a:r>
                  <a:rPr lang="en-US" sz="2000" b="1">
                    <a:solidFill>
                      <a:srgbClr val="000000"/>
                    </a:solidFill>
                    <a:latin typeface="Century Gothic" panose="020B0502020202020204" pitchFamily="34" charset="0"/>
                  </a:rPr>
                  <a:t>Deluxe Cereal Bowl</a:t>
                </a:r>
              </a:p>
            </p:txBody>
          </p:sp>
        </p:grpSp>
        <p:sp>
          <p:nvSpPr>
            <p:cNvPr id="51" name="TextBox 50">
              <a:extLst>
                <a:ext uri="{FF2B5EF4-FFF2-40B4-BE49-F238E27FC236}">
                  <a16:creationId xmlns:a16="http://schemas.microsoft.com/office/drawing/2014/main" id="{003AEF57-DE78-F7FF-CB98-D36E36D56504}"/>
                </a:ext>
              </a:extLst>
            </p:cNvPr>
            <p:cNvSpPr txBox="1"/>
            <p:nvPr/>
          </p:nvSpPr>
          <p:spPr>
            <a:xfrm>
              <a:off x="6460196" y="5034704"/>
              <a:ext cx="1176925" cy="400110"/>
            </a:xfrm>
            <a:prstGeom prst="rect">
              <a:avLst/>
            </a:prstGeom>
            <a:solidFill>
              <a:srgbClr val="002060"/>
            </a:solidFill>
          </p:spPr>
          <p:txBody>
            <a:bodyPr wrap="none" rtlCol="0">
              <a:spAutoFit/>
            </a:bodyPr>
            <a:lstStyle/>
            <a:p>
              <a:r>
                <a:rPr lang="en-US" sz="200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2 points</a:t>
              </a:r>
            </a:p>
          </p:txBody>
        </p:sp>
      </p:grpSp>
      <p:grpSp>
        <p:nvGrpSpPr>
          <p:cNvPr id="54" name="Group 53">
            <a:extLst>
              <a:ext uri="{FF2B5EF4-FFF2-40B4-BE49-F238E27FC236}">
                <a16:creationId xmlns:a16="http://schemas.microsoft.com/office/drawing/2014/main" id="{15385EB9-DDE2-FD5D-A4B9-D834AD052A67}"/>
              </a:ext>
            </a:extLst>
          </p:cNvPr>
          <p:cNvGrpSpPr/>
          <p:nvPr/>
        </p:nvGrpSpPr>
        <p:grpSpPr>
          <a:xfrm>
            <a:off x="4554912" y="3436543"/>
            <a:ext cx="1418978" cy="1998117"/>
            <a:chOff x="8104966" y="-2031540"/>
            <a:chExt cx="1418978" cy="1998117"/>
          </a:xfrm>
        </p:grpSpPr>
        <p:pic>
          <p:nvPicPr>
            <p:cNvPr id="55" name="D14BEEA6-0D2C-4107-A470-7D81FDA5BF76">
              <a:extLst>
                <a:ext uri="{FF2B5EF4-FFF2-40B4-BE49-F238E27FC236}">
                  <a16:creationId xmlns:a16="http://schemas.microsoft.com/office/drawing/2014/main" id="{4A4ECBF9-032C-B3AF-7751-EA94C40AEC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8667534" y="-2031540"/>
              <a:ext cx="368407" cy="4656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EBB7328F-0BD5-BAAE-323C-A00791E6B3A2}"/>
                </a:ext>
              </a:extLst>
            </p:cNvPr>
            <p:cNvSpPr txBox="1"/>
            <p:nvPr/>
          </p:nvSpPr>
          <p:spPr>
            <a:xfrm>
              <a:off x="8302936" y="-433533"/>
              <a:ext cx="1023037" cy="400110"/>
            </a:xfrm>
            <a:prstGeom prst="rect">
              <a:avLst/>
            </a:prstGeom>
            <a:solidFill>
              <a:srgbClr val="002060"/>
            </a:solidFill>
          </p:spPr>
          <p:txBody>
            <a:bodyPr wrap="none" rtlCol="0">
              <a:spAutoFit/>
            </a:bodyPr>
            <a:lstStyle/>
            <a:p>
              <a:r>
                <a:rPr lang="en-US" sz="200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57" name="TextBox 56">
              <a:extLst>
                <a:ext uri="{FF2B5EF4-FFF2-40B4-BE49-F238E27FC236}">
                  <a16:creationId xmlns:a16="http://schemas.microsoft.com/office/drawing/2014/main" id="{70F34BD4-0070-9CAC-2481-5718E5104088}"/>
                </a:ext>
              </a:extLst>
            </p:cNvPr>
            <p:cNvSpPr txBox="1"/>
            <p:nvPr/>
          </p:nvSpPr>
          <p:spPr>
            <a:xfrm>
              <a:off x="8104966" y="-1014771"/>
              <a:ext cx="1418978" cy="400110"/>
            </a:xfrm>
            <a:prstGeom prst="rect">
              <a:avLst/>
            </a:prstGeom>
            <a:solidFill>
              <a:schemeClr val="bg1"/>
            </a:solidFill>
          </p:spPr>
          <p:txBody>
            <a:bodyPr wrap="none" rtlCol="0">
              <a:spAutoFit/>
            </a:bodyPr>
            <a:lstStyle/>
            <a:p>
              <a:r>
                <a:rPr lang="en-US" sz="2000" b="1">
                  <a:solidFill>
                    <a:srgbClr val="000000"/>
                  </a:solidFill>
                  <a:latin typeface="Century Gothic" panose="020B0502020202020204" pitchFamily="34" charset="0"/>
                </a:rPr>
                <a:t>Fruit Juice</a:t>
              </a:r>
            </a:p>
          </p:txBody>
        </p:sp>
      </p:grpSp>
      <p:grpSp>
        <p:nvGrpSpPr>
          <p:cNvPr id="58" name="Group 57">
            <a:extLst>
              <a:ext uri="{FF2B5EF4-FFF2-40B4-BE49-F238E27FC236}">
                <a16:creationId xmlns:a16="http://schemas.microsoft.com/office/drawing/2014/main" id="{5B701256-97AA-999F-1B42-F84DADF7F9B2}"/>
              </a:ext>
            </a:extLst>
          </p:cNvPr>
          <p:cNvGrpSpPr/>
          <p:nvPr/>
        </p:nvGrpSpPr>
        <p:grpSpPr>
          <a:xfrm>
            <a:off x="9038027" y="3189769"/>
            <a:ext cx="1413628" cy="859871"/>
            <a:chOff x="10019967" y="-4176487"/>
            <a:chExt cx="2777022" cy="1699792"/>
          </a:xfrm>
        </p:grpSpPr>
        <p:pic>
          <p:nvPicPr>
            <p:cNvPr id="59" name="Picture 58">
              <a:extLst>
                <a:ext uri="{FF2B5EF4-FFF2-40B4-BE49-F238E27FC236}">
                  <a16:creationId xmlns:a16="http://schemas.microsoft.com/office/drawing/2014/main" id="{1B682B39-5107-DC40-B9B8-0D9B685E0B6F}"/>
                </a:ext>
              </a:extLst>
            </p:cNvPr>
            <p:cNvPicPr>
              <a:picLocks noChangeAspect="1"/>
            </p:cNvPicPr>
            <p:nvPr/>
          </p:nvPicPr>
          <p:blipFill rotWithShape="1">
            <a:blip r:embed="rId15" cstate="email">
              <a:extLst>
                <a:ext uri="{BEBA8EAE-BF5A-486C-A8C5-ECC9F3942E4B}">
                  <a14:imgProps xmlns:a14="http://schemas.microsoft.com/office/drawing/2010/main">
                    <a14:imgLayer r:embed="rId16">
                      <a14:imgEffect>
                        <a14:backgroundRemoval t="0" b="100000" l="2504" r="99061"/>
                      </a14:imgEffect>
                    </a14:imgLayer>
                  </a14:imgProps>
                </a:ext>
                <a:ext uri="{28A0092B-C50C-407E-A947-70E740481C1C}">
                  <a14:useLocalDpi xmlns:a14="http://schemas.microsoft.com/office/drawing/2010/main"/>
                </a:ext>
              </a:extLst>
            </a:blip>
            <a:srcRect/>
            <a:stretch/>
          </p:blipFill>
          <p:spPr>
            <a:xfrm>
              <a:off x="10019967" y="-3919503"/>
              <a:ext cx="2777022" cy="1442808"/>
            </a:xfrm>
            <a:prstGeom prst="rect">
              <a:avLst/>
            </a:prstGeom>
          </p:spPr>
        </p:pic>
        <p:pic>
          <p:nvPicPr>
            <p:cNvPr id="60" name="Picture 59">
              <a:extLst>
                <a:ext uri="{FF2B5EF4-FFF2-40B4-BE49-F238E27FC236}">
                  <a16:creationId xmlns:a16="http://schemas.microsoft.com/office/drawing/2014/main" id="{7F25947D-0C9F-0D28-07E9-B5E0E6A99E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3829" b="3829"/>
            <a:stretch/>
          </p:blipFill>
          <p:spPr bwMode="auto">
            <a:xfrm>
              <a:off x="11189428" y="-4176487"/>
              <a:ext cx="1081890" cy="995926"/>
            </a:xfrm>
            <a:prstGeom prst="rect">
              <a:avLst/>
            </a:prstGeom>
            <a:noFill/>
            <a:extLst>
              <a:ext uri="{909E8E84-426E-40DD-AFC4-6F175D3DCCD1}">
                <a14:hiddenFill xmlns:a14="http://schemas.microsoft.com/office/drawing/2010/main">
                  <a:solidFill>
                    <a:srgbClr val="FFFFFF"/>
                  </a:solidFill>
                </a14:hiddenFill>
              </a:ext>
            </a:extLst>
          </p:spPr>
        </p:pic>
        <p:pic>
          <p:nvPicPr>
            <p:cNvPr id="61" name="D14BEEA6-0D2C-4107-A470-7D81FDA5BF76">
              <a:extLst>
                <a:ext uri="{FF2B5EF4-FFF2-40B4-BE49-F238E27FC236}">
                  <a16:creationId xmlns:a16="http://schemas.microsoft.com/office/drawing/2014/main" id="{13139A14-260A-8B90-A61D-E6D38FB720E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10800525" y="-3848155"/>
              <a:ext cx="654493" cy="8271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62" name="TextBox 61">
            <a:extLst>
              <a:ext uri="{FF2B5EF4-FFF2-40B4-BE49-F238E27FC236}">
                <a16:creationId xmlns:a16="http://schemas.microsoft.com/office/drawing/2014/main" id="{E74835F3-2F92-DF17-3192-C5D1C007D77E}"/>
              </a:ext>
            </a:extLst>
          </p:cNvPr>
          <p:cNvSpPr txBox="1"/>
          <p:nvPr/>
        </p:nvSpPr>
        <p:spPr>
          <a:xfrm>
            <a:off x="9184077" y="5063160"/>
            <a:ext cx="1168910" cy="400110"/>
          </a:xfrm>
          <a:prstGeom prst="rect">
            <a:avLst/>
          </a:prstGeom>
          <a:solidFill>
            <a:srgbClr val="002060"/>
          </a:solidFill>
        </p:spPr>
        <p:txBody>
          <a:bodyPr wrap="none" rtlCol="0">
            <a:spAutoFit/>
          </a:bodyPr>
          <a:lstStyle/>
          <a:p>
            <a:r>
              <a:rPr lang="en-US" sz="200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3 points</a:t>
            </a:r>
          </a:p>
        </p:txBody>
      </p:sp>
      <p:pic>
        <p:nvPicPr>
          <p:cNvPr id="63" name="Graphic 62" descr="Add with solid fill">
            <a:extLst>
              <a:ext uri="{FF2B5EF4-FFF2-40B4-BE49-F238E27FC236}">
                <a16:creationId xmlns:a16="http://schemas.microsoft.com/office/drawing/2014/main" id="{2F1935BC-8CDF-594D-AE44-F3925E5EF8C2}"/>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316786" y="3257100"/>
            <a:ext cx="666732" cy="666732"/>
          </a:xfrm>
          <a:prstGeom prst="rect">
            <a:avLst/>
          </a:prstGeom>
        </p:spPr>
      </p:pic>
      <p:sp>
        <p:nvSpPr>
          <p:cNvPr id="3072" name="TextBox 3071">
            <a:extLst>
              <a:ext uri="{FF2B5EF4-FFF2-40B4-BE49-F238E27FC236}">
                <a16:creationId xmlns:a16="http://schemas.microsoft.com/office/drawing/2014/main" id="{EA0151DA-95BE-C84C-114B-9B90FBB594D5}"/>
              </a:ext>
            </a:extLst>
          </p:cNvPr>
          <p:cNvSpPr txBox="1"/>
          <p:nvPr/>
        </p:nvSpPr>
        <p:spPr>
          <a:xfrm>
            <a:off x="8196085" y="2905034"/>
            <a:ext cx="696024" cy="1323439"/>
          </a:xfrm>
          <a:prstGeom prst="rect">
            <a:avLst/>
          </a:prstGeom>
          <a:noFill/>
        </p:spPr>
        <p:txBody>
          <a:bodyPr wrap="none" rtlCol="0">
            <a:spAutoFit/>
          </a:bodyPr>
          <a:lstStyle/>
          <a:p>
            <a:r>
              <a:rPr lang="en-US" sz="8000" b="1">
                <a:solidFill>
                  <a:srgbClr val="000000"/>
                </a:solidFill>
              </a:rPr>
              <a:t>=</a:t>
            </a:r>
          </a:p>
        </p:txBody>
      </p:sp>
      <p:sp>
        <p:nvSpPr>
          <p:cNvPr id="3073" name="TextBox 3072">
            <a:extLst>
              <a:ext uri="{FF2B5EF4-FFF2-40B4-BE49-F238E27FC236}">
                <a16:creationId xmlns:a16="http://schemas.microsoft.com/office/drawing/2014/main" id="{2268346A-C5D1-4C34-129A-8C85F489C796}"/>
              </a:ext>
            </a:extLst>
          </p:cNvPr>
          <p:cNvSpPr txBox="1"/>
          <p:nvPr/>
        </p:nvSpPr>
        <p:spPr>
          <a:xfrm>
            <a:off x="61911" y="1055322"/>
            <a:ext cx="5073826" cy="1077218"/>
          </a:xfrm>
          <a:prstGeom prst="rect">
            <a:avLst/>
          </a:prstGeom>
          <a:noFill/>
        </p:spPr>
        <p:txBody>
          <a:bodyPr wrap="none" rtlCol="0">
            <a:spAutoFit/>
          </a:bodyPr>
          <a:lstStyle/>
          <a:p>
            <a:pPr algn="ctr"/>
            <a:r>
              <a:rPr lang="en-US" sz="3200">
                <a:solidFill>
                  <a:schemeClr val="bg1"/>
                </a:solidFill>
                <a:latin typeface="Century Gothic" panose="020B0502020202020204" pitchFamily="34" charset="0"/>
              </a:rPr>
              <a:t>Let’s see how they do in </a:t>
            </a:r>
          </a:p>
          <a:p>
            <a:pPr algn="ctr"/>
            <a:r>
              <a:rPr lang="en-US" sz="3200">
                <a:solidFill>
                  <a:schemeClr val="bg1"/>
                </a:solidFill>
                <a:latin typeface="Century Gothic" panose="020B0502020202020204" pitchFamily="34" charset="0"/>
              </a:rPr>
              <a:t>the classroom</a:t>
            </a:r>
          </a:p>
        </p:txBody>
      </p:sp>
      <p:cxnSp>
        <p:nvCxnSpPr>
          <p:cNvPr id="3079" name="Straight Connector 3078">
            <a:extLst>
              <a:ext uri="{FF2B5EF4-FFF2-40B4-BE49-F238E27FC236}">
                <a16:creationId xmlns:a16="http://schemas.microsoft.com/office/drawing/2014/main" id="{2B8BBC14-7CC9-B056-7DBA-2AC9E4ECC462}"/>
              </a:ext>
            </a:extLst>
          </p:cNvPr>
          <p:cNvCxnSpPr/>
          <p:nvPr/>
        </p:nvCxnSpPr>
        <p:spPr>
          <a:xfrm>
            <a:off x="8831559" y="1605406"/>
            <a:ext cx="241439" cy="388864"/>
          </a:xfrm>
          <a:prstGeom prst="line">
            <a:avLst/>
          </a:prstGeom>
          <a:ln>
            <a:solidFill>
              <a:srgbClr val="996600"/>
            </a:solidFill>
          </a:ln>
        </p:spPr>
        <p:style>
          <a:lnRef idx="2">
            <a:schemeClr val="accent1"/>
          </a:lnRef>
          <a:fillRef idx="0">
            <a:schemeClr val="accent1"/>
          </a:fillRef>
          <a:effectRef idx="1">
            <a:schemeClr val="accent1"/>
          </a:effectRef>
          <a:fontRef idx="minor">
            <a:schemeClr val="tx1"/>
          </a:fontRef>
        </p:style>
      </p:cxnSp>
      <p:cxnSp>
        <p:nvCxnSpPr>
          <p:cNvPr id="3081" name="Straight Connector 3080">
            <a:extLst>
              <a:ext uri="{FF2B5EF4-FFF2-40B4-BE49-F238E27FC236}">
                <a16:creationId xmlns:a16="http://schemas.microsoft.com/office/drawing/2014/main" id="{1936A178-0B09-518C-D5D8-7280313D0C3E}"/>
              </a:ext>
            </a:extLst>
          </p:cNvPr>
          <p:cNvCxnSpPr/>
          <p:nvPr/>
        </p:nvCxnSpPr>
        <p:spPr>
          <a:xfrm flipV="1">
            <a:off x="9841895" y="1601712"/>
            <a:ext cx="198056" cy="377300"/>
          </a:xfrm>
          <a:prstGeom prst="line">
            <a:avLst/>
          </a:prstGeom>
          <a:ln>
            <a:solidFill>
              <a:srgbClr val="996600"/>
            </a:solidFill>
          </a:ln>
        </p:spPr>
        <p:style>
          <a:lnRef idx="2">
            <a:schemeClr val="accent1"/>
          </a:lnRef>
          <a:fillRef idx="0">
            <a:schemeClr val="accent1"/>
          </a:fillRef>
          <a:effectRef idx="1">
            <a:schemeClr val="accent1"/>
          </a:effectRef>
          <a:fontRef idx="minor">
            <a:schemeClr val="tx1"/>
          </a:fontRef>
        </p:style>
      </p:cxnSp>
      <p:pic>
        <p:nvPicPr>
          <p:cNvPr id="3082" name="Picture 6" descr="Cheerios Logo [ Download - Logo - icon ] png svg">
            <a:extLst>
              <a:ext uri="{FF2B5EF4-FFF2-40B4-BE49-F238E27FC236}">
                <a16:creationId xmlns:a16="http://schemas.microsoft.com/office/drawing/2014/main" id="{137CAF6F-63FB-0242-6BA2-120D28FF27E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34494" y="2212379"/>
            <a:ext cx="634314" cy="19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11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up)">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6"/>
                                        </p:tgtEl>
                                        <p:attrNameLst>
                                          <p:attrName>style.visibility</p:attrName>
                                        </p:attrNameLst>
                                      </p:cBhvr>
                                      <p:to>
                                        <p:strVal val="hidden"/>
                                      </p:to>
                                    </p:set>
                                  </p:childTnLst>
                                </p:cTn>
                              </p:par>
                              <p:par>
                                <p:cTn id="14" presetID="22"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1"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65352 0.00509 L -0.01107 -0.00185 " pathEditMode="relative" rAng="0" ptsTypes="AA">
                                      <p:cBhvr>
                                        <p:cTn id="27" dur="2000" fill="hold"/>
                                        <p:tgtEl>
                                          <p:spTgt spid="20"/>
                                        </p:tgtEl>
                                        <p:attrNameLst>
                                          <p:attrName>ppt_x</p:attrName>
                                          <p:attrName>ppt_y</p:attrName>
                                        </p:attrNameLst>
                                      </p:cBhvr>
                                      <p:rCtr x="-33229" y="-347"/>
                                    </p:animMotion>
                                  </p:childTnLst>
                                </p:cTn>
                              </p:par>
                              <p:par>
                                <p:cTn id="28" presetID="1"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0.50247 0.01412 L 1.25E-6 7.40741E-7 " pathEditMode="relative" rAng="0" ptsTypes="AA">
                                      <p:cBhvr>
                                        <p:cTn id="31" dur="2000" fill="hold"/>
                                        <p:tgtEl>
                                          <p:spTgt spid="25"/>
                                        </p:tgtEl>
                                        <p:attrNameLst>
                                          <p:attrName>ppt_x</p:attrName>
                                          <p:attrName>ppt_y</p:attrName>
                                        </p:attrNameLst>
                                      </p:cBhvr>
                                      <p:rCtr x="-25130" y="-718"/>
                                    </p:animMotion>
                                  </p:childTnLst>
                                </p:cTn>
                              </p:par>
                              <p:par>
                                <p:cTn id="32" presetID="1" presetClass="exit" presetSubtype="0" fill="hold"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up)">
                                      <p:cBhvr>
                                        <p:cTn id="40" dur="500"/>
                                        <p:tgtEl>
                                          <p:spTgt spid="31"/>
                                        </p:tgtEl>
                                      </p:cBhvr>
                                    </p:animEffect>
                                  </p:childTnLst>
                                </p:cTn>
                              </p:par>
                              <p:par>
                                <p:cTn id="41" presetID="1" presetClass="exit" presetSubtype="0" fill="hold" grpId="1" nodeType="with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42" presetClass="path" presetSubtype="0" accel="50000" decel="50000" fill="hold" nodeType="withEffect">
                                  <p:stCondLst>
                                    <p:cond delay="0"/>
                                  </p:stCondLst>
                                  <p:childTnLst>
                                    <p:animMotion origin="layout" path="M 0.06706 0.02847 L -0.6289 -0.01019 " pathEditMode="relative" rAng="0" ptsTypes="AA">
                                      <p:cBhvr>
                                        <p:cTn id="48" dur="2000" fill="hold"/>
                                        <p:tgtEl>
                                          <p:spTgt spid="32"/>
                                        </p:tgtEl>
                                        <p:attrNameLst>
                                          <p:attrName>ppt_x</p:attrName>
                                          <p:attrName>ppt_y</p:attrName>
                                        </p:attrNameLst>
                                      </p:cBhvr>
                                      <p:rCtr x="-34805" y="-1944"/>
                                    </p:animMotion>
                                  </p:childTnLst>
                                </p:cTn>
                              </p:par>
                              <p:par>
                                <p:cTn id="49" presetID="42" presetClass="path" presetSubtype="0" accel="50000" decel="50000" fill="hold" nodeType="withEffect">
                                  <p:stCondLst>
                                    <p:cond delay="0"/>
                                  </p:stCondLst>
                                  <p:childTnLst>
                                    <p:animMotion origin="layout" path="M -0.00039 0.01412 L -0.60065 -0.01111 " pathEditMode="relative" rAng="0" ptsTypes="AA">
                                      <p:cBhvr>
                                        <p:cTn id="50" dur="2000" fill="hold"/>
                                        <p:tgtEl>
                                          <p:spTgt spid="36"/>
                                        </p:tgtEl>
                                        <p:attrNameLst>
                                          <p:attrName>ppt_x</p:attrName>
                                          <p:attrName>ppt_y</p:attrName>
                                        </p:attrNameLst>
                                      </p:cBhvr>
                                      <p:rCtr x="-30013" y="-1273"/>
                                    </p:animMotion>
                                  </p:childTnLst>
                                </p:cTn>
                              </p:par>
                              <p:par>
                                <p:cTn id="51" presetID="42" presetClass="path" presetSubtype="0" accel="50000" decel="50000" fill="hold" nodeType="withEffect">
                                  <p:stCondLst>
                                    <p:cond delay="0"/>
                                  </p:stCondLst>
                                  <p:childTnLst>
                                    <p:animMotion origin="layout" path="M 2.08333E-6 2.22222E-6 L -0.55091 -0.00949 " pathEditMode="relative" rAng="0" ptsTypes="AA">
                                      <p:cBhvr>
                                        <p:cTn id="52" dur="2000" fill="hold"/>
                                        <p:tgtEl>
                                          <p:spTgt spid="40"/>
                                        </p:tgtEl>
                                        <p:attrNameLst>
                                          <p:attrName>ppt_x</p:attrName>
                                          <p:attrName>ppt_y</p:attrName>
                                        </p:attrNameLst>
                                      </p:cBhvr>
                                      <p:rCtr x="-27552" y="-486"/>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31"/>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6"/>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4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47"/>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nodeType="afterEffect">
                                  <p:stCondLst>
                                    <p:cond delay="500"/>
                                  </p:stCondLst>
                                  <p:childTnLst>
                                    <p:set>
                                      <p:cBhvr>
                                        <p:cTn id="75" dur="1" fill="hold">
                                          <p:stCondLst>
                                            <p:cond delay="0"/>
                                          </p:stCondLst>
                                        </p:cTn>
                                        <p:tgtEl>
                                          <p:spTgt spid="63"/>
                                        </p:tgtEl>
                                        <p:attrNameLst>
                                          <p:attrName>style.visibility</p:attrName>
                                        </p:attrNameLst>
                                      </p:cBhvr>
                                      <p:to>
                                        <p:strVal val="visible"/>
                                      </p:to>
                                    </p:set>
                                  </p:childTnLst>
                                </p:cTn>
                              </p:par>
                            </p:childTnLst>
                          </p:cTn>
                        </p:par>
                        <p:par>
                          <p:cTn id="76" fill="hold">
                            <p:stCondLst>
                              <p:cond delay="500"/>
                            </p:stCondLst>
                            <p:childTnLst>
                              <p:par>
                                <p:cTn id="77" presetID="1" presetClass="entr" presetSubtype="0" fill="hold" nodeType="afterEffect">
                                  <p:stCondLst>
                                    <p:cond delay="500"/>
                                  </p:stCondLst>
                                  <p:childTnLst>
                                    <p:set>
                                      <p:cBhvr>
                                        <p:cTn id="78" dur="1" fill="hold">
                                          <p:stCondLst>
                                            <p:cond delay="0"/>
                                          </p:stCondLst>
                                        </p:cTn>
                                        <p:tgtEl>
                                          <p:spTgt spid="49"/>
                                        </p:tgtEl>
                                        <p:attrNameLst>
                                          <p:attrName>style.visibility</p:attrName>
                                        </p:attrNameLst>
                                      </p:cBhvr>
                                      <p:to>
                                        <p:strVal val="visible"/>
                                      </p:to>
                                    </p:set>
                                  </p:childTnLst>
                                </p:cTn>
                              </p:par>
                            </p:childTnLst>
                          </p:cTn>
                        </p:par>
                        <p:par>
                          <p:cTn id="79" fill="hold">
                            <p:stCondLst>
                              <p:cond delay="1000"/>
                            </p:stCondLst>
                            <p:childTnLst>
                              <p:par>
                                <p:cTn id="80" presetID="1" presetClass="entr" presetSubtype="0" fill="hold" grpId="0" nodeType="afterEffect">
                                  <p:stCondLst>
                                    <p:cond delay="500"/>
                                  </p:stCondLst>
                                  <p:childTnLst>
                                    <p:set>
                                      <p:cBhvr>
                                        <p:cTn id="81" dur="1" fill="hold">
                                          <p:stCondLst>
                                            <p:cond delay="0"/>
                                          </p:stCondLst>
                                        </p:cTn>
                                        <p:tgtEl>
                                          <p:spTgt spid="3072"/>
                                        </p:tgtEl>
                                        <p:attrNameLst>
                                          <p:attrName>style.visibility</p:attrName>
                                        </p:attrNameLst>
                                      </p:cBhvr>
                                      <p:to>
                                        <p:strVal val="visible"/>
                                      </p:to>
                                    </p:set>
                                  </p:childTnLst>
                                </p:cTn>
                              </p:par>
                            </p:childTnLst>
                          </p:cTn>
                        </p:par>
                        <p:par>
                          <p:cTn id="82" fill="hold">
                            <p:stCondLst>
                              <p:cond delay="1500"/>
                            </p:stCondLst>
                            <p:childTnLst>
                              <p:par>
                                <p:cTn id="83" presetID="1" presetClass="entr" presetSubtype="0" fill="hold" nodeType="afterEffect">
                                  <p:stCondLst>
                                    <p:cond delay="500"/>
                                  </p:stCondLst>
                                  <p:childTnLst>
                                    <p:set>
                                      <p:cBhvr>
                                        <p:cTn id="84" dur="1" fill="hold">
                                          <p:stCondLst>
                                            <p:cond delay="0"/>
                                          </p:stCondLst>
                                        </p:cTn>
                                        <p:tgtEl>
                                          <p:spTgt spid="58"/>
                                        </p:tgtEl>
                                        <p:attrNameLst>
                                          <p:attrName>style.visibility</p:attrName>
                                        </p:attrNameLst>
                                      </p:cBhvr>
                                      <p:to>
                                        <p:strVal val="visible"/>
                                      </p:to>
                                    </p:set>
                                  </p:childTnLst>
                                </p:cTn>
                              </p:par>
                              <p:par>
                                <p:cTn id="85" presetID="1" presetClass="entr" presetSubtype="0" fill="hold" grpId="0" nodeType="withEffect">
                                  <p:stCondLst>
                                    <p:cond delay="500"/>
                                  </p:stCondLst>
                                  <p:childTnLst>
                                    <p:set>
                                      <p:cBhvr>
                                        <p:cTn id="86" dur="1" fill="hold">
                                          <p:stCondLst>
                                            <p:cond delay="0"/>
                                          </p:stCondLst>
                                        </p:cTn>
                                        <p:tgtEl>
                                          <p:spTgt spid="6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49"/>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63"/>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54"/>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072"/>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58"/>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62"/>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2"/>
                                        </p:tgtEl>
                                        <p:attrNameLst>
                                          <p:attrName>style.visibility</p:attrName>
                                        </p:attrNameLst>
                                      </p:cBhvr>
                                      <p:to>
                                        <p:strVal val="hidden"/>
                                      </p:to>
                                    </p:set>
                                  </p:childTnLst>
                                </p:cTn>
                              </p:par>
                              <p:par>
                                <p:cTn id="105" presetID="1" presetClass="exit" presetSubtype="0" fill="hold" grpId="2" nodeType="withEffect">
                                  <p:stCondLst>
                                    <p:cond delay="0"/>
                                  </p:stCondLst>
                                  <p:childTnLst>
                                    <p:set>
                                      <p:cBhvr>
                                        <p:cTn id="106" dur="1" fill="hold">
                                          <p:stCondLst>
                                            <p:cond delay="0"/>
                                          </p:stCondLst>
                                        </p:cTn>
                                        <p:tgtEl>
                                          <p:spTgt spid="62"/>
                                        </p:tgtEl>
                                        <p:attrNameLst>
                                          <p:attrName>style.visibility</p:attrName>
                                        </p:attrNameLst>
                                      </p:cBhvr>
                                      <p:to>
                                        <p:strVal val="hidden"/>
                                      </p:to>
                                    </p:set>
                                  </p:childTnLst>
                                </p:cTn>
                              </p:par>
                              <p:par>
                                <p:cTn id="107" presetID="1" presetClass="entr" presetSubtype="0" fill="hold" grpId="0" nodeType="withEffect">
                                  <p:stCondLst>
                                    <p:cond delay="0"/>
                                  </p:stCondLst>
                                  <p:childTnLst>
                                    <p:set>
                                      <p:cBhvr>
                                        <p:cTn id="108" dur="1" fill="hold">
                                          <p:stCondLst>
                                            <p:cond delay="0"/>
                                          </p:stCondLst>
                                        </p:cTn>
                                        <p:tgtEl>
                                          <p:spTgt spid="3073"/>
                                        </p:tgtEl>
                                        <p:attrNameLst>
                                          <p:attrName>style.visibility</p:attrName>
                                        </p:attrNameLst>
                                      </p:cBhvr>
                                      <p:to>
                                        <p:strVal val="visible"/>
                                      </p:to>
                                    </p:set>
                                  </p:childTnLst>
                                </p:cTn>
                              </p:par>
                              <p:par>
                                <p:cTn id="109" presetID="1" presetClass="exit" presetSubtype="0" fill="hold" grpId="1" nodeType="withEffect">
                                  <p:stCondLst>
                                    <p:cond delay="0"/>
                                  </p:stCondLst>
                                  <p:childTnLst>
                                    <p:set>
                                      <p:cBhvr>
                                        <p:cTn id="110"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6" grpId="1"/>
      <p:bldP spid="18" grpId="0"/>
      <p:bldP spid="18" grpId="1"/>
      <p:bldP spid="19" grpId="0"/>
      <p:bldP spid="19" grpId="1"/>
      <p:bldP spid="31" grpId="0"/>
      <p:bldP spid="31" grpId="1"/>
      <p:bldP spid="47" grpId="0"/>
      <p:bldP spid="47" grpId="1"/>
      <p:bldP spid="48" grpId="0"/>
      <p:bldP spid="48" grpId="1"/>
      <p:bldP spid="62" grpId="0" animBg="1"/>
      <p:bldP spid="62" grpId="1" animBg="1"/>
      <p:bldP spid="62" grpId="2" animBg="1"/>
      <p:bldP spid="3072" grpId="0"/>
      <p:bldP spid="3072" grpId="1"/>
      <p:bldP spid="307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8" name="Picture 7" descr="A school lockers on a table&#10;&#10;AI-generated content may be incorrect.">
            <a:extLst>
              <a:ext uri="{FF2B5EF4-FFF2-40B4-BE49-F238E27FC236}">
                <a16:creationId xmlns:a16="http://schemas.microsoft.com/office/drawing/2014/main" id="{1F224BF9-A112-896B-042C-E2DE171157F3}"/>
              </a:ext>
            </a:extLst>
          </p:cNvPr>
          <p:cNvPicPr>
            <a:picLocks noChangeAspect="1"/>
          </p:cNvPicPr>
          <p:nvPr/>
        </p:nvPicPr>
        <p:blipFill>
          <a:blip r:embed="rId5">
            <a:extLst>
              <a:ext uri="{28A0092B-C50C-407E-A947-70E740481C1C}">
                <a14:useLocalDpi xmlns:a14="http://schemas.microsoft.com/office/drawing/2010/main" val="0"/>
              </a:ext>
            </a:extLst>
          </a:blip>
          <a:srcRect l="12243" r="2289"/>
          <a:stretch/>
        </p:blipFill>
        <p:spPr>
          <a:xfrm>
            <a:off x="-1" y="-95857"/>
            <a:ext cx="12192001" cy="6955971"/>
          </a:xfrm>
          <a:prstGeom prst="rect">
            <a:avLst/>
          </a:prstGeom>
        </p:spPr>
      </p:pic>
      <p:pic>
        <p:nvPicPr>
          <p:cNvPr id="5" name="Picture 4">
            <a:extLst>
              <a:ext uri="{FF2B5EF4-FFF2-40B4-BE49-F238E27FC236}">
                <a16:creationId xmlns:a16="http://schemas.microsoft.com/office/drawing/2014/main" id="{79C795CB-72BE-64E0-5937-B827EA93939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24637" y="267903"/>
            <a:ext cx="1216051" cy="1888810"/>
          </a:xfrm>
          <a:prstGeom prst="rect">
            <a:avLst/>
          </a:prstGeom>
          <a:ln w="19050">
            <a:solidFill>
              <a:schemeClr val="tx1"/>
            </a:solidFill>
          </a:ln>
        </p:spPr>
      </p:pic>
      <p:sp>
        <p:nvSpPr>
          <p:cNvPr id="26" name="Content Placeholder 22">
            <a:extLst>
              <a:ext uri="{FF2B5EF4-FFF2-40B4-BE49-F238E27FC236}">
                <a16:creationId xmlns:a16="http://schemas.microsoft.com/office/drawing/2014/main" id="{04CF4D35-7FED-2341-A69C-B74C44810D07}"/>
              </a:ext>
            </a:extLst>
          </p:cNvPr>
          <p:cNvSpPr txBox="1">
            <a:spLocks/>
          </p:cNvSpPr>
          <p:nvPr/>
        </p:nvSpPr>
        <p:spPr>
          <a:xfrm>
            <a:off x="8817308" y="0"/>
            <a:ext cx="3340474" cy="1996751"/>
          </a:xfrm>
          <a:prstGeom prst="rect">
            <a:avLst/>
          </a:prstGeom>
          <a:solidFill>
            <a:srgbClr val="002060"/>
          </a:solidFill>
          <a:ln w="76200">
            <a:solidFill>
              <a:schemeClr val="bg1"/>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6000" b="1" i="0" kern="1200" baseline="0">
                <a:solidFill>
                  <a:srgbClr val="000000"/>
                </a:solidFill>
                <a:latin typeface="Calibri" panose="020F0502020204030204" pitchFamily="34" charset="0"/>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200">
                <a:solidFill>
                  <a:schemeClr val="bg1"/>
                </a:solidFill>
                <a:latin typeface="Times New Roman" panose="02020603050405020304" pitchFamily="18" charset="0"/>
                <a:cs typeface="Times New Roman" panose="02020603050405020304" pitchFamily="18" charset="0"/>
              </a:rPr>
              <a:t>Breakfast </a:t>
            </a:r>
          </a:p>
          <a:p>
            <a:pPr algn="ctr"/>
            <a:r>
              <a:rPr lang="en-US" sz="3200">
                <a:solidFill>
                  <a:schemeClr val="bg1"/>
                </a:solidFill>
                <a:latin typeface="Times New Roman" panose="02020603050405020304" pitchFamily="18" charset="0"/>
                <a:cs typeface="Times New Roman" panose="02020603050405020304" pitchFamily="18" charset="0"/>
              </a:rPr>
              <a:t>Meal Service </a:t>
            </a:r>
          </a:p>
          <a:p>
            <a:pPr algn="ctr"/>
            <a:r>
              <a:rPr lang="en-US" sz="3200">
                <a:solidFill>
                  <a:schemeClr val="bg1"/>
                </a:solidFill>
                <a:latin typeface="Times New Roman" panose="02020603050405020304" pitchFamily="18" charset="0"/>
                <a:cs typeface="Times New Roman" panose="02020603050405020304" pitchFamily="18" charset="0"/>
              </a:rPr>
              <a:t>Set-Up</a:t>
            </a:r>
          </a:p>
        </p:txBody>
      </p:sp>
      <p:grpSp>
        <p:nvGrpSpPr>
          <p:cNvPr id="27" name="Group 26">
            <a:extLst>
              <a:ext uri="{FF2B5EF4-FFF2-40B4-BE49-F238E27FC236}">
                <a16:creationId xmlns:a16="http://schemas.microsoft.com/office/drawing/2014/main" id="{9FEE9BB1-476A-6A36-DC30-5B4288F79B86}"/>
              </a:ext>
            </a:extLst>
          </p:cNvPr>
          <p:cNvGrpSpPr/>
          <p:nvPr/>
        </p:nvGrpSpPr>
        <p:grpSpPr>
          <a:xfrm flipH="1">
            <a:off x="1283900" y="513921"/>
            <a:ext cx="2730883" cy="6210085"/>
            <a:chOff x="8669745" y="1236528"/>
            <a:chExt cx="2354729" cy="4518250"/>
          </a:xfrm>
        </p:grpSpPr>
        <p:pic>
          <p:nvPicPr>
            <p:cNvPr id="3" name="Picture 8" descr="Free Pencil Clipart Transparent, Download Free Pencil Clipart Transparent  png images, Free ClipArts on Clipart Library">
              <a:extLst>
                <a:ext uri="{FF2B5EF4-FFF2-40B4-BE49-F238E27FC236}">
                  <a16:creationId xmlns:a16="http://schemas.microsoft.com/office/drawing/2014/main" id="{5D2D1AB0-B2AC-A434-8F61-7673644CF386}"/>
                </a:ext>
              </a:extLst>
            </p:cNvPr>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100000" l="2667" r="97778">
                          <a14:foregroundMark x1="7111" y1="53061" x2="18222" y2="55102"/>
                          <a14:foregroundMark x1="3111" y1="53061" x2="3111" y2="53061"/>
                          <a14:foregroundMark x1="84889" y1="46939" x2="97778" y2="42857"/>
                          <a14:foregroundMark x1="88000" y1="71429" x2="91556" y2="69388"/>
                        </a14:backgroundRemoval>
                      </a14:imgEffect>
                    </a14:imgLayer>
                  </a14:imgProps>
                </a:ext>
                <a:ext uri="{28A0092B-C50C-407E-A947-70E740481C1C}">
                  <a14:useLocalDpi xmlns:a14="http://schemas.microsoft.com/office/drawing/2010/main"/>
                </a:ext>
              </a:extLst>
            </a:blip>
            <a:srcRect/>
            <a:stretch/>
          </p:blipFill>
          <p:spPr bwMode="auto">
            <a:xfrm rot="17902951">
              <a:off x="9209963" y="3095373"/>
              <a:ext cx="564632" cy="13843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3D5C734A-E958-A1DA-98B2-8E09F27A80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flipH="1">
              <a:off x="8669745" y="1236528"/>
              <a:ext cx="2354729" cy="4518250"/>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a:extLst>
              <a:ext uri="{FF2B5EF4-FFF2-40B4-BE49-F238E27FC236}">
                <a16:creationId xmlns:a16="http://schemas.microsoft.com/office/drawing/2014/main" id="{AFD15868-6BB5-2D28-3010-7BC48F1F8C46}"/>
              </a:ext>
            </a:extLst>
          </p:cNvPr>
          <p:cNvSpPr txBox="1"/>
          <p:nvPr/>
        </p:nvSpPr>
        <p:spPr>
          <a:xfrm flipH="1">
            <a:off x="5688974" y="1467829"/>
            <a:ext cx="458489" cy="1107996"/>
          </a:xfrm>
          <a:prstGeom prst="rect">
            <a:avLst/>
          </a:prstGeom>
          <a:noFill/>
        </p:spPr>
        <p:txBody>
          <a:bodyPr wrap="square" rtlCol="0">
            <a:spAutoFit/>
          </a:bodyPr>
          <a:lstStyle/>
          <a:p>
            <a:r>
              <a:rPr lang="en-US" sz="6600">
                <a:solidFill>
                  <a:schemeClr val="bg1"/>
                </a:solidFill>
              </a:rPr>
              <a:t>+</a:t>
            </a:r>
          </a:p>
        </p:txBody>
      </p:sp>
      <p:sp>
        <p:nvSpPr>
          <p:cNvPr id="71" name="TextBox 70">
            <a:extLst>
              <a:ext uri="{FF2B5EF4-FFF2-40B4-BE49-F238E27FC236}">
                <a16:creationId xmlns:a16="http://schemas.microsoft.com/office/drawing/2014/main" id="{261C4A55-B1B3-C3E4-86BC-1EC930A9F695}"/>
              </a:ext>
            </a:extLst>
          </p:cNvPr>
          <p:cNvSpPr txBox="1"/>
          <p:nvPr/>
        </p:nvSpPr>
        <p:spPr>
          <a:xfrm>
            <a:off x="4529040" y="2374897"/>
            <a:ext cx="937564" cy="369332"/>
          </a:xfrm>
          <a:prstGeom prst="rect">
            <a:avLst/>
          </a:prstGeom>
          <a:noFill/>
        </p:spPr>
        <p:txBody>
          <a:bodyPr wrap="none" rtlCol="0">
            <a:spAutoFit/>
          </a:bodyPr>
          <a:lstStyle/>
          <a:p>
            <a:r>
              <a:rPr lang="en-US">
                <a:solidFill>
                  <a:schemeClr val="bg1"/>
                </a:solidFill>
              </a:rPr>
              <a:t>2 points</a:t>
            </a:r>
          </a:p>
        </p:txBody>
      </p:sp>
      <p:sp>
        <p:nvSpPr>
          <p:cNvPr id="93" name="TextBox 92">
            <a:extLst>
              <a:ext uri="{FF2B5EF4-FFF2-40B4-BE49-F238E27FC236}">
                <a16:creationId xmlns:a16="http://schemas.microsoft.com/office/drawing/2014/main" id="{71A36894-EE16-7178-2813-12FCC58D1CCE}"/>
              </a:ext>
            </a:extLst>
          </p:cNvPr>
          <p:cNvSpPr txBox="1"/>
          <p:nvPr/>
        </p:nvSpPr>
        <p:spPr>
          <a:xfrm>
            <a:off x="6506896" y="2319069"/>
            <a:ext cx="847796" cy="369332"/>
          </a:xfrm>
          <a:prstGeom prst="rect">
            <a:avLst/>
          </a:prstGeom>
          <a:noFill/>
        </p:spPr>
        <p:txBody>
          <a:bodyPr wrap="none" rtlCol="0">
            <a:spAutoFit/>
          </a:bodyPr>
          <a:lstStyle/>
          <a:p>
            <a:r>
              <a:rPr lang="en-US">
                <a:solidFill>
                  <a:schemeClr val="bg1"/>
                </a:solidFill>
              </a:rPr>
              <a:t>1 point</a:t>
            </a:r>
          </a:p>
        </p:txBody>
      </p:sp>
      <p:sp>
        <p:nvSpPr>
          <p:cNvPr id="100" name="TextBox 99">
            <a:extLst>
              <a:ext uri="{FF2B5EF4-FFF2-40B4-BE49-F238E27FC236}">
                <a16:creationId xmlns:a16="http://schemas.microsoft.com/office/drawing/2014/main" id="{F3B19CBE-1467-E213-BA23-D3E34A95B00C}"/>
              </a:ext>
            </a:extLst>
          </p:cNvPr>
          <p:cNvSpPr txBox="1"/>
          <p:nvPr/>
        </p:nvSpPr>
        <p:spPr>
          <a:xfrm>
            <a:off x="4422631" y="608143"/>
            <a:ext cx="4229043" cy="584775"/>
          </a:xfrm>
          <a:prstGeom prst="rect">
            <a:avLst/>
          </a:prstGeom>
          <a:noFill/>
        </p:spPr>
        <p:txBody>
          <a:bodyPr wrap="none" rtlCol="0">
            <a:spAutoFit/>
          </a:bodyPr>
          <a:lstStyle/>
          <a:p>
            <a:r>
              <a:rPr lang="en-US" sz="3200">
                <a:solidFill>
                  <a:schemeClr val="bg1"/>
                </a:solidFill>
                <a:latin typeface="Ink Free" panose="03080402000500000000" pitchFamily="66" charset="0"/>
              </a:rPr>
              <a:t>Main Item is </a:t>
            </a:r>
            <a:r>
              <a:rPr lang="en-US" sz="3200">
                <a:solidFill>
                  <a:schemeClr val="bg1"/>
                </a:solidFill>
                <a:latin typeface="ADLaM Display" panose="02010000000000000000" pitchFamily="2" charset="0"/>
                <a:ea typeface="ADLaM Display" panose="02010000000000000000" pitchFamily="2" charset="0"/>
                <a:cs typeface="ADLaM Display" panose="02010000000000000000" pitchFamily="2" charset="0"/>
              </a:rPr>
              <a:t>2 points</a:t>
            </a:r>
          </a:p>
        </p:txBody>
      </p:sp>
      <p:sp>
        <p:nvSpPr>
          <p:cNvPr id="101" name="TextBox 100">
            <a:extLst>
              <a:ext uri="{FF2B5EF4-FFF2-40B4-BE49-F238E27FC236}">
                <a16:creationId xmlns:a16="http://schemas.microsoft.com/office/drawing/2014/main" id="{6A270DA6-2B97-38D9-EAFB-C667776E9370}"/>
              </a:ext>
            </a:extLst>
          </p:cNvPr>
          <p:cNvSpPr txBox="1"/>
          <p:nvPr/>
        </p:nvSpPr>
        <p:spPr>
          <a:xfrm>
            <a:off x="4440798" y="627533"/>
            <a:ext cx="3938899" cy="584775"/>
          </a:xfrm>
          <a:prstGeom prst="rect">
            <a:avLst/>
          </a:prstGeom>
          <a:noFill/>
        </p:spPr>
        <p:txBody>
          <a:bodyPr wrap="none" rtlCol="0">
            <a:spAutoFit/>
          </a:bodyPr>
          <a:lstStyle/>
          <a:p>
            <a:r>
              <a:rPr lang="en-US" sz="3200">
                <a:solidFill>
                  <a:schemeClr val="bg1"/>
                </a:solidFill>
                <a:latin typeface="Ink Free" panose="03080402000500000000" pitchFamily="66" charset="0"/>
              </a:rPr>
              <a:t>Fruit Juice is </a:t>
            </a:r>
            <a:r>
              <a:rPr lang="en-US" sz="3200">
                <a:solidFill>
                  <a:schemeClr val="bg1"/>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102" name="TextBox 101">
            <a:extLst>
              <a:ext uri="{FF2B5EF4-FFF2-40B4-BE49-F238E27FC236}">
                <a16:creationId xmlns:a16="http://schemas.microsoft.com/office/drawing/2014/main" id="{C2D6ED9F-A035-C4CB-BE21-A2AA408663D7}"/>
              </a:ext>
            </a:extLst>
          </p:cNvPr>
          <p:cNvSpPr txBox="1"/>
          <p:nvPr/>
        </p:nvSpPr>
        <p:spPr>
          <a:xfrm>
            <a:off x="4788316" y="570650"/>
            <a:ext cx="3437159" cy="646331"/>
          </a:xfrm>
          <a:prstGeom prst="rect">
            <a:avLst/>
          </a:prstGeom>
          <a:noFill/>
        </p:spPr>
        <p:txBody>
          <a:bodyPr wrap="none" rtlCol="0">
            <a:spAutoFit/>
          </a:bodyPr>
          <a:lstStyle/>
          <a:p>
            <a:r>
              <a:rPr lang="en-US" sz="3600">
                <a:solidFill>
                  <a:schemeClr val="bg1"/>
                </a:solidFill>
                <a:latin typeface="Ink Free" panose="03080402000500000000" pitchFamily="66" charset="0"/>
              </a:rPr>
              <a:t>That’s</a:t>
            </a:r>
            <a:r>
              <a:rPr lang="en-US" sz="3600">
                <a:solidFill>
                  <a:schemeClr val="bg1"/>
                </a:solidFill>
              </a:rPr>
              <a:t> </a:t>
            </a:r>
            <a:r>
              <a:rPr lang="en-US" sz="3600">
                <a:solidFill>
                  <a:schemeClr val="bg1"/>
                </a:solidFill>
                <a:latin typeface="ADLaM Display" panose="02010000000000000000" pitchFamily="2" charset="0"/>
                <a:ea typeface="ADLaM Display" panose="02010000000000000000" pitchFamily="2" charset="0"/>
                <a:cs typeface="ADLaM Display" panose="02010000000000000000" pitchFamily="2" charset="0"/>
              </a:rPr>
              <a:t>3 points</a:t>
            </a:r>
          </a:p>
        </p:txBody>
      </p:sp>
      <p:pic>
        <p:nvPicPr>
          <p:cNvPr id="103" name="Picture 2">
            <a:extLst>
              <a:ext uri="{FF2B5EF4-FFF2-40B4-BE49-F238E27FC236}">
                <a16:creationId xmlns:a16="http://schemas.microsoft.com/office/drawing/2014/main" id="{D944021A-A6B0-E0DC-9322-283A5AEA72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038546" y="494527"/>
            <a:ext cx="2336457" cy="6242474"/>
          </a:xfrm>
          <a:prstGeom prst="rect">
            <a:avLst/>
          </a:prstGeom>
          <a:noFill/>
          <a:extLst>
            <a:ext uri="{909E8E84-426E-40DD-AFC4-6F175D3DCCD1}">
              <a14:hiddenFill xmlns:a14="http://schemas.microsoft.com/office/drawing/2010/main">
                <a:solidFill>
                  <a:srgbClr val="FFFFFF"/>
                </a:solidFill>
              </a14:hiddenFill>
            </a:ext>
          </a:extLst>
        </p:spPr>
      </p:pic>
      <p:grpSp>
        <p:nvGrpSpPr>
          <p:cNvPr id="105" name="Group 104">
            <a:extLst>
              <a:ext uri="{FF2B5EF4-FFF2-40B4-BE49-F238E27FC236}">
                <a16:creationId xmlns:a16="http://schemas.microsoft.com/office/drawing/2014/main" id="{50580D74-7264-18AD-BF59-3A62D3E9696C}"/>
              </a:ext>
            </a:extLst>
          </p:cNvPr>
          <p:cNvGrpSpPr/>
          <p:nvPr/>
        </p:nvGrpSpPr>
        <p:grpSpPr>
          <a:xfrm>
            <a:off x="8423110" y="1862795"/>
            <a:ext cx="3230014" cy="4952667"/>
            <a:chOff x="7164117" y="1428796"/>
            <a:chExt cx="2387085" cy="4939334"/>
          </a:xfrm>
        </p:grpSpPr>
        <p:sp>
          <p:nvSpPr>
            <p:cNvPr id="104" name="Oval 103">
              <a:extLst>
                <a:ext uri="{FF2B5EF4-FFF2-40B4-BE49-F238E27FC236}">
                  <a16:creationId xmlns:a16="http://schemas.microsoft.com/office/drawing/2014/main" id="{9F7EE8DB-AF8D-2680-8EE5-16D13BE12B79}"/>
                </a:ext>
              </a:extLst>
            </p:cNvPr>
            <p:cNvSpPr/>
            <p:nvPr/>
          </p:nvSpPr>
          <p:spPr>
            <a:xfrm>
              <a:off x="8370308" y="2129230"/>
              <a:ext cx="446545" cy="92323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3B39A4B-E804-B0A5-3B5A-C92B378A18AA}"/>
                </a:ext>
              </a:extLst>
            </p:cNvPr>
            <p:cNvGrpSpPr/>
            <p:nvPr/>
          </p:nvGrpSpPr>
          <p:grpSpPr>
            <a:xfrm>
              <a:off x="7164117" y="1428796"/>
              <a:ext cx="2387085" cy="4939334"/>
              <a:chOff x="7164117" y="1428796"/>
              <a:chExt cx="2387085" cy="4939334"/>
            </a:xfrm>
          </p:grpSpPr>
          <p:pic>
            <p:nvPicPr>
              <p:cNvPr id="1026" name="Picture 2">
                <a:extLst>
                  <a:ext uri="{FF2B5EF4-FFF2-40B4-BE49-F238E27FC236}">
                    <a16:creationId xmlns:a16="http://schemas.microsoft.com/office/drawing/2014/main" id="{DF87BBAF-132D-E943-E78A-662C467A7670}"/>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p:blipFill>
            <p:spPr bwMode="auto">
              <a:xfrm flipH="1">
                <a:off x="7999465" y="1428796"/>
                <a:ext cx="1551737" cy="49393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FF6D09-DE5E-4B29-3CA8-9D6A7D5E5779}"/>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0" b="100000" l="2504" r="99061"/>
                        </a14:imgEffect>
                      </a14:imgLayer>
                    </a14:imgProps>
                  </a:ext>
                  <a:ext uri="{28A0092B-C50C-407E-A947-70E740481C1C}">
                    <a14:useLocalDpi xmlns:a14="http://schemas.microsoft.com/office/drawing/2010/main"/>
                  </a:ext>
                </a:extLst>
              </a:blip>
              <a:srcRect/>
              <a:stretch/>
            </p:blipFill>
            <p:spPr>
              <a:xfrm>
                <a:off x="7164117" y="3934040"/>
                <a:ext cx="1213191" cy="630316"/>
              </a:xfrm>
              <a:prstGeom prst="rect">
                <a:avLst/>
              </a:prstGeom>
            </p:spPr>
          </p:pic>
        </p:grpSp>
      </p:grpSp>
      <p:pic>
        <p:nvPicPr>
          <p:cNvPr id="97" name="Picture 96">
            <a:extLst>
              <a:ext uri="{FF2B5EF4-FFF2-40B4-BE49-F238E27FC236}">
                <a16:creationId xmlns:a16="http://schemas.microsoft.com/office/drawing/2014/main" id="{BAEEFFEE-8CCF-3B0C-5A1A-EDD0C30F6E3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01" r="401"/>
          <a:stretch/>
        </p:blipFill>
        <p:spPr bwMode="auto">
          <a:xfrm rot="566875">
            <a:off x="5764077" y="3294384"/>
            <a:ext cx="495734" cy="4981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0380CD8-D05D-A0BD-7AEC-FCA2CF96E54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01" r="401"/>
          <a:stretch/>
        </p:blipFill>
        <p:spPr bwMode="auto">
          <a:xfrm>
            <a:off x="4509475" y="1520330"/>
            <a:ext cx="948161" cy="952841"/>
          </a:xfrm>
          <a:prstGeom prst="rect">
            <a:avLst/>
          </a:prstGeom>
          <a:noFill/>
          <a:extLst>
            <a:ext uri="{909E8E84-426E-40DD-AFC4-6F175D3DCCD1}">
              <a14:hiddenFill xmlns:a14="http://schemas.microsoft.com/office/drawing/2010/main">
                <a:solidFill>
                  <a:srgbClr val="FFFFFF"/>
                </a:solidFill>
              </a14:hiddenFill>
            </a:ext>
          </a:extLst>
        </p:spPr>
      </p:pic>
      <p:pic>
        <p:nvPicPr>
          <p:cNvPr id="90" name="D14BEEA6-0D2C-4107-A470-7D81FDA5BF76">
            <a:extLst>
              <a:ext uri="{FF2B5EF4-FFF2-40B4-BE49-F238E27FC236}">
                <a16:creationId xmlns:a16="http://schemas.microsoft.com/office/drawing/2014/main" id="{FFEC5662-D69F-B17F-0757-1C9FAB3CE94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rot="1327410">
            <a:off x="8210499" y="2786687"/>
            <a:ext cx="299470" cy="3784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4" name="Picture 43" descr="Banana Fruit Cartoon Transparent HQ PNG Download | FreePNGimg">
            <a:extLst>
              <a:ext uri="{FF2B5EF4-FFF2-40B4-BE49-F238E27FC236}">
                <a16:creationId xmlns:a16="http://schemas.microsoft.com/office/drawing/2014/main" id="{4B91C104-8EC5-0A73-3F48-9F597226692C}"/>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063" b="91139" l="3376" r="95781">
                        <a14:foregroundMark x1="3797" y1="5907" x2="3797" y2="5907"/>
                        <a14:foregroundMark x1="55907" y1="91561" x2="55907" y2="91561"/>
                        <a14:foregroundMark x1="95781" y1="60759" x2="95781" y2="60759"/>
                      </a14:backgroundRemoval>
                    </a14:imgEffect>
                  </a14:imgLayer>
                </a14:imgProps>
              </a:ext>
              <a:ext uri="{28A0092B-C50C-407E-A947-70E740481C1C}">
                <a14:useLocalDpi xmlns:a14="http://schemas.microsoft.com/office/drawing/2010/main" val="0"/>
              </a:ext>
            </a:extLst>
          </a:blip>
          <a:srcRect/>
          <a:stretch>
            <a:fillRect/>
          </a:stretch>
        </p:blipFill>
        <p:spPr bwMode="auto">
          <a:xfrm rot="1596321">
            <a:off x="8054833" y="2835233"/>
            <a:ext cx="716465" cy="463300"/>
          </a:xfrm>
          <a:custGeom>
            <a:avLst/>
            <a:gdLst>
              <a:gd name="connsiteX0" fmla="*/ 0 w 716465"/>
              <a:gd name="connsiteY0" fmla="*/ 0 h 463300"/>
              <a:gd name="connsiteX1" fmla="*/ 716465 w 716465"/>
              <a:gd name="connsiteY1" fmla="*/ 0 h 463300"/>
              <a:gd name="connsiteX2" fmla="*/ 716465 w 716465"/>
              <a:gd name="connsiteY2" fmla="*/ 266675 h 463300"/>
              <a:gd name="connsiteX3" fmla="*/ 323905 w 716465"/>
              <a:gd name="connsiteY3" fmla="*/ 463300 h 463300"/>
              <a:gd name="connsiteX4" fmla="*/ 0 w 716465"/>
              <a:gd name="connsiteY4" fmla="*/ 463300 h 46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465" h="463300">
                <a:moveTo>
                  <a:pt x="0" y="0"/>
                </a:moveTo>
                <a:lnTo>
                  <a:pt x="716465" y="0"/>
                </a:lnTo>
                <a:lnTo>
                  <a:pt x="716465" y="266675"/>
                </a:lnTo>
                <a:lnTo>
                  <a:pt x="323905" y="463300"/>
                </a:lnTo>
                <a:lnTo>
                  <a:pt x="0" y="463300"/>
                </a:lnTo>
                <a:close/>
              </a:path>
            </a:pathLst>
          </a:custGeom>
          <a:noFill/>
          <a:extLst>
            <a:ext uri="{909E8E84-426E-40DD-AFC4-6F175D3DCCD1}">
              <a14:hiddenFill xmlns:a14="http://schemas.microsoft.com/office/drawing/2010/main">
                <a:solidFill>
                  <a:srgbClr val="FFFFFF"/>
                </a:solidFill>
              </a14:hiddenFill>
            </a:ext>
          </a:extLst>
        </p:spPr>
      </p:pic>
      <p:pic>
        <p:nvPicPr>
          <p:cNvPr id="88" name="D14BEEA6-0D2C-4107-A470-7D81FDA5BF76">
            <a:extLst>
              <a:ext uri="{FF2B5EF4-FFF2-40B4-BE49-F238E27FC236}">
                <a16:creationId xmlns:a16="http://schemas.microsoft.com/office/drawing/2014/main" id="{9BC740B6-51CE-3BFE-F12F-A962D182C29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6565972" y="1506047"/>
            <a:ext cx="729644" cy="92214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308624"/>
      </p:ext>
    </p:extLst>
  </p:cSld>
  <p:clrMapOvr>
    <a:masterClrMapping/>
  </p:clrMapOvr>
  <mc:AlternateContent xmlns:mc="http://schemas.openxmlformats.org/markup-compatibility/2006" xmlns:p14="http://schemas.microsoft.com/office/powerpoint/2010/main">
    <mc:Choice Requires="p14">
      <p:transition spd="slow" p14:dur="2000" advTm="33579"/>
    </mc:Choice>
    <mc:Fallback xmlns="">
      <p:transition spd="slow" advTm="33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0.42565 0.01111 L 2.70833E-6 1.11111E-6 " pathEditMode="relative" rAng="0" ptsTypes="AA">
                                      <p:cBhvr>
                                        <p:cTn id="10" dur="2000" fill="hold"/>
                                        <p:tgtEl>
                                          <p:spTgt spid="105"/>
                                        </p:tgtEl>
                                        <p:attrNameLst>
                                          <p:attrName>ppt_x</p:attrName>
                                          <p:attrName>ppt_y</p:attrName>
                                        </p:attrNameLst>
                                      </p:cBhvr>
                                      <p:rCtr x="-21289" y="-55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04167E-6 3.33333E-6 L -0.07865 -0.20486 " pathEditMode="relative" rAng="0" ptsTypes="AA">
                                      <p:cBhvr>
                                        <p:cTn id="14" dur="2000" fill="hold"/>
                                        <p:tgtEl>
                                          <p:spTgt spid="97"/>
                                        </p:tgtEl>
                                        <p:attrNameLst>
                                          <p:attrName>ppt_x</p:attrName>
                                          <p:attrName>ppt_y</p:attrName>
                                        </p:attrNameLst>
                                      </p:cBhvr>
                                      <p:rCtr x="-3932" y="-10255"/>
                                    </p:animMotion>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10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1"/>
                                        </p:tgtEl>
                                        <p:attrNameLst>
                                          <p:attrName>style.visibility</p:attrName>
                                        </p:attrNameLst>
                                      </p:cBhvr>
                                      <p:to>
                                        <p:strVal val="visible"/>
                                      </p:to>
                                    </p:set>
                                  </p:childTnLst>
                                </p:cTn>
                              </p:par>
                            </p:childTnLst>
                          </p:cTn>
                        </p:par>
                        <p:par>
                          <p:cTn id="24" fill="hold">
                            <p:stCondLst>
                              <p:cond delay="2000"/>
                            </p:stCondLst>
                            <p:childTnLst>
                              <p:par>
                                <p:cTn id="25" presetID="42" presetClass="path" presetSubtype="0" accel="50000" decel="50000" fill="hold" nodeType="afterEffect">
                                  <p:stCondLst>
                                    <p:cond delay="0"/>
                                  </p:stCondLst>
                                  <p:childTnLst>
                                    <p:animMotion origin="layout" path="M -0.07865 -0.20486 L 0.28568 0.14259 " pathEditMode="relative" rAng="0" ptsTypes="AA">
                                      <p:cBhvr>
                                        <p:cTn id="26" dur="2000" fill="hold"/>
                                        <p:tgtEl>
                                          <p:spTgt spid="97"/>
                                        </p:tgtEl>
                                        <p:attrNameLst>
                                          <p:attrName>ppt_x</p:attrName>
                                          <p:attrName>ppt_y</p:attrName>
                                        </p:attrNameLst>
                                      </p:cBhvr>
                                      <p:rCtr x="18216" y="17361"/>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par>
                                <p:cTn id="33" presetID="42" presetClass="path" presetSubtype="0" accel="50000" decel="50000" fill="hold" nodeType="withEffect">
                                  <p:stCondLst>
                                    <p:cond delay="0"/>
                                  </p:stCondLst>
                                  <p:childTnLst>
                                    <p:animMotion origin="layout" path="M 2.08333E-7 1.11111E-6 L -0.11641 -0.12871 " pathEditMode="relative" rAng="0" ptsTypes="AA">
                                      <p:cBhvr>
                                        <p:cTn id="34" dur="2000" fill="hold"/>
                                        <p:tgtEl>
                                          <p:spTgt spid="90"/>
                                        </p:tgtEl>
                                        <p:attrNameLst>
                                          <p:attrName>ppt_x</p:attrName>
                                          <p:attrName>ppt_y</p:attrName>
                                        </p:attrNameLst>
                                      </p:cBhvr>
                                      <p:rCtr x="-5911" y="-6389"/>
                                    </p:animMotion>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8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childTnLst>
                                </p:cTn>
                              </p:par>
                            </p:childTnLst>
                          </p:cTn>
                        </p:par>
                        <p:par>
                          <p:cTn id="40" fill="hold">
                            <p:stCondLst>
                              <p:cond delay="2000"/>
                            </p:stCondLst>
                            <p:childTnLst>
                              <p:par>
                                <p:cTn id="41" presetID="42" presetClass="path" presetSubtype="0" accel="50000" decel="50000" fill="hold" nodeType="afterEffect">
                                  <p:stCondLst>
                                    <p:cond delay="0"/>
                                  </p:stCondLst>
                                  <p:childTnLst>
                                    <p:animMotion origin="layout" path="M -0.11641 -0.12871 L 0.05182 0.24004 " pathEditMode="relative" rAng="0" ptsTypes="AA">
                                      <p:cBhvr>
                                        <p:cTn id="42" dur="2000" fill="hold"/>
                                        <p:tgtEl>
                                          <p:spTgt spid="90"/>
                                        </p:tgtEl>
                                        <p:attrNameLst>
                                          <p:attrName>ppt_x</p:attrName>
                                          <p:attrName>ppt_y</p:attrName>
                                        </p:attrNameLst>
                                      </p:cBhvr>
                                      <p:rCtr x="8411" y="18426"/>
                                    </p:animMotion>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0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7" grpId="0"/>
      <p:bldP spid="71" grpId="0"/>
      <p:bldP spid="93" grpId="0"/>
      <p:bldP spid="100" grpId="0"/>
      <p:bldP spid="100" grpId="1"/>
      <p:bldP spid="101" grpId="0"/>
      <p:bldP spid="101" grpId="1"/>
      <p:bldP spid="10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69AE01-AD3F-C490-83FC-CB0823C98AC2}"/>
              </a:ext>
            </a:extLst>
          </p:cNvPr>
          <p:cNvGrpSpPr/>
          <p:nvPr/>
        </p:nvGrpSpPr>
        <p:grpSpPr>
          <a:xfrm>
            <a:off x="0" y="0"/>
            <a:ext cx="12192000" cy="6520228"/>
            <a:chOff x="-1" y="0"/>
            <a:chExt cx="12192001" cy="6261826"/>
          </a:xfrm>
        </p:grpSpPr>
        <p:sp>
          <p:nvSpPr>
            <p:cNvPr id="6" name="Rectangle 5">
              <a:extLst>
                <a:ext uri="{FF2B5EF4-FFF2-40B4-BE49-F238E27FC236}">
                  <a16:creationId xmlns:a16="http://schemas.microsoft.com/office/drawing/2014/main" id="{22F02377-63A4-97B6-8337-80C12BDF7DF0}"/>
                </a:ext>
              </a:extLst>
            </p:cNvPr>
            <p:cNvSpPr/>
            <p:nvPr/>
          </p:nvSpPr>
          <p:spPr>
            <a:xfrm>
              <a:off x="0" y="0"/>
              <a:ext cx="12192000" cy="4091940"/>
            </a:xfrm>
            <a:prstGeom prst="rect">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3d restaurant kitchen. modern industrial kitchen with equipment concept, 3d render illustration ...">
              <a:extLst>
                <a:ext uri="{FF2B5EF4-FFF2-40B4-BE49-F238E27FC236}">
                  <a16:creationId xmlns:a16="http://schemas.microsoft.com/office/drawing/2014/main" id="{F5C37F3A-C486-200B-C9D5-675ADE0758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68" t="30745" r="16815" b="18710"/>
            <a:stretch/>
          </p:blipFill>
          <p:spPr bwMode="auto">
            <a:xfrm>
              <a:off x="-1" y="0"/>
              <a:ext cx="12192001" cy="43205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ownload Counter, Stainless Steel, Grey. Royalty-Free Vector Graphic - Pixabay">
              <a:extLst>
                <a:ext uri="{FF2B5EF4-FFF2-40B4-BE49-F238E27FC236}">
                  <a16:creationId xmlns:a16="http://schemas.microsoft.com/office/drawing/2014/main" id="{61DE9B3D-B305-F4E8-4597-1894A1AD42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399" y="3213826"/>
              <a:ext cx="7750629" cy="30480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0F3BB44D-14E4-AF1F-D39E-FF65E964838D}"/>
              </a:ext>
            </a:extLst>
          </p:cNvPr>
          <p:cNvSpPr/>
          <p:nvPr/>
        </p:nvSpPr>
        <p:spPr>
          <a:xfrm>
            <a:off x="9054609" y="1996618"/>
            <a:ext cx="794084" cy="795604"/>
          </a:xfrm>
          <a:prstGeom prst="rect">
            <a:avLst/>
          </a:prstGeom>
          <a:solidFill>
            <a:srgbClr val="996633"/>
          </a:solidFill>
          <a:ln>
            <a:solidFill>
              <a:srgbClr val="99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F4CEF8-177F-76DF-F851-2A5091C69A77}"/>
              </a:ext>
            </a:extLst>
          </p:cNvPr>
          <p:cNvSpPr/>
          <p:nvPr/>
        </p:nvSpPr>
        <p:spPr>
          <a:xfrm>
            <a:off x="8124498" y="1999105"/>
            <a:ext cx="867338" cy="795604"/>
          </a:xfrm>
          <a:prstGeom prst="rect">
            <a:avLst/>
          </a:prstGeom>
          <a:solidFill>
            <a:srgbClr val="996633"/>
          </a:solidFill>
          <a:ln>
            <a:solidFill>
              <a:srgbClr val="99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4" descr="Cinnamon Toast Crunch Logo Black and White – Brands Logos">
            <a:extLst>
              <a:ext uri="{FF2B5EF4-FFF2-40B4-BE49-F238E27FC236}">
                <a16:creationId xmlns:a16="http://schemas.microsoft.com/office/drawing/2014/main" id="{36F42CA2-031F-A914-46E0-7457C49AD4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7598" y="1999106"/>
            <a:ext cx="795604" cy="79560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0E92EA31-F23A-B15C-07DA-E2B765607702}"/>
              </a:ext>
            </a:extLst>
          </p:cNvPr>
          <p:cNvCxnSpPr/>
          <p:nvPr/>
        </p:nvCxnSpPr>
        <p:spPr>
          <a:xfrm>
            <a:off x="8831559" y="1631186"/>
            <a:ext cx="241439" cy="388864"/>
          </a:xfrm>
          <a:prstGeom prst="line">
            <a:avLst/>
          </a:prstGeom>
          <a:ln>
            <a:solidFill>
              <a:srgbClr val="9966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2DE2422-FC9E-EEC3-25A6-EA28BFF8BD56}"/>
              </a:ext>
            </a:extLst>
          </p:cNvPr>
          <p:cNvCxnSpPr/>
          <p:nvPr/>
        </p:nvCxnSpPr>
        <p:spPr>
          <a:xfrm flipV="1">
            <a:off x="9841895" y="1627492"/>
            <a:ext cx="198056" cy="377300"/>
          </a:xfrm>
          <a:prstGeom prst="line">
            <a:avLst/>
          </a:prstGeom>
          <a:ln>
            <a:solidFill>
              <a:srgbClr val="996600"/>
            </a:solidFill>
          </a:ln>
        </p:spPr>
        <p:style>
          <a:lnRef idx="2">
            <a:schemeClr val="accent1"/>
          </a:lnRef>
          <a:fillRef idx="0">
            <a:schemeClr val="accent1"/>
          </a:fillRef>
          <a:effectRef idx="1">
            <a:schemeClr val="accent1"/>
          </a:effectRef>
          <a:fontRef idx="minor">
            <a:schemeClr val="tx1"/>
          </a:fontRef>
        </p:style>
      </p:cxnSp>
      <p:pic>
        <p:nvPicPr>
          <p:cNvPr id="16" name="Picture 6" descr="Cheerios Logo [ Download - Logo - icon ] png svg">
            <a:extLst>
              <a:ext uri="{FF2B5EF4-FFF2-40B4-BE49-F238E27FC236}">
                <a16:creationId xmlns:a16="http://schemas.microsoft.com/office/drawing/2014/main" id="{2C30EC57-EA31-042B-35B6-7A301A63B7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4494" y="2238159"/>
            <a:ext cx="634314" cy="1924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7650CCCF-6D47-5640-41C9-29E9376B3954}"/>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591930" y="149299"/>
            <a:ext cx="1350983" cy="3502326"/>
          </a:xfrm>
          <a:prstGeom prst="rect">
            <a:avLst/>
          </a:prstGeom>
          <a:noFill/>
          <a:extLst>
            <a:ext uri="{909E8E84-426E-40DD-AFC4-6F175D3DCCD1}">
              <a14:hiddenFill xmlns:a14="http://schemas.microsoft.com/office/drawing/2010/main">
                <a:solidFill>
                  <a:srgbClr val="FFFFFF"/>
                </a:solidFill>
              </a14:hiddenFill>
            </a:ext>
          </a:extLst>
        </p:spPr>
      </p:pic>
      <p:sp>
        <p:nvSpPr>
          <p:cNvPr id="39" name="Speech Bubble: Oval 38">
            <a:extLst>
              <a:ext uri="{FF2B5EF4-FFF2-40B4-BE49-F238E27FC236}">
                <a16:creationId xmlns:a16="http://schemas.microsoft.com/office/drawing/2014/main" id="{F7DFFEE3-60D5-915E-4FF3-4E5F610B2214}"/>
              </a:ext>
            </a:extLst>
          </p:cNvPr>
          <p:cNvSpPr/>
          <p:nvPr/>
        </p:nvSpPr>
        <p:spPr>
          <a:xfrm>
            <a:off x="5774641" y="-20064"/>
            <a:ext cx="6330451" cy="2236511"/>
          </a:xfrm>
          <a:prstGeom prst="wedgeEllipseCallout">
            <a:avLst>
              <a:gd name="adj1" fmla="val -48633"/>
              <a:gd name="adj2" fmla="val 4063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entury Gothic" panose="020B0502020202020204" pitchFamily="34" charset="0"/>
            </a:endParaRPr>
          </a:p>
        </p:txBody>
      </p:sp>
      <p:pic>
        <p:nvPicPr>
          <p:cNvPr id="4" name="Picture 4">
            <a:extLst>
              <a:ext uri="{FF2B5EF4-FFF2-40B4-BE49-F238E27FC236}">
                <a16:creationId xmlns:a16="http://schemas.microsoft.com/office/drawing/2014/main" id="{B643CA72-D9BF-082E-1F48-0497A7C552C2}"/>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t="16114"/>
          <a:stretch/>
        </p:blipFill>
        <p:spPr bwMode="auto">
          <a:xfrm>
            <a:off x="4468422" y="194903"/>
            <a:ext cx="2338590" cy="34567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37053E-ADEB-9205-D9EC-7FBBC4793843}"/>
              </a:ext>
            </a:extLst>
          </p:cNvPr>
          <p:cNvSpPr txBox="1"/>
          <p:nvPr/>
        </p:nvSpPr>
        <p:spPr>
          <a:xfrm>
            <a:off x="6807012" y="636526"/>
            <a:ext cx="4196983" cy="923330"/>
          </a:xfrm>
          <a:prstGeom prst="rect">
            <a:avLst/>
          </a:prstGeom>
          <a:noFill/>
        </p:spPr>
        <p:txBody>
          <a:bodyPr wrap="none" rtlCol="0">
            <a:spAutoFit/>
          </a:bodyPr>
          <a:lstStyle/>
          <a:p>
            <a:r>
              <a:rPr lang="en-US" sz="5400">
                <a:solidFill>
                  <a:schemeClr val="bg1"/>
                </a:solidFill>
                <a:latin typeface="Century Gothic" panose="020B0502020202020204" pitchFamily="34" charset="0"/>
              </a:rPr>
              <a:t>That’s Right!</a:t>
            </a:r>
          </a:p>
        </p:txBody>
      </p:sp>
      <p:sp>
        <p:nvSpPr>
          <p:cNvPr id="8" name="TextBox 7">
            <a:extLst>
              <a:ext uri="{FF2B5EF4-FFF2-40B4-BE49-F238E27FC236}">
                <a16:creationId xmlns:a16="http://schemas.microsoft.com/office/drawing/2014/main" id="{A10E8BA3-9B2E-8FEE-B257-A3A3456C182B}"/>
              </a:ext>
            </a:extLst>
          </p:cNvPr>
          <p:cNvSpPr txBox="1"/>
          <p:nvPr/>
        </p:nvSpPr>
        <p:spPr>
          <a:xfrm>
            <a:off x="5774640" y="426958"/>
            <a:ext cx="6330450" cy="1569660"/>
          </a:xfrm>
          <a:prstGeom prst="rect">
            <a:avLst/>
          </a:prstGeom>
          <a:noFill/>
        </p:spPr>
        <p:txBody>
          <a:bodyPr wrap="square" rtlCol="0">
            <a:spAutoFit/>
          </a:bodyPr>
          <a:lstStyle/>
          <a:p>
            <a:pPr algn="ctr"/>
            <a:r>
              <a:rPr lang="en-US" sz="3200">
                <a:solidFill>
                  <a:schemeClr val="bg1"/>
                </a:solidFill>
                <a:latin typeface="Century Gothic" panose="020B0502020202020204" pitchFamily="34" charset="0"/>
              </a:rPr>
              <a:t>Students may take 2 food items as long as it totals to 3 points.</a:t>
            </a:r>
          </a:p>
        </p:txBody>
      </p:sp>
      <p:sp>
        <p:nvSpPr>
          <p:cNvPr id="3" name="TextBox 2">
            <a:extLst>
              <a:ext uri="{FF2B5EF4-FFF2-40B4-BE49-F238E27FC236}">
                <a16:creationId xmlns:a16="http://schemas.microsoft.com/office/drawing/2014/main" id="{AB9B8F82-F79A-5946-5F87-6E6E58B9945D}"/>
              </a:ext>
            </a:extLst>
          </p:cNvPr>
          <p:cNvSpPr txBox="1"/>
          <p:nvPr/>
        </p:nvSpPr>
        <p:spPr>
          <a:xfrm>
            <a:off x="6662442" y="762866"/>
            <a:ext cx="5147563" cy="584775"/>
          </a:xfrm>
          <a:prstGeom prst="rect">
            <a:avLst/>
          </a:prstGeom>
          <a:noFill/>
        </p:spPr>
        <p:txBody>
          <a:bodyPr wrap="none" rtlCol="0">
            <a:spAutoFit/>
          </a:bodyPr>
          <a:lstStyle/>
          <a:p>
            <a:r>
              <a:rPr lang="en-US" sz="3200">
                <a:solidFill>
                  <a:schemeClr val="bg1"/>
                </a:solidFill>
                <a:latin typeface="Century Gothic" panose="020B0502020202020204" pitchFamily="34" charset="0"/>
              </a:rPr>
              <a:t>Lets see another student.</a:t>
            </a:r>
          </a:p>
        </p:txBody>
      </p:sp>
    </p:spTree>
    <p:custDataLst>
      <p:tags r:id="rId1"/>
    </p:custDataLst>
    <p:extLst>
      <p:ext uri="{BB962C8B-B14F-4D97-AF65-F5344CB8AC3E}">
        <p14:creationId xmlns:p14="http://schemas.microsoft.com/office/powerpoint/2010/main" val="2615232490"/>
      </p:ext>
    </p:extLst>
  </p:cSld>
  <p:clrMapOvr>
    <a:masterClrMapping/>
  </p:clrMapOvr>
  <mc:AlternateContent xmlns:mc="http://schemas.openxmlformats.org/markup-compatibility/2006" xmlns:p14="http://schemas.microsoft.com/office/powerpoint/2010/main">
    <mc:Choice Requires="p14">
      <p:transition spd="slow" p14:dur="2000" advTm="16845"/>
    </mc:Choice>
    <mc:Fallback xmlns="">
      <p:transition spd="slow" advTm="16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p:bldP spid="2" grpId="1"/>
      <p:bldP spid="8" grpId="0"/>
      <p:bldP spid="8" grpId="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79" name="Picture 78" descr="A school lockers on a table&#10;&#10;AI-generated content may be incorrect.">
            <a:extLst>
              <a:ext uri="{FF2B5EF4-FFF2-40B4-BE49-F238E27FC236}">
                <a16:creationId xmlns:a16="http://schemas.microsoft.com/office/drawing/2014/main" id="{FAA70564-F10C-5366-C0CC-750AD4D14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9134" y="-81337"/>
            <a:ext cx="14330516" cy="7020674"/>
          </a:xfrm>
          <a:prstGeom prst="rect">
            <a:avLst/>
          </a:prstGeom>
        </p:spPr>
      </p:pic>
      <p:pic>
        <p:nvPicPr>
          <p:cNvPr id="5" name="Picture 4">
            <a:extLst>
              <a:ext uri="{FF2B5EF4-FFF2-40B4-BE49-F238E27FC236}">
                <a16:creationId xmlns:a16="http://schemas.microsoft.com/office/drawing/2014/main" id="{26E17AF3-B2AF-FC3B-23E6-8DE6846B63A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98104" y="255394"/>
            <a:ext cx="1329842" cy="2065554"/>
          </a:xfrm>
          <a:prstGeom prst="rect">
            <a:avLst/>
          </a:prstGeom>
          <a:ln w="19050">
            <a:solidFill>
              <a:schemeClr val="tx1"/>
            </a:solidFill>
          </a:ln>
        </p:spPr>
      </p:pic>
      <p:sp>
        <p:nvSpPr>
          <p:cNvPr id="26" name="Content Placeholder 22">
            <a:extLst>
              <a:ext uri="{FF2B5EF4-FFF2-40B4-BE49-F238E27FC236}">
                <a16:creationId xmlns:a16="http://schemas.microsoft.com/office/drawing/2014/main" id="{04CF4D35-7FED-2341-A69C-B74C44810D07}"/>
              </a:ext>
            </a:extLst>
          </p:cNvPr>
          <p:cNvSpPr txBox="1">
            <a:spLocks/>
          </p:cNvSpPr>
          <p:nvPr/>
        </p:nvSpPr>
        <p:spPr>
          <a:xfrm>
            <a:off x="8817308" y="0"/>
            <a:ext cx="3340474" cy="1968245"/>
          </a:xfrm>
          <a:prstGeom prst="rect">
            <a:avLst/>
          </a:prstGeom>
          <a:solidFill>
            <a:srgbClr val="002060"/>
          </a:solidFill>
          <a:ln w="76200">
            <a:solidFill>
              <a:schemeClr val="bg1"/>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6000" b="1" i="0" kern="1200" baseline="0">
                <a:solidFill>
                  <a:srgbClr val="000000"/>
                </a:solidFill>
                <a:latin typeface="Calibri" panose="020F0502020204030204" pitchFamily="34" charset="0"/>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200">
                <a:solidFill>
                  <a:schemeClr val="bg1"/>
                </a:solidFill>
                <a:latin typeface="Times New Roman" panose="02020603050405020304" pitchFamily="18" charset="0"/>
                <a:cs typeface="Times New Roman" panose="02020603050405020304" pitchFamily="18" charset="0"/>
              </a:rPr>
              <a:t>Breakfast </a:t>
            </a:r>
          </a:p>
          <a:p>
            <a:pPr algn="ctr"/>
            <a:r>
              <a:rPr lang="en-US" sz="3200">
                <a:solidFill>
                  <a:schemeClr val="bg1"/>
                </a:solidFill>
                <a:latin typeface="Times New Roman" panose="02020603050405020304" pitchFamily="18" charset="0"/>
                <a:cs typeface="Times New Roman" panose="02020603050405020304" pitchFamily="18" charset="0"/>
              </a:rPr>
              <a:t>Meal Service </a:t>
            </a:r>
          </a:p>
          <a:p>
            <a:pPr algn="ctr"/>
            <a:r>
              <a:rPr lang="en-US" sz="3200">
                <a:solidFill>
                  <a:schemeClr val="bg1"/>
                </a:solidFill>
                <a:latin typeface="Times New Roman" panose="02020603050405020304" pitchFamily="18" charset="0"/>
                <a:cs typeface="Times New Roman" panose="02020603050405020304" pitchFamily="18" charset="0"/>
              </a:rPr>
              <a:t>Set-Up</a:t>
            </a:r>
          </a:p>
        </p:txBody>
      </p:sp>
      <p:grpSp>
        <p:nvGrpSpPr>
          <p:cNvPr id="27" name="Group 26">
            <a:extLst>
              <a:ext uri="{FF2B5EF4-FFF2-40B4-BE49-F238E27FC236}">
                <a16:creationId xmlns:a16="http://schemas.microsoft.com/office/drawing/2014/main" id="{9FEE9BB1-476A-6A36-DC30-5B4288F79B86}"/>
              </a:ext>
            </a:extLst>
          </p:cNvPr>
          <p:cNvGrpSpPr/>
          <p:nvPr/>
        </p:nvGrpSpPr>
        <p:grpSpPr>
          <a:xfrm flipH="1">
            <a:off x="1842842" y="535190"/>
            <a:ext cx="2823372" cy="6285075"/>
            <a:chOff x="8697582" y="975058"/>
            <a:chExt cx="2529741" cy="4854063"/>
          </a:xfrm>
        </p:grpSpPr>
        <p:pic>
          <p:nvPicPr>
            <p:cNvPr id="3" name="Picture 8" descr="Free Pencil Clipart Transparent, Download Free Pencil Clipart Transparent  png images, Free ClipArts on Clipart Library">
              <a:extLst>
                <a:ext uri="{FF2B5EF4-FFF2-40B4-BE49-F238E27FC236}">
                  <a16:creationId xmlns:a16="http://schemas.microsoft.com/office/drawing/2014/main" id="{5D2D1AB0-B2AC-A434-8F61-7673644CF386}"/>
                </a:ext>
              </a:extLst>
            </p:cNvPr>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100000" l="2667" r="97778">
                          <a14:foregroundMark x1="7111" y1="53061" x2="18222" y2="55102"/>
                          <a14:foregroundMark x1="3111" y1="53061" x2="3111" y2="53061"/>
                          <a14:foregroundMark x1="84889" y1="46939" x2="97778" y2="42857"/>
                          <a14:foregroundMark x1="88000" y1="71429" x2="91556" y2="69388"/>
                        </a14:backgroundRemoval>
                      </a14:imgEffect>
                    </a14:imgLayer>
                  </a14:imgProps>
                </a:ext>
                <a:ext uri="{28A0092B-C50C-407E-A947-70E740481C1C}">
                  <a14:useLocalDpi xmlns:a14="http://schemas.microsoft.com/office/drawing/2010/main"/>
                </a:ext>
              </a:extLst>
            </a:blip>
            <a:srcRect/>
            <a:stretch/>
          </p:blipFill>
          <p:spPr bwMode="auto">
            <a:xfrm rot="17902951">
              <a:off x="9209963" y="3095373"/>
              <a:ext cx="564632" cy="13843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3D5C734A-E958-A1DA-98B2-8E09F27A80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flipH="1">
              <a:off x="8697582" y="975058"/>
              <a:ext cx="2529741" cy="48540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oup 73">
            <a:extLst>
              <a:ext uri="{FF2B5EF4-FFF2-40B4-BE49-F238E27FC236}">
                <a16:creationId xmlns:a16="http://schemas.microsoft.com/office/drawing/2014/main" id="{47B68560-AECF-15D1-CA6F-EBD26D07D227}"/>
              </a:ext>
            </a:extLst>
          </p:cNvPr>
          <p:cNvGrpSpPr/>
          <p:nvPr/>
        </p:nvGrpSpPr>
        <p:grpSpPr>
          <a:xfrm>
            <a:off x="8942196" y="1968245"/>
            <a:ext cx="1916837" cy="4364635"/>
            <a:chOff x="7164117" y="2043917"/>
            <a:chExt cx="1916837" cy="4364635"/>
          </a:xfrm>
        </p:grpSpPr>
        <p:pic>
          <p:nvPicPr>
            <p:cNvPr id="3074" name="Picture 2">
              <a:extLst>
                <a:ext uri="{FF2B5EF4-FFF2-40B4-BE49-F238E27FC236}">
                  <a16:creationId xmlns:a16="http://schemas.microsoft.com/office/drawing/2014/main" id="{992DFADC-CEA2-7182-F85E-2F57B82090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7266250" y="2043917"/>
              <a:ext cx="1814704" cy="43646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C97825-20B1-A23E-3ADA-501ABC84C569}"/>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100000" l="2504" r="99061"/>
                      </a14:imgEffect>
                    </a14:imgLayer>
                  </a14:imgProps>
                </a:ext>
                <a:ext uri="{28A0092B-C50C-407E-A947-70E740481C1C}">
                  <a14:useLocalDpi xmlns:a14="http://schemas.microsoft.com/office/drawing/2010/main"/>
                </a:ext>
              </a:extLst>
            </a:blip>
            <a:srcRect/>
            <a:stretch/>
          </p:blipFill>
          <p:spPr>
            <a:xfrm>
              <a:off x="7164117" y="3934040"/>
              <a:ext cx="1213191" cy="630316"/>
            </a:xfrm>
            <a:prstGeom prst="rect">
              <a:avLst/>
            </a:prstGeom>
          </p:spPr>
        </p:pic>
      </p:grpSp>
      <p:pic>
        <p:nvPicPr>
          <p:cNvPr id="97" name="Picture 96">
            <a:extLst>
              <a:ext uri="{FF2B5EF4-FFF2-40B4-BE49-F238E27FC236}">
                <a16:creationId xmlns:a16="http://schemas.microsoft.com/office/drawing/2014/main" id="{BAEEFFEE-8CCF-3B0C-5A1A-EDD0C30F6E3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401" r="401"/>
          <a:stretch/>
        </p:blipFill>
        <p:spPr bwMode="auto">
          <a:xfrm rot="566875">
            <a:off x="5749039" y="3430105"/>
            <a:ext cx="440283" cy="44245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0B0DBF6D-0ED1-C463-5006-27917ECC23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401" r="401"/>
          <a:stretch/>
        </p:blipFill>
        <p:spPr bwMode="auto">
          <a:xfrm>
            <a:off x="6155695" y="1412742"/>
            <a:ext cx="825779" cy="829852"/>
          </a:xfrm>
          <a:prstGeom prst="rect">
            <a:avLst/>
          </a:prstGeom>
          <a:noFill/>
          <a:extLst>
            <a:ext uri="{909E8E84-426E-40DD-AFC4-6F175D3DCCD1}">
              <a14:hiddenFill xmlns:a14="http://schemas.microsoft.com/office/drawing/2010/main">
                <a:solidFill>
                  <a:srgbClr val="FFFFFF"/>
                </a:solidFill>
              </a14:hiddenFill>
            </a:ext>
          </a:extLst>
        </p:spPr>
      </p:pic>
      <p:pic>
        <p:nvPicPr>
          <p:cNvPr id="90" name="D14BEEA6-0D2C-4107-A470-7D81FDA5BF76">
            <a:extLst>
              <a:ext uri="{FF2B5EF4-FFF2-40B4-BE49-F238E27FC236}">
                <a16:creationId xmlns:a16="http://schemas.microsoft.com/office/drawing/2014/main" id="{FFEC5662-D69F-B17F-0757-1C9FAB3CE94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rot="1247116">
            <a:off x="8170840" y="2913756"/>
            <a:ext cx="278284" cy="3517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4" name="Picture 8">
            <a:extLst>
              <a:ext uri="{FF2B5EF4-FFF2-40B4-BE49-F238E27FC236}">
                <a16:creationId xmlns:a16="http://schemas.microsoft.com/office/drawing/2014/main" id="{4F0C0D27-8211-C40F-3B0B-E0D4C98BB44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rot="187044">
            <a:off x="8001496" y="2971044"/>
            <a:ext cx="675052" cy="339214"/>
          </a:xfrm>
          <a:prstGeom prst="rect">
            <a:avLst/>
          </a:prstGeom>
          <a:noFill/>
          <a:extLst>
            <a:ext uri="{909E8E84-426E-40DD-AFC4-6F175D3DCCD1}">
              <a14:hiddenFill xmlns:a14="http://schemas.microsoft.com/office/drawing/2010/main">
                <a:solidFill>
                  <a:srgbClr val="FFFFFF"/>
                </a:solidFill>
              </a14:hiddenFill>
            </a:ext>
          </a:extLst>
        </p:spPr>
      </p:pic>
      <p:pic>
        <p:nvPicPr>
          <p:cNvPr id="81" name="D14BEEA6-0D2C-4107-A470-7D81FDA5BF76">
            <a:extLst>
              <a:ext uri="{FF2B5EF4-FFF2-40B4-BE49-F238E27FC236}">
                <a16:creationId xmlns:a16="http://schemas.microsoft.com/office/drawing/2014/main" id="{424D5668-C723-7D04-C153-68EBC80E8FA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4704453" y="1384317"/>
            <a:ext cx="741105" cy="9366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B24B2B-31A2-9CFB-4E49-2A1403E964DA}"/>
              </a:ext>
            </a:extLst>
          </p:cNvPr>
          <p:cNvSpPr txBox="1"/>
          <p:nvPr/>
        </p:nvSpPr>
        <p:spPr>
          <a:xfrm>
            <a:off x="4666214" y="576654"/>
            <a:ext cx="5547654" cy="523220"/>
          </a:xfrm>
          <a:prstGeom prst="rect">
            <a:avLst/>
          </a:prstGeom>
          <a:noFill/>
        </p:spPr>
        <p:txBody>
          <a:bodyPr wrap="square" rtlCol="0">
            <a:spAutoFit/>
          </a:bodyPr>
          <a:lstStyle/>
          <a:p>
            <a:r>
              <a:rPr lang="en-US" sz="2800">
                <a:solidFill>
                  <a:schemeClr val="bg1"/>
                </a:solidFill>
                <a:latin typeface="Ink Free" panose="03080402000500000000" pitchFamily="66" charset="0"/>
              </a:rPr>
              <a:t>Fruit juice is </a:t>
            </a:r>
            <a:r>
              <a:rPr lang="en-US" sz="2800">
                <a:solidFill>
                  <a:schemeClr val="bg1"/>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6" name="TextBox 5">
            <a:extLst>
              <a:ext uri="{FF2B5EF4-FFF2-40B4-BE49-F238E27FC236}">
                <a16:creationId xmlns:a16="http://schemas.microsoft.com/office/drawing/2014/main" id="{81242DF9-A409-711F-2E3F-0F11C1E54CA8}"/>
              </a:ext>
            </a:extLst>
          </p:cNvPr>
          <p:cNvSpPr txBox="1"/>
          <p:nvPr/>
        </p:nvSpPr>
        <p:spPr>
          <a:xfrm>
            <a:off x="4677030" y="616402"/>
            <a:ext cx="3696846" cy="523220"/>
          </a:xfrm>
          <a:prstGeom prst="rect">
            <a:avLst/>
          </a:prstGeom>
          <a:noFill/>
        </p:spPr>
        <p:txBody>
          <a:bodyPr wrap="none" rtlCol="0">
            <a:spAutoFit/>
          </a:bodyPr>
          <a:lstStyle/>
          <a:p>
            <a:r>
              <a:rPr lang="en-US" sz="2800">
                <a:solidFill>
                  <a:schemeClr val="bg1"/>
                </a:solidFill>
                <a:latin typeface="Ink Free" panose="03080402000500000000" pitchFamily="66" charset="0"/>
              </a:rPr>
              <a:t>Main Item is </a:t>
            </a:r>
            <a:r>
              <a:rPr lang="en-US" sz="2800">
                <a:solidFill>
                  <a:schemeClr val="bg1"/>
                </a:solidFill>
                <a:latin typeface="ADLaM Display" panose="02010000000000000000" pitchFamily="2" charset="0"/>
                <a:ea typeface="ADLaM Display" panose="02010000000000000000" pitchFamily="2" charset="0"/>
                <a:cs typeface="ADLaM Display" panose="02010000000000000000" pitchFamily="2" charset="0"/>
              </a:rPr>
              <a:t>2 points</a:t>
            </a:r>
          </a:p>
        </p:txBody>
      </p:sp>
      <p:pic>
        <p:nvPicPr>
          <p:cNvPr id="71" name="Picture 8">
            <a:extLst>
              <a:ext uri="{FF2B5EF4-FFF2-40B4-BE49-F238E27FC236}">
                <a16:creationId xmlns:a16="http://schemas.microsoft.com/office/drawing/2014/main" id="{3EB04589-1A3F-811B-48C1-34C269873EB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rot="19325298">
            <a:off x="7458740" y="1482840"/>
            <a:ext cx="1287239" cy="646838"/>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8B53BC8E-C3D7-7F4F-133A-FBD2E06908D4}"/>
              </a:ext>
            </a:extLst>
          </p:cNvPr>
          <p:cNvSpPr txBox="1"/>
          <p:nvPr/>
        </p:nvSpPr>
        <p:spPr>
          <a:xfrm>
            <a:off x="4536828" y="484529"/>
            <a:ext cx="3991798" cy="830997"/>
          </a:xfrm>
          <a:prstGeom prst="rect">
            <a:avLst/>
          </a:prstGeom>
          <a:noFill/>
        </p:spPr>
        <p:txBody>
          <a:bodyPr wrap="none" rtlCol="0">
            <a:spAutoFit/>
          </a:bodyPr>
          <a:lstStyle/>
          <a:p>
            <a:pPr algn="ctr"/>
            <a:r>
              <a:rPr lang="en-US" sz="2400">
                <a:solidFill>
                  <a:schemeClr val="bg1"/>
                </a:solidFill>
                <a:latin typeface="Ink Free" panose="03080402000500000000" pitchFamily="66" charset="0"/>
              </a:rPr>
              <a:t>And it looks like this student </a:t>
            </a:r>
          </a:p>
          <a:p>
            <a:pPr algn="ctr"/>
            <a:r>
              <a:rPr lang="en-US" sz="2400">
                <a:solidFill>
                  <a:schemeClr val="bg1"/>
                </a:solidFill>
                <a:latin typeface="Ink Free" panose="03080402000500000000" pitchFamily="66" charset="0"/>
              </a:rPr>
              <a:t>is taking a banana too</a:t>
            </a:r>
          </a:p>
        </p:txBody>
      </p:sp>
      <p:sp>
        <p:nvSpPr>
          <p:cNvPr id="7" name="TextBox 6">
            <a:extLst>
              <a:ext uri="{FF2B5EF4-FFF2-40B4-BE49-F238E27FC236}">
                <a16:creationId xmlns:a16="http://schemas.microsoft.com/office/drawing/2014/main" id="{4CFE52EF-375A-E869-8850-F6D85C539111}"/>
              </a:ext>
            </a:extLst>
          </p:cNvPr>
          <p:cNvSpPr txBox="1"/>
          <p:nvPr/>
        </p:nvSpPr>
        <p:spPr>
          <a:xfrm>
            <a:off x="4617983" y="2196311"/>
            <a:ext cx="847796" cy="369332"/>
          </a:xfrm>
          <a:prstGeom prst="rect">
            <a:avLst/>
          </a:prstGeom>
          <a:noFill/>
        </p:spPr>
        <p:txBody>
          <a:bodyPr wrap="none" rtlCol="0">
            <a:spAutoFit/>
          </a:bodyPr>
          <a:lstStyle/>
          <a:p>
            <a:r>
              <a:rPr lang="en-US">
                <a:solidFill>
                  <a:schemeClr val="bg1"/>
                </a:solidFill>
              </a:rPr>
              <a:t>1 point</a:t>
            </a:r>
          </a:p>
        </p:txBody>
      </p:sp>
      <p:sp>
        <p:nvSpPr>
          <p:cNvPr id="8" name="TextBox 7">
            <a:extLst>
              <a:ext uri="{FF2B5EF4-FFF2-40B4-BE49-F238E27FC236}">
                <a16:creationId xmlns:a16="http://schemas.microsoft.com/office/drawing/2014/main" id="{588A9AF7-CCC6-157B-9548-BEC8FD7D62C4}"/>
              </a:ext>
            </a:extLst>
          </p:cNvPr>
          <p:cNvSpPr txBox="1"/>
          <p:nvPr/>
        </p:nvSpPr>
        <p:spPr>
          <a:xfrm>
            <a:off x="6137206" y="2196216"/>
            <a:ext cx="937564" cy="369332"/>
          </a:xfrm>
          <a:prstGeom prst="rect">
            <a:avLst/>
          </a:prstGeom>
          <a:noFill/>
        </p:spPr>
        <p:txBody>
          <a:bodyPr wrap="none" rtlCol="0">
            <a:spAutoFit/>
          </a:bodyPr>
          <a:lstStyle/>
          <a:p>
            <a:r>
              <a:rPr lang="en-US">
                <a:solidFill>
                  <a:schemeClr val="bg1"/>
                </a:solidFill>
              </a:rPr>
              <a:t>2 points</a:t>
            </a:r>
          </a:p>
        </p:txBody>
      </p:sp>
      <p:sp>
        <p:nvSpPr>
          <p:cNvPr id="75" name="TextBox 74">
            <a:extLst>
              <a:ext uri="{FF2B5EF4-FFF2-40B4-BE49-F238E27FC236}">
                <a16:creationId xmlns:a16="http://schemas.microsoft.com/office/drawing/2014/main" id="{BEC3E915-CA8A-4DE9-DC05-1B61C31B2183}"/>
              </a:ext>
            </a:extLst>
          </p:cNvPr>
          <p:cNvSpPr txBox="1"/>
          <p:nvPr/>
        </p:nvSpPr>
        <p:spPr>
          <a:xfrm>
            <a:off x="5578788" y="1520843"/>
            <a:ext cx="439544" cy="707886"/>
          </a:xfrm>
          <a:prstGeom prst="rect">
            <a:avLst/>
          </a:prstGeom>
          <a:noFill/>
        </p:spPr>
        <p:txBody>
          <a:bodyPr wrap="none" rtlCol="0">
            <a:spAutoFit/>
          </a:bodyPr>
          <a:lstStyle/>
          <a:p>
            <a:r>
              <a:rPr lang="en-US" sz="4000">
                <a:solidFill>
                  <a:schemeClr val="bg1"/>
                </a:solidFill>
              </a:rPr>
              <a:t>+</a:t>
            </a:r>
          </a:p>
        </p:txBody>
      </p:sp>
      <p:sp>
        <p:nvSpPr>
          <p:cNvPr id="76" name="TextBox 75">
            <a:extLst>
              <a:ext uri="{FF2B5EF4-FFF2-40B4-BE49-F238E27FC236}">
                <a16:creationId xmlns:a16="http://schemas.microsoft.com/office/drawing/2014/main" id="{E73BC370-3B39-9FC8-3797-7A9001E75153}"/>
              </a:ext>
            </a:extLst>
          </p:cNvPr>
          <p:cNvSpPr txBox="1"/>
          <p:nvPr/>
        </p:nvSpPr>
        <p:spPr>
          <a:xfrm>
            <a:off x="6932125" y="1537529"/>
            <a:ext cx="439544" cy="707886"/>
          </a:xfrm>
          <a:prstGeom prst="rect">
            <a:avLst/>
          </a:prstGeom>
          <a:noFill/>
        </p:spPr>
        <p:txBody>
          <a:bodyPr wrap="none" rtlCol="0">
            <a:spAutoFit/>
          </a:bodyPr>
          <a:lstStyle/>
          <a:p>
            <a:r>
              <a:rPr lang="en-US" sz="4000">
                <a:solidFill>
                  <a:schemeClr val="bg1"/>
                </a:solidFill>
              </a:rPr>
              <a:t>+</a:t>
            </a:r>
          </a:p>
        </p:txBody>
      </p:sp>
      <p:sp>
        <p:nvSpPr>
          <p:cNvPr id="44" name="TextBox 43">
            <a:extLst>
              <a:ext uri="{FF2B5EF4-FFF2-40B4-BE49-F238E27FC236}">
                <a16:creationId xmlns:a16="http://schemas.microsoft.com/office/drawing/2014/main" id="{882DEBEB-01F0-DB94-75C9-2BADF307495F}"/>
              </a:ext>
            </a:extLst>
          </p:cNvPr>
          <p:cNvSpPr txBox="1"/>
          <p:nvPr/>
        </p:nvSpPr>
        <p:spPr>
          <a:xfrm>
            <a:off x="7483769" y="2158233"/>
            <a:ext cx="847796" cy="369332"/>
          </a:xfrm>
          <a:prstGeom prst="rect">
            <a:avLst/>
          </a:prstGeom>
          <a:noFill/>
        </p:spPr>
        <p:txBody>
          <a:bodyPr wrap="none" rtlCol="0">
            <a:spAutoFit/>
          </a:bodyPr>
          <a:lstStyle/>
          <a:p>
            <a:r>
              <a:rPr lang="en-US">
                <a:solidFill>
                  <a:schemeClr val="bg1"/>
                </a:solidFill>
              </a:rPr>
              <a:t>1 point</a:t>
            </a:r>
          </a:p>
        </p:txBody>
      </p:sp>
      <p:sp>
        <p:nvSpPr>
          <p:cNvPr id="77" name="TextBox 76">
            <a:extLst>
              <a:ext uri="{FF2B5EF4-FFF2-40B4-BE49-F238E27FC236}">
                <a16:creationId xmlns:a16="http://schemas.microsoft.com/office/drawing/2014/main" id="{E6517DA2-2812-CAFB-5BCD-FE7B9C462F9E}"/>
              </a:ext>
            </a:extLst>
          </p:cNvPr>
          <p:cNvSpPr txBox="1"/>
          <p:nvPr/>
        </p:nvSpPr>
        <p:spPr>
          <a:xfrm>
            <a:off x="4909338" y="1064441"/>
            <a:ext cx="3464538" cy="646331"/>
          </a:xfrm>
          <a:prstGeom prst="rect">
            <a:avLst/>
          </a:prstGeom>
          <a:noFill/>
        </p:spPr>
        <p:txBody>
          <a:bodyPr wrap="none" rtlCol="0">
            <a:spAutoFit/>
          </a:bodyPr>
          <a:lstStyle/>
          <a:p>
            <a:r>
              <a:rPr lang="en-US" sz="3600">
                <a:solidFill>
                  <a:schemeClr val="bg1"/>
                </a:solidFill>
              </a:rPr>
              <a:t>That’s </a:t>
            </a:r>
            <a:r>
              <a:rPr lang="en-US" sz="3600">
                <a:solidFill>
                  <a:schemeClr val="bg1"/>
                </a:solidFill>
                <a:latin typeface="ADLaM Display" panose="02010000000000000000" pitchFamily="2" charset="0"/>
                <a:ea typeface="ADLaM Display" panose="02010000000000000000" pitchFamily="2" charset="0"/>
                <a:cs typeface="ADLaM Display" panose="02010000000000000000" pitchFamily="2" charset="0"/>
              </a:rPr>
              <a:t>4 points</a:t>
            </a:r>
            <a:r>
              <a:rPr lang="en-US" sz="3600">
                <a:solidFill>
                  <a:schemeClr val="bg1"/>
                </a:solidFill>
              </a:rPr>
              <a:t>!</a:t>
            </a:r>
          </a:p>
        </p:txBody>
      </p:sp>
      <p:pic>
        <p:nvPicPr>
          <p:cNvPr id="2050" name="Picture 2">
            <a:extLst>
              <a:ext uri="{FF2B5EF4-FFF2-40B4-BE49-F238E27FC236}">
                <a16:creationId xmlns:a16="http://schemas.microsoft.com/office/drawing/2014/main" id="{EF5F7B58-8D89-CA33-C3A9-D3144A1EAEA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1769838" y="632677"/>
            <a:ext cx="2270679" cy="60667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53C4053-EF82-442A-FAF3-5FA823EA3A5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1863984" y="699150"/>
            <a:ext cx="1855516" cy="6000258"/>
          </a:xfrm>
          <a:prstGeom prst="rect">
            <a:avLst/>
          </a:prstGeom>
          <a:noFill/>
          <a:extLst>
            <a:ext uri="{909E8E84-426E-40DD-AFC4-6F175D3DCCD1}">
              <a14:hiddenFill xmlns:a14="http://schemas.microsoft.com/office/drawing/2010/main">
                <a:solidFill>
                  <a:srgbClr val="FFFFFF"/>
                </a:solidFill>
              </a14:hiddenFill>
            </a:ext>
          </a:extLst>
        </p:spPr>
      </p:pic>
      <p:sp>
        <p:nvSpPr>
          <p:cNvPr id="82" name="Thought Bubble: Cloud 81">
            <a:extLst>
              <a:ext uri="{FF2B5EF4-FFF2-40B4-BE49-F238E27FC236}">
                <a16:creationId xmlns:a16="http://schemas.microsoft.com/office/drawing/2014/main" id="{407C6910-3502-A662-D07F-24EC37070E9F}"/>
              </a:ext>
            </a:extLst>
          </p:cNvPr>
          <p:cNvSpPr/>
          <p:nvPr/>
        </p:nvSpPr>
        <p:spPr>
          <a:xfrm>
            <a:off x="38083" y="70659"/>
            <a:ext cx="3001518" cy="1390090"/>
          </a:xfrm>
          <a:prstGeom prst="cloudCallout">
            <a:avLst>
              <a:gd name="adj1" fmla="val 6476"/>
              <a:gd name="adj2" fmla="val 7952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Century Gothic" panose="020B0502020202020204" pitchFamily="34" charset="0"/>
              </a:rPr>
              <a:t>Can students take </a:t>
            </a:r>
            <a:r>
              <a:rPr lang="en-US" sz="2000">
                <a:solidFill>
                  <a:srgbClr val="000000"/>
                </a:solidFill>
                <a:latin typeface="ADLaM Display" panose="02010000000000000000" pitchFamily="2" charset="0"/>
                <a:ea typeface="ADLaM Display" panose="02010000000000000000" pitchFamily="2" charset="0"/>
                <a:cs typeface="ADLaM Display" panose="02010000000000000000" pitchFamily="2" charset="0"/>
              </a:rPr>
              <a:t>4 points</a:t>
            </a:r>
            <a:r>
              <a:rPr lang="en-US" sz="2000">
                <a:solidFill>
                  <a:srgbClr val="000000"/>
                </a:solidFill>
              </a:rPr>
              <a:t>?</a:t>
            </a:r>
          </a:p>
        </p:txBody>
      </p:sp>
    </p:spTree>
    <p:custDataLst>
      <p:tags r:id="rId1"/>
    </p:custDataLst>
    <p:extLst>
      <p:ext uri="{BB962C8B-B14F-4D97-AF65-F5344CB8AC3E}">
        <p14:creationId xmlns:p14="http://schemas.microsoft.com/office/powerpoint/2010/main" val="3866221171"/>
      </p:ext>
    </p:extLst>
  </p:cSld>
  <p:clrMapOvr>
    <a:masterClrMapping/>
  </p:clrMapOvr>
  <mc:AlternateContent xmlns:mc="http://schemas.openxmlformats.org/markup-compatibility/2006" xmlns:p14="http://schemas.microsoft.com/office/powerpoint/2010/main">
    <mc:Choice Requires="p14">
      <p:transition spd="slow" p14:dur="2000" advTm="31952"/>
    </mc:Choice>
    <mc:Fallback xmlns="">
      <p:transition spd="slow" advTm="3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0.42435 -0.01551 L 8.33333E-7 -2.59259E-6 " pathEditMode="relative" rAng="0" ptsTypes="AA">
                                      <p:cBhvr>
                                        <p:cTn id="10" dur="2000" fill="hold"/>
                                        <p:tgtEl>
                                          <p:spTgt spid="74"/>
                                        </p:tgtEl>
                                        <p:attrNameLst>
                                          <p:attrName>ppt_x</p:attrName>
                                          <p:attrName>ppt_y</p:attrName>
                                        </p:attrNameLst>
                                      </p:cBhvr>
                                      <p:rCtr x="-21224" y="76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42" presetClass="path" presetSubtype="0" accel="50000" decel="50000" fill="hold" nodeType="withEffect">
                                  <p:stCondLst>
                                    <p:cond delay="0"/>
                                  </p:stCondLst>
                                  <p:childTnLst>
                                    <p:animMotion origin="layout" path="M -4.16667E-7 -2.96296E-6 L -0.26732 -0.16157 " pathEditMode="relative" rAng="0" ptsTypes="AA">
                                      <p:cBhvr>
                                        <p:cTn id="16" dur="2000" fill="hold"/>
                                        <p:tgtEl>
                                          <p:spTgt spid="90"/>
                                        </p:tgtEl>
                                        <p:attrNameLst>
                                          <p:attrName>ppt_x</p:attrName>
                                          <p:attrName>ppt_y</p:attrName>
                                        </p:attrNameLst>
                                      </p:cBhvr>
                                      <p:rCtr x="-13372" y="-8079"/>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8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42" presetClass="path" presetSubtype="0" accel="50000" decel="50000" fill="hold" nodeType="withEffect">
                                  <p:stCondLst>
                                    <p:cond delay="0"/>
                                  </p:stCondLst>
                                  <p:childTnLst>
                                    <p:animMotion origin="layout" path="M -0.26732 -0.16157 L 0.10755 0.14491 " pathEditMode="relative" rAng="0" ptsTypes="AA">
                                      <p:cBhvr>
                                        <p:cTn id="25" dur="2000" fill="hold"/>
                                        <p:tgtEl>
                                          <p:spTgt spid="90"/>
                                        </p:tgtEl>
                                        <p:attrNameLst>
                                          <p:attrName>ppt_x</p:attrName>
                                          <p:attrName>ppt_y</p:attrName>
                                        </p:attrNameLst>
                                      </p:cBhvr>
                                      <p:rCtr x="18737" y="15324"/>
                                    </p:animMotion>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2" nodeType="clickEffect">
                                  <p:stCondLst>
                                    <p:cond delay="0"/>
                                  </p:stCondLst>
                                  <p:childTnLst>
                                    <p:set>
                                      <p:cBhvr>
                                        <p:cTn id="29" dur="1" fill="hold">
                                          <p:stCondLst>
                                            <p:cond delay="0"/>
                                          </p:stCondLst>
                                        </p:cTn>
                                        <p:tgtEl>
                                          <p:spTgt spid="4"/>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par>
                                <p:cTn id="32" presetID="42" presetClass="path" presetSubtype="0" accel="50000" decel="50000" fill="hold" nodeType="withEffect">
                                  <p:stCondLst>
                                    <p:cond delay="0"/>
                                  </p:stCondLst>
                                  <p:childTnLst>
                                    <p:animMotion origin="layout" path="M -3.33333E-6 2.59259E-6 L 0.05091 -0.25 " pathEditMode="relative" rAng="0" ptsTypes="AA">
                                      <p:cBhvr>
                                        <p:cTn id="33" dur="2000" fill="hold"/>
                                        <p:tgtEl>
                                          <p:spTgt spid="97"/>
                                        </p:tgtEl>
                                        <p:attrNameLst>
                                          <p:attrName>ppt_x</p:attrName>
                                          <p:attrName>ppt_y</p:attrName>
                                        </p:attrNameLst>
                                      </p:cBhvr>
                                      <p:rCtr x="2539" y="-12500"/>
                                    </p:animMotion>
                                  </p:childTnLst>
                                </p:cTn>
                              </p:par>
                            </p:childTnLst>
                          </p:cTn>
                        </p:par>
                        <p:par>
                          <p:cTn id="34" fill="hold">
                            <p:stCondLst>
                              <p:cond delay="2000"/>
                            </p:stCondLst>
                            <p:childTnLst>
                              <p:par>
                                <p:cTn id="35" presetID="1" presetClass="entr" presetSubtype="0"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05091 -0.25 L 0.27175 0.06203 " pathEditMode="relative" rAng="0" ptsTypes="AA">
                                      <p:cBhvr>
                                        <p:cTn id="43" dur="2000" fill="hold"/>
                                        <p:tgtEl>
                                          <p:spTgt spid="97"/>
                                        </p:tgtEl>
                                        <p:attrNameLst>
                                          <p:attrName>ppt_x</p:attrName>
                                          <p:attrName>ppt_y</p:attrName>
                                        </p:attrNameLst>
                                      </p:cBhvr>
                                      <p:rCtr x="11042" y="15602"/>
                                    </p:animMotion>
                                  </p:childTnLst>
                                </p:cTn>
                              </p:par>
                            </p:childTnLst>
                          </p:cTn>
                        </p:par>
                        <p:par>
                          <p:cTn id="44" fill="hold">
                            <p:stCondLst>
                              <p:cond delay="4000"/>
                            </p:stCondLst>
                            <p:childTnLst>
                              <p:par>
                                <p:cTn id="45" presetID="1" presetClass="exit" presetSubtype="0" fill="hold" grpId="1" nodeType="afterEffect">
                                  <p:stCondLst>
                                    <p:cond delay="0"/>
                                  </p:stCondLst>
                                  <p:childTnLst>
                                    <p:set>
                                      <p:cBhvr>
                                        <p:cTn id="46" dur="1" fill="hold">
                                          <p:stCondLst>
                                            <p:cond delay="0"/>
                                          </p:stCondLst>
                                        </p:cTn>
                                        <p:tgtEl>
                                          <p:spTgt spid="4"/>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6"/>
                                        </p:tgtEl>
                                        <p:attrNameLst>
                                          <p:attrName>style.visibility</p:attrName>
                                        </p:attrNameLst>
                                      </p:cBhvr>
                                      <p:to>
                                        <p:strVal val="hidden"/>
                                      </p:to>
                                    </p:set>
                                  </p:childTnLst>
                                </p:cTn>
                              </p:par>
                              <p:par>
                                <p:cTn id="51" presetID="42" presetClass="path" presetSubtype="0" accel="50000" decel="50000" fill="hold" nodeType="withEffect">
                                  <p:stCondLst>
                                    <p:cond delay="0"/>
                                  </p:stCondLst>
                                  <p:childTnLst>
                                    <p:animMotion origin="layout" path="M -4.375E-6 -3.7037E-7 L -0.02031 -0.17477 " pathEditMode="relative" rAng="0" ptsTypes="AA">
                                      <p:cBhvr>
                                        <p:cTn id="52" dur="2000" fill="hold"/>
                                        <p:tgtEl>
                                          <p:spTgt spid="84"/>
                                        </p:tgtEl>
                                        <p:attrNameLst>
                                          <p:attrName>ppt_x</p:attrName>
                                          <p:attrName>ppt_y</p:attrName>
                                        </p:attrNameLst>
                                      </p:cBhvr>
                                      <p:rCtr x="-1016" y="-8750"/>
                                    </p:animMotion>
                                  </p:childTnLst>
                                </p:cTn>
                              </p:par>
                            </p:childTnLst>
                          </p:cTn>
                        </p:par>
                        <p:par>
                          <p:cTn id="53" fill="hold">
                            <p:stCondLst>
                              <p:cond delay="6000"/>
                            </p:stCondLst>
                            <p:childTnLst>
                              <p:par>
                                <p:cTn id="54" presetID="1" presetClass="entr" presetSubtype="0" fill="hold" nodeType="afterEffect">
                                  <p:stCondLst>
                                    <p:cond delay="0"/>
                                  </p:stCondLst>
                                  <p:childTnLst>
                                    <p:set>
                                      <p:cBhvr>
                                        <p:cTn id="55" dur="1" fill="hold">
                                          <p:stCondLst>
                                            <p:cond delay="0"/>
                                          </p:stCondLst>
                                        </p:cTn>
                                        <p:tgtEl>
                                          <p:spTgt spid="7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02031 -0.17477 L 0.11016 0.125 " pathEditMode="relative" rAng="0" ptsTypes="AA">
                                      <p:cBhvr>
                                        <p:cTn id="59" dur="2000" fill="hold"/>
                                        <p:tgtEl>
                                          <p:spTgt spid="84"/>
                                        </p:tgtEl>
                                        <p:attrNameLst>
                                          <p:attrName>ppt_x</p:attrName>
                                          <p:attrName>ppt_y</p:attrName>
                                        </p:attrNameLst>
                                      </p:cBhvr>
                                      <p:rCtr x="6523" y="14977"/>
                                    </p:animMotion>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72"/>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75"/>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7"/>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4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8"/>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71"/>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44"/>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76"/>
                                        </p:tgtEl>
                                        <p:attrNameLst>
                                          <p:attrName>style.visibility</p:attrName>
                                        </p:attrNameLst>
                                      </p:cBhvr>
                                      <p:to>
                                        <p:strVal val="hidden"/>
                                      </p:to>
                                    </p:set>
                                  </p:childTnLst>
                                </p:cTn>
                              </p:par>
                              <p:par>
                                <p:cTn id="80" presetID="1" presetClass="entr" presetSubtype="0" fill="hold" grpId="0" nodeType="withEffect">
                                  <p:stCondLst>
                                    <p:cond delay="0"/>
                                  </p:stCondLst>
                                  <p:childTnLst>
                                    <p:set>
                                      <p:cBhvr>
                                        <p:cTn id="81" dur="1" fill="hold">
                                          <p:stCondLst>
                                            <p:cond delay="0"/>
                                          </p:stCondLst>
                                        </p:cTn>
                                        <p:tgtEl>
                                          <p:spTgt spid="77"/>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27"/>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205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77"/>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050"/>
                                        </p:tgtEl>
                                        <p:attrNameLst>
                                          <p:attrName>style.visibility</p:attrName>
                                        </p:attrNameLst>
                                      </p:cBhvr>
                                      <p:to>
                                        <p:strVal val="hidden"/>
                                      </p:to>
                                    </p:set>
                                  </p:childTnLst>
                                </p:cTn>
                              </p:par>
                              <p:par>
                                <p:cTn id="92" presetID="22" presetClass="entr" presetSubtype="4" fill="hold" grpId="0" nodeType="with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wipe(down)">
                                      <p:cBhvr>
                                        <p:cTn id="94" dur="500"/>
                                        <p:tgtEl>
                                          <p:spTgt spid="82"/>
                                        </p:tgtEl>
                                      </p:cBhvr>
                                    </p:animEffect>
                                  </p:childTnLst>
                                </p:cTn>
                              </p:par>
                              <p:par>
                                <p:cTn id="95" presetID="1" presetClass="entr" presetSubtype="0" fill="hold" nodeType="withEffect">
                                  <p:stCondLst>
                                    <p:cond delay="0"/>
                                  </p:stCondLst>
                                  <p:childTnLst>
                                    <p:set>
                                      <p:cBhvr>
                                        <p:cTn id="9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p:bldP spid="4" grpId="1"/>
      <p:bldP spid="4" grpId="2"/>
      <p:bldP spid="6" grpId="0"/>
      <p:bldP spid="6" grpId="1"/>
      <p:bldP spid="72" grpId="0"/>
      <p:bldP spid="72" grpId="1"/>
      <p:bldP spid="7" grpId="0"/>
      <p:bldP spid="7" grpId="1"/>
      <p:bldP spid="8" grpId="0"/>
      <p:bldP spid="8" grpId="1"/>
      <p:bldP spid="75" grpId="0"/>
      <p:bldP spid="75" grpId="1"/>
      <p:bldP spid="76" grpId="0"/>
      <p:bldP spid="76" grpId="1"/>
      <p:bldP spid="44" grpId="0"/>
      <p:bldP spid="44" grpId="1"/>
      <p:bldP spid="77" grpId="0"/>
      <p:bldP spid="77" grpId="1"/>
      <p:bldP spid="8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6" name="Picture 5" descr="A kitchen with a large island&#10;&#10;AI-generated content may be incorrect.">
            <a:extLst>
              <a:ext uri="{FF2B5EF4-FFF2-40B4-BE49-F238E27FC236}">
                <a16:creationId xmlns:a16="http://schemas.microsoft.com/office/drawing/2014/main" id="{8B60B2CB-7383-8115-34BA-DFAE1317E4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 y="0"/>
            <a:ext cx="12172722" cy="6528325"/>
          </a:xfrm>
          <a:prstGeom prst="rect">
            <a:avLst/>
          </a:prstGeom>
        </p:spPr>
      </p:pic>
      <p:sp>
        <p:nvSpPr>
          <p:cNvPr id="7" name="Rectangle 6">
            <a:extLst>
              <a:ext uri="{FF2B5EF4-FFF2-40B4-BE49-F238E27FC236}">
                <a16:creationId xmlns:a16="http://schemas.microsoft.com/office/drawing/2014/main" id="{A20CF15A-6827-0951-AF73-F03189A76CD7}"/>
              </a:ext>
            </a:extLst>
          </p:cNvPr>
          <p:cNvSpPr/>
          <p:nvPr/>
        </p:nvSpPr>
        <p:spPr>
          <a:xfrm>
            <a:off x="9054609" y="1996618"/>
            <a:ext cx="794084" cy="795604"/>
          </a:xfrm>
          <a:prstGeom prst="rect">
            <a:avLst/>
          </a:prstGeom>
          <a:solidFill>
            <a:srgbClr val="996633"/>
          </a:solidFill>
          <a:ln>
            <a:solidFill>
              <a:srgbClr val="99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1BC69A-F630-56F9-06D7-C0FF59A21D40}"/>
              </a:ext>
            </a:extLst>
          </p:cNvPr>
          <p:cNvSpPr/>
          <p:nvPr/>
        </p:nvSpPr>
        <p:spPr>
          <a:xfrm>
            <a:off x="8124498" y="1999105"/>
            <a:ext cx="867338" cy="795604"/>
          </a:xfrm>
          <a:prstGeom prst="rect">
            <a:avLst/>
          </a:prstGeom>
          <a:solidFill>
            <a:srgbClr val="996633"/>
          </a:solidFill>
          <a:ln>
            <a:solidFill>
              <a:srgbClr val="99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4" descr="Cinnamon Toast Crunch Logo Black and White – Brands Logos">
            <a:extLst>
              <a:ext uri="{FF2B5EF4-FFF2-40B4-BE49-F238E27FC236}">
                <a16:creationId xmlns:a16="http://schemas.microsoft.com/office/drawing/2014/main" id="{394E4285-7F89-CB10-B7F6-97E0C5F95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7598" y="1999106"/>
            <a:ext cx="795604" cy="79560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B470E250-2772-2A97-D874-9011102D5860}"/>
              </a:ext>
            </a:extLst>
          </p:cNvPr>
          <p:cNvCxnSpPr/>
          <p:nvPr/>
        </p:nvCxnSpPr>
        <p:spPr>
          <a:xfrm>
            <a:off x="8831559" y="1631186"/>
            <a:ext cx="241439" cy="388864"/>
          </a:xfrm>
          <a:prstGeom prst="line">
            <a:avLst/>
          </a:prstGeom>
          <a:ln>
            <a:solidFill>
              <a:srgbClr val="9966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01B4FE6-3D3F-1D36-60DB-A138B0640AA1}"/>
              </a:ext>
            </a:extLst>
          </p:cNvPr>
          <p:cNvCxnSpPr/>
          <p:nvPr/>
        </p:nvCxnSpPr>
        <p:spPr>
          <a:xfrm flipV="1">
            <a:off x="9841895" y="1627492"/>
            <a:ext cx="198056" cy="377300"/>
          </a:xfrm>
          <a:prstGeom prst="line">
            <a:avLst/>
          </a:prstGeom>
          <a:ln>
            <a:solidFill>
              <a:srgbClr val="996600"/>
            </a:solidFill>
          </a:ln>
        </p:spPr>
        <p:style>
          <a:lnRef idx="2">
            <a:schemeClr val="accent1"/>
          </a:lnRef>
          <a:fillRef idx="0">
            <a:schemeClr val="accent1"/>
          </a:fillRef>
          <a:effectRef idx="1">
            <a:schemeClr val="accent1"/>
          </a:effectRef>
          <a:fontRef idx="minor">
            <a:schemeClr val="tx1"/>
          </a:fontRef>
        </p:style>
      </p:cxnSp>
      <p:pic>
        <p:nvPicPr>
          <p:cNvPr id="14" name="Picture 6" descr="Cheerios Logo [ Download - Logo - icon ] png svg">
            <a:extLst>
              <a:ext uri="{FF2B5EF4-FFF2-40B4-BE49-F238E27FC236}">
                <a16:creationId xmlns:a16="http://schemas.microsoft.com/office/drawing/2014/main" id="{9E3AA21E-3CF4-51F6-A5EB-9434EED20F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4494" y="2238159"/>
            <a:ext cx="634314" cy="1924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7650CCCF-6D47-5640-41C9-29E9376B3954}"/>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597006" y="258931"/>
            <a:ext cx="1305856" cy="3385338"/>
          </a:xfrm>
          <a:prstGeom prst="rect">
            <a:avLst/>
          </a:prstGeom>
          <a:noFill/>
          <a:extLst>
            <a:ext uri="{909E8E84-426E-40DD-AFC4-6F175D3DCCD1}">
              <a14:hiddenFill xmlns:a14="http://schemas.microsoft.com/office/drawing/2010/main">
                <a:solidFill>
                  <a:srgbClr val="FFFFFF"/>
                </a:solidFill>
              </a14:hiddenFill>
            </a:ext>
          </a:extLst>
        </p:spPr>
      </p:pic>
      <p:sp>
        <p:nvSpPr>
          <p:cNvPr id="39" name="Speech Bubble: Oval 38">
            <a:extLst>
              <a:ext uri="{FF2B5EF4-FFF2-40B4-BE49-F238E27FC236}">
                <a16:creationId xmlns:a16="http://schemas.microsoft.com/office/drawing/2014/main" id="{F7DFFEE3-60D5-915E-4FF3-4E5F610B2214}"/>
              </a:ext>
            </a:extLst>
          </p:cNvPr>
          <p:cNvSpPr/>
          <p:nvPr/>
        </p:nvSpPr>
        <p:spPr>
          <a:xfrm>
            <a:off x="5722579" y="13808"/>
            <a:ext cx="6217959" cy="2232997"/>
          </a:xfrm>
          <a:prstGeom prst="wedgeEllipseCallout">
            <a:avLst>
              <a:gd name="adj1" fmla="val -48633"/>
              <a:gd name="adj2" fmla="val 4063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entury Gothic" panose="020B0502020202020204" pitchFamily="34" charset="0"/>
            </a:endParaRPr>
          </a:p>
        </p:txBody>
      </p:sp>
      <p:pic>
        <p:nvPicPr>
          <p:cNvPr id="4" name="Picture 4">
            <a:extLst>
              <a:ext uri="{FF2B5EF4-FFF2-40B4-BE49-F238E27FC236}">
                <a16:creationId xmlns:a16="http://schemas.microsoft.com/office/drawing/2014/main" id="{B643CA72-D9BF-082E-1F48-0497A7C552C2}"/>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t="16866"/>
          <a:stretch/>
        </p:blipFill>
        <p:spPr bwMode="auto">
          <a:xfrm>
            <a:off x="4550718" y="413657"/>
            <a:ext cx="2205385" cy="3230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37053E-ADEB-9205-D9EC-7FBBC4793843}"/>
              </a:ext>
            </a:extLst>
          </p:cNvPr>
          <p:cNvSpPr txBox="1"/>
          <p:nvPr/>
        </p:nvSpPr>
        <p:spPr>
          <a:xfrm>
            <a:off x="6453036" y="675530"/>
            <a:ext cx="4998484" cy="923330"/>
          </a:xfrm>
          <a:prstGeom prst="rect">
            <a:avLst/>
          </a:prstGeom>
          <a:noFill/>
        </p:spPr>
        <p:txBody>
          <a:bodyPr wrap="none" rtlCol="0">
            <a:spAutoFit/>
          </a:bodyPr>
          <a:lstStyle/>
          <a:p>
            <a:r>
              <a:rPr lang="en-US" sz="5400">
                <a:solidFill>
                  <a:schemeClr val="bg1"/>
                </a:solidFill>
                <a:latin typeface="Century Gothic" panose="020B0502020202020204" pitchFamily="34" charset="0"/>
              </a:rPr>
              <a:t>That’s perfect!</a:t>
            </a:r>
          </a:p>
        </p:txBody>
      </p:sp>
      <p:sp>
        <p:nvSpPr>
          <p:cNvPr id="8" name="TextBox 7">
            <a:extLst>
              <a:ext uri="{FF2B5EF4-FFF2-40B4-BE49-F238E27FC236}">
                <a16:creationId xmlns:a16="http://schemas.microsoft.com/office/drawing/2014/main" id="{A10E8BA3-9B2E-8FEE-B257-A3A3456C182B}"/>
              </a:ext>
            </a:extLst>
          </p:cNvPr>
          <p:cNvSpPr txBox="1"/>
          <p:nvPr/>
        </p:nvSpPr>
        <p:spPr>
          <a:xfrm>
            <a:off x="5722579" y="616442"/>
            <a:ext cx="6330450" cy="1384995"/>
          </a:xfrm>
          <a:prstGeom prst="rect">
            <a:avLst/>
          </a:prstGeom>
          <a:noFill/>
        </p:spPr>
        <p:txBody>
          <a:bodyPr wrap="square" rtlCol="0">
            <a:spAutoFit/>
          </a:bodyPr>
          <a:lstStyle/>
          <a:p>
            <a:pPr algn="ctr"/>
            <a:r>
              <a:rPr lang="en-US" sz="2800">
                <a:solidFill>
                  <a:schemeClr val="bg1"/>
                </a:solidFill>
                <a:latin typeface="Century Gothic" panose="020B0502020202020204" pitchFamily="34" charset="0"/>
              </a:rPr>
              <a:t>Students may take more than the recommended </a:t>
            </a:r>
          </a:p>
          <a:p>
            <a:pPr algn="ctr"/>
            <a:r>
              <a:rPr lang="en-US" sz="2800">
                <a:solidFill>
                  <a:schemeClr val="bg1"/>
                </a:solidFill>
                <a:latin typeface="Century Gothic" panose="020B0502020202020204" pitchFamily="34" charset="0"/>
              </a:rPr>
              <a:t>3 points if they like!</a:t>
            </a:r>
          </a:p>
        </p:txBody>
      </p:sp>
      <p:sp>
        <p:nvSpPr>
          <p:cNvPr id="3" name="TextBox 2">
            <a:extLst>
              <a:ext uri="{FF2B5EF4-FFF2-40B4-BE49-F238E27FC236}">
                <a16:creationId xmlns:a16="http://schemas.microsoft.com/office/drawing/2014/main" id="{AB9B8F82-F79A-5946-5F87-6E6E58B9945D}"/>
              </a:ext>
            </a:extLst>
          </p:cNvPr>
          <p:cNvSpPr txBox="1"/>
          <p:nvPr/>
        </p:nvSpPr>
        <p:spPr>
          <a:xfrm>
            <a:off x="6350104" y="815962"/>
            <a:ext cx="5147563" cy="584775"/>
          </a:xfrm>
          <a:prstGeom prst="rect">
            <a:avLst/>
          </a:prstGeom>
          <a:noFill/>
        </p:spPr>
        <p:txBody>
          <a:bodyPr wrap="none" rtlCol="0">
            <a:spAutoFit/>
          </a:bodyPr>
          <a:lstStyle/>
          <a:p>
            <a:r>
              <a:rPr lang="en-US" sz="3200">
                <a:solidFill>
                  <a:schemeClr val="bg1"/>
                </a:solidFill>
                <a:latin typeface="Century Gothic" panose="020B0502020202020204" pitchFamily="34" charset="0"/>
              </a:rPr>
              <a:t>Lets see another student.</a:t>
            </a:r>
          </a:p>
        </p:txBody>
      </p:sp>
    </p:spTree>
    <p:custDataLst>
      <p:tags r:id="rId1"/>
    </p:custDataLst>
    <p:extLst>
      <p:ext uri="{BB962C8B-B14F-4D97-AF65-F5344CB8AC3E}">
        <p14:creationId xmlns:p14="http://schemas.microsoft.com/office/powerpoint/2010/main" val="4181269617"/>
      </p:ext>
    </p:extLst>
  </p:cSld>
  <p:clrMapOvr>
    <a:masterClrMapping/>
  </p:clrMapOvr>
  <mc:AlternateContent xmlns:mc="http://schemas.openxmlformats.org/markup-compatibility/2006" xmlns:p14="http://schemas.microsoft.com/office/powerpoint/2010/main">
    <mc:Choice Requires="p14">
      <p:transition spd="slow" p14:dur="2000" advTm="11840"/>
    </mc:Choice>
    <mc:Fallback xmlns="">
      <p:transition spd="slow" advTm="11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p:bldP spid="2" grpId="1"/>
      <p:bldP spid="8" grpId="0"/>
      <p:bldP spid="8" grpId="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100" name="Picture 99" descr="A school lockers on a table&#10;&#10;AI-generated content may be incorrect.">
            <a:extLst>
              <a:ext uri="{FF2B5EF4-FFF2-40B4-BE49-F238E27FC236}">
                <a16:creationId xmlns:a16="http://schemas.microsoft.com/office/drawing/2014/main" id="{69BEDB8C-5B24-5A9D-E0EF-EDC1EE322EAC}"/>
              </a:ext>
            </a:extLst>
          </p:cNvPr>
          <p:cNvPicPr>
            <a:picLocks noChangeAspect="1"/>
          </p:cNvPicPr>
          <p:nvPr/>
        </p:nvPicPr>
        <p:blipFill>
          <a:blip r:embed="rId5">
            <a:extLst>
              <a:ext uri="{28A0092B-C50C-407E-A947-70E740481C1C}">
                <a14:useLocalDpi xmlns:a14="http://schemas.microsoft.com/office/drawing/2010/main" val="0"/>
              </a:ext>
            </a:extLst>
          </a:blip>
          <a:srcRect l="12517"/>
          <a:stretch/>
        </p:blipFill>
        <p:spPr>
          <a:xfrm>
            <a:off x="0" y="-119743"/>
            <a:ext cx="12553292" cy="7047210"/>
          </a:xfrm>
          <a:prstGeom prst="rect">
            <a:avLst/>
          </a:prstGeom>
        </p:spPr>
      </p:pic>
      <p:sp>
        <p:nvSpPr>
          <p:cNvPr id="26" name="Content Placeholder 22">
            <a:extLst>
              <a:ext uri="{FF2B5EF4-FFF2-40B4-BE49-F238E27FC236}">
                <a16:creationId xmlns:a16="http://schemas.microsoft.com/office/drawing/2014/main" id="{04CF4D35-7FED-2341-A69C-B74C44810D07}"/>
              </a:ext>
            </a:extLst>
          </p:cNvPr>
          <p:cNvSpPr txBox="1">
            <a:spLocks/>
          </p:cNvSpPr>
          <p:nvPr/>
        </p:nvSpPr>
        <p:spPr>
          <a:xfrm>
            <a:off x="8817308" y="0"/>
            <a:ext cx="3340474" cy="1897749"/>
          </a:xfrm>
          <a:prstGeom prst="rect">
            <a:avLst/>
          </a:prstGeom>
          <a:solidFill>
            <a:srgbClr val="002060"/>
          </a:solidFill>
          <a:ln w="76200">
            <a:solidFill>
              <a:schemeClr val="bg1"/>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6000" b="1" i="0" kern="1200" baseline="0">
                <a:solidFill>
                  <a:srgbClr val="000000"/>
                </a:solidFill>
                <a:latin typeface="Calibri" panose="020F0502020204030204" pitchFamily="34" charset="0"/>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200">
                <a:solidFill>
                  <a:schemeClr val="bg1"/>
                </a:solidFill>
                <a:latin typeface="Times New Roman" panose="02020603050405020304" pitchFamily="18" charset="0"/>
                <a:cs typeface="Times New Roman" panose="02020603050405020304" pitchFamily="18" charset="0"/>
              </a:rPr>
              <a:t>Breakfast </a:t>
            </a:r>
          </a:p>
          <a:p>
            <a:pPr algn="ctr"/>
            <a:r>
              <a:rPr lang="en-US" sz="3200">
                <a:solidFill>
                  <a:schemeClr val="bg1"/>
                </a:solidFill>
                <a:latin typeface="Times New Roman" panose="02020603050405020304" pitchFamily="18" charset="0"/>
                <a:cs typeface="Times New Roman" panose="02020603050405020304" pitchFamily="18" charset="0"/>
              </a:rPr>
              <a:t>Meal Service </a:t>
            </a:r>
          </a:p>
          <a:p>
            <a:pPr algn="ctr"/>
            <a:r>
              <a:rPr lang="en-US" sz="3200">
                <a:solidFill>
                  <a:schemeClr val="bg1"/>
                </a:solidFill>
                <a:latin typeface="Times New Roman" panose="02020603050405020304" pitchFamily="18" charset="0"/>
                <a:cs typeface="Times New Roman" panose="02020603050405020304" pitchFamily="18" charset="0"/>
              </a:rPr>
              <a:t>Set-Up</a:t>
            </a:r>
          </a:p>
        </p:txBody>
      </p:sp>
      <p:sp>
        <p:nvSpPr>
          <p:cNvPr id="31" name="Rounded Rectangle 30"/>
          <p:cNvSpPr/>
          <p:nvPr/>
        </p:nvSpPr>
        <p:spPr>
          <a:xfrm>
            <a:off x="4507971" y="3963944"/>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a:extLst>
              <a:ext uri="{FF2B5EF4-FFF2-40B4-BE49-F238E27FC236}">
                <a16:creationId xmlns:a16="http://schemas.microsoft.com/office/drawing/2014/main" id="{9FEE9BB1-476A-6A36-DC30-5B4288F79B86}"/>
              </a:ext>
            </a:extLst>
          </p:cNvPr>
          <p:cNvGrpSpPr/>
          <p:nvPr/>
        </p:nvGrpSpPr>
        <p:grpSpPr>
          <a:xfrm flipH="1">
            <a:off x="1135690" y="845772"/>
            <a:ext cx="2616813" cy="5825256"/>
            <a:chOff x="8621369" y="1186352"/>
            <a:chExt cx="2344664" cy="4498938"/>
          </a:xfrm>
        </p:grpSpPr>
        <p:pic>
          <p:nvPicPr>
            <p:cNvPr id="3" name="Picture 8" descr="Free Pencil Clipart Transparent, Download Free Pencil Clipart Transparent  png images, Free ClipArts on Clipart Library">
              <a:extLst>
                <a:ext uri="{FF2B5EF4-FFF2-40B4-BE49-F238E27FC236}">
                  <a16:creationId xmlns:a16="http://schemas.microsoft.com/office/drawing/2014/main" id="{5D2D1AB0-B2AC-A434-8F61-7673644CF386}"/>
                </a:ext>
              </a:extLst>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2667" r="97778">
                          <a14:foregroundMark x1="7111" y1="53061" x2="18222" y2="55102"/>
                          <a14:foregroundMark x1="3111" y1="53061" x2="3111" y2="53061"/>
                          <a14:foregroundMark x1="84889" y1="46939" x2="97778" y2="42857"/>
                          <a14:foregroundMark x1="88000" y1="71429" x2="91556" y2="69388"/>
                        </a14:backgroundRemoval>
                      </a14:imgEffect>
                    </a14:imgLayer>
                  </a14:imgProps>
                </a:ext>
                <a:ext uri="{28A0092B-C50C-407E-A947-70E740481C1C}">
                  <a14:useLocalDpi xmlns:a14="http://schemas.microsoft.com/office/drawing/2010/main"/>
                </a:ext>
              </a:extLst>
            </a:blip>
            <a:srcRect/>
            <a:stretch/>
          </p:blipFill>
          <p:spPr bwMode="auto">
            <a:xfrm rot="17902951">
              <a:off x="9209963" y="3095373"/>
              <a:ext cx="564632" cy="13843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3D5C734A-E958-A1DA-98B2-8E09F27A80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8621369" y="1186352"/>
              <a:ext cx="2344664" cy="44989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B3B39A4B-E804-B0A5-3B5A-C92B378A18AA}"/>
              </a:ext>
            </a:extLst>
          </p:cNvPr>
          <p:cNvGrpSpPr/>
          <p:nvPr/>
        </p:nvGrpSpPr>
        <p:grpSpPr>
          <a:xfrm>
            <a:off x="8336447" y="1659976"/>
            <a:ext cx="2273618" cy="4939334"/>
            <a:chOff x="7164117" y="1418820"/>
            <a:chExt cx="2273618" cy="4939334"/>
          </a:xfrm>
        </p:grpSpPr>
        <p:pic>
          <p:nvPicPr>
            <p:cNvPr id="1026" name="Picture 2">
              <a:extLst>
                <a:ext uri="{FF2B5EF4-FFF2-40B4-BE49-F238E27FC236}">
                  <a16:creationId xmlns:a16="http://schemas.microsoft.com/office/drawing/2014/main" id="{DF87BBAF-132D-E943-E78A-662C467A767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flipH="1">
              <a:off x="7779398" y="1418820"/>
              <a:ext cx="1658337" cy="49393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FF6D09-DE5E-4B29-3CA8-9D6A7D5E5779}"/>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0" b="100000" l="2504" r="99061"/>
                      </a14:imgEffect>
                    </a14:imgLayer>
                  </a14:imgProps>
                </a:ext>
                <a:ext uri="{28A0092B-C50C-407E-A947-70E740481C1C}">
                  <a14:useLocalDpi xmlns:a14="http://schemas.microsoft.com/office/drawing/2010/main"/>
                </a:ext>
              </a:extLst>
            </a:blip>
            <a:srcRect/>
            <a:stretch/>
          </p:blipFill>
          <p:spPr>
            <a:xfrm>
              <a:off x="7164117" y="3934040"/>
              <a:ext cx="1213191" cy="630316"/>
            </a:xfrm>
            <a:prstGeom prst="rect">
              <a:avLst/>
            </a:prstGeom>
          </p:spPr>
        </p:pic>
      </p:grpSp>
      <p:sp>
        <p:nvSpPr>
          <p:cNvPr id="6" name="TextBox 5">
            <a:extLst>
              <a:ext uri="{FF2B5EF4-FFF2-40B4-BE49-F238E27FC236}">
                <a16:creationId xmlns:a16="http://schemas.microsoft.com/office/drawing/2014/main" id="{A5D36690-4F6D-25AF-54B1-9225F6D16715}"/>
              </a:ext>
            </a:extLst>
          </p:cNvPr>
          <p:cNvSpPr txBox="1"/>
          <p:nvPr/>
        </p:nvSpPr>
        <p:spPr>
          <a:xfrm>
            <a:off x="4705871" y="698742"/>
            <a:ext cx="3725700" cy="523220"/>
          </a:xfrm>
          <a:prstGeom prst="rect">
            <a:avLst/>
          </a:prstGeom>
          <a:noFill/>
        </p:spPr>
        <p:txBody>
          <a:bodyPr wrap="none" rtlCol="0">
            <a:spAutoFit/>
          </a:bodyPr>
          <a:lstStyle/>
          <a:p>
            <a:r>
              <a:rPr lang="en-US" sz="2800">
                <a:solidFill>
                  <a:schemeClr val="bg1"/>
                </a:solidFill>
                <a:latin typeface="Ink Free" panose="03080402000500000000" pitchFamily="66" charset="0"/>
              </a:rPr>
              <a:t>Main Item is </a:t>
            </a:r>
            <a:r>
              <a:rPr lang="en-US" sz="2800">
                <a:solidFill>
                  <a:schemeClr val="bg1"/>
                </a:solidFill>
                <a:latin typeface="ADLaM Display" panose="02010000000000000000" pitchFamily="2" charset="0"/>
                <a:ea typeface="ADLaM Display" panose="02010000000000000000" pitchFamily="2" charset="0"/>
                <a:cs typeface="ADLaM Display" panose="02010000000000000000" pitchFamily="2" charset="0"/>
              </a:rPr>
              <a:t>2 points</a:t>
            </a:r>
          </a:p>
        </p:txBody>
      </p:sp>
      <p:pic>
        <p:nvPicPr>
          <p:cNvPr id="97" name="Picture 96">
            <a:extLst>
              <a:ext uri="{FF2B5EF4-FFF2-40B4-BE49-F238E27FC236}">
                <a16:creationId xmlns:a16="http://schemas.microsoft.com/office/drawing/2014/main" id="{BAEEFFEE-8CCF-3B0C-5A1A-EDD0C30F6E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401" r="401"/>
          <a:stretch/>
        </p:blipFill>
        <p:spPr bwMode="auto">
          <a:xfrm rot="566875">
            <a:off x="6062417" y="3425779"/>
            <a:ext cx="440283" cy="4424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0380CD8-D05D-A0BD-7AEC-FCA2CF96E5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401" r="401"/>
          <a:stretch/>
        </p:blipFill>
        <p:spPr bwMode="auto">
          <a:xfrm>
            <a:off x="4342957" y="1427779"/>
            <a:ext cx="948161" cy="952841"/>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4F733A1-C4E9-0BB2-E3D1-C4292018974D}"/>
              </a:ext>
            </a:extLst>
          </p:cNvPr>
          <p:cNvSpPr txBox="1"/>
          <p:nvPr/>
        </p:nvSpPr>
        <p:spPr>
          <a:xfrm>
            <a:off x="4973759" y="638365"/>
            <a:ext cx="3057247" cy="646331"/>
          </a:xfrm>
          <a:prstGeom prst="rect">
            <a:avLst/>
          </a:prstGeom>
          <a:noFill/>
        </p:spPr>
        <p:txBody>
          <a:bodyPr wrap="none" rtlCol="0">
            <a:spAutoFit/>
          </a:bodyPr>
          <a:lstStyle/>
          <a:p>
            <a:r>
              <a:rPr lang="en-US" sz="3600">
                <a:solidFill>
                  <a:schemeClr val="bg1"/>
                </a:solidFill>
                <a:latin typeface="Ink Free" panose="03080402000500000000" pitchFamily="66" charset="0"/>
              </a:rPr>
              <a:t>Milk is </a:t>
            </a:r>
            <a:r>
              <a:rPr lang="en-US" sz="3600">
                <a:solidFill>
                  <a:schemeClr val="bg1"/>
                </a:solidFill>
                <a:latin typeface="ADLaM Display" panose="02010000000000000000" pitchFamily="2" charset="0"/>
                <a:ea typeface="ADLaM Display" panose="02010000000000000000" pitchFamily="2" charset="0"/>
                <a:cs typeface="ADLaM Display" panose="02010000000000000000" pitchFamily="2" charset="0"/>
              </a:rPr>
              <a:t>1 point</a:t>
            </a:r>
          </a:p>
        </p:txBody>
      </p:sp>
      <p:pic>
        <p:nvPicPr>
          <p:cNvPr id="43" name="Picture 42">
            <a:extLst>
              <a:ext uri="{FF2B5EF4-FFF2-40B4-BE49-F238E27FC236}">
                <a16:creationId xmlns:a16="http://schemas.microsoft.com/office/drawing/2014/main" id="{54A45230-529F-7A12-2253-8B87E6A46E4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rot="20912243">
            <a:off x="8325728" y="2756241"/>
            <a:ext cx="361668" cy="421642"/>
          </a:xfrm>
          <a:prstGeom prst="rect">
            <a:avLst/>
          </a:prstGeom>
        </p:spPr>
      </p:pic>
      <p:pic>
        <p:nvPicPr>
          <p:cNvPr id="8" name="Picture 7">
            <a:extLst>
              <a:ext uri="{FF2B5EF4-FFF2-40B4-BE49-F238E27FC236}">
                <a16:creationId xmlns:a16="http://schemas.microsoft.com/office/drawing/2014/main" id="{3D8F5D47-9DE8-0EAF-FB6B-79709E1C51E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875007" y="1455200"/>
            <a:ext cx="749051" cy="958552"/>
          </a:xfrm>
          <a:prstGeom prst="rect">
            <a:avLst/>
          </a:prstGeom>
        </p:spPr>
      </p:pic>
      <p:sp>
        <p:nvSpPr>
          <p:cNvPr id="47" name="TextBox 46">
            <a:extLst>
              <a:ext uri="{FF2B5EF4-FFF2-40B4-BE49-F238E27FC236}">
                <a16:creationId xmlns:a16="http://schemas.microsoft.com/office/drawing/2014/main" id="{AFD15868-6BB5-2D28-3010-7BC48F1F8C46}"/>
              </a:ext>
            </a:extLst>
          </p:cNvPr>
          <p:cNvSpPr txBox="1"/>
          <p:nvPr/>
        </p:nvSpPr>
        <p:spPr>
          <a:xfrm flipH="1">
            <a:off x="5236663" y="1408664"/>
            <a:ext cx="458489" cy="1107996"/>
          </a:xfrm>
          <a:prstGeom prst="rect">
            <a:avLst/>
          </a:prstGeom>
          <a:noFill/>
        </p:spPr>
        <p:txBody>
          <a:bodyPr wrap="square" rtlCol="0">
            <a:spAutoFit/>
          </a:bodyPr>
          <a:lstStyle/>
          <a:p>
            <a:r>
              <a:rPr lang="en-US" sz="6600">
                <a:solidFill>
                  <a:schemeClr val="bg1"/>
                </a:solidFill>
              </a:rPr>
              <a:t>+</a:t>
            </a:r>
          </a:p>
        </p:txBody>
      </p:sp>
      <p:sp>
        <p:nvSpPr>
          <p:cNvPr id="71" name="TextBox 70">
            <a:extLst>
              <a:ext uri="{FF2B5EF4-FFF2-40B4-BE49-F238E27FC236}">
                <a16:creationId xmlns:a16="http://schemas.microsoft.com/office/drawing/2014/main" id="{261C4A55-B1B3-C3E4-86BC-1EC930A9F695}"/>
              </a:ext>
            </a:extLst>
          </p:cNvPr>
          <p:cNvSpPr txBox="1"/>
          <p:nvPr/>
        </p:nvSpPr>
        <p:spPr>
          <a:xfrm>
            <a:off x="4360252" y="2507677"/>
            <a:ext cx="937564" cy="369332"/>
          </a:xfrm>
          <a:prstGeom prst="rect">
            <a:avLst/>
          </a:prstGeom>
          <a:noFill/>
        </p:spPr>
        <p:txBody>
          <a:bodyPr wrap="none" rtlCol="0">
            <a:spAutoFit/>
          </a:bodyPr>
          <a:lstStyle/>
          <a:p>
            <a:r>
              <a:rPr lang="en-US">
                <a:solidFill>
                  <a:schemeClr val="bg1"/>
                </a:solidFill>
              </a:rPr>
              <a:t>2 points</a:t>
            </a:r>
          </a:p>
        </p:txBody>
      </p:sp>
      <p:sp>
        <p:nvSpPr>
          <p:cNvPr id="72" name="TextBox 71">
            <a:extLst>
              <a:ext uri="{FF2B5EF4-FFF2-40B4-BE49-F238E27FC236}">
                <a16:creationId xmlns:a16="http://schemas.microsoft.com/office/drawing/2014/main" id="{D50581A3-EEC7-B8A6-494A-26266CAC9271}"/>
              </a:ext>
            </a:extLst>
          </p:cNvPr>
          <p:cNvSpPr txBox="1"/>
          <p:nvPr/>
        </p:nvSpPr>
        <p:spPr>
          <a:xfrm>
            <a:off x="5746883" y="2487132"/>
            <a:ext cx="950901" cy="369332"/>
          </a:xfrm>
          <a:prstGeom prst="rect">
            <a:avLst/>
          </a:prstGeom>
          <a:noFill/>
        </p:spPr>
        <p:txBody>
          <a:bodyPr wrap="none" rtlCol="0">
            <a:spAutoFit/>
          </a:bodyPr>
          <a:lstStyle/>
          <a:p>
            <a:r>
              <a:rPr lang="en-US">
                <a:solidFill>
                  <a:schemeClr val="bg1"/>
                </a:solidFill>
                <a:latin typeface="Century Gothic" panose="020B0502020202020204" pitchFamily="34" charset="0"/>
              </a:rPr>
              <a:t>1 point</a:t>
            </a:r>
          </a:p>
        </p:txBody>
      </p:sp>
      <p:pic>
        <p:nvPicPr>
          <p:cNvPr id="74" name="Picture 2">
            <a:extLst>
              <a:ext uri="{FF2B5EF4-FFF2-40B4-BE49-F238E27FC236}">
                <a16:creationId xmlns:a16="http://schemas.microsoft.com/office/drawing/2014/main" id="{54FB347F-E85F-A2E6-2FC5-D69808E8C1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1123270" y="926487"/>
            <a:ext cx="2133114" cy="5699189"/>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410AA105-554D-08F6-AFE0-8AAAC452A18F}"/>
              </a:ext>
            </a:extLst>
          </p:cNvPr>
          <p:cNvSpPr txBox="1"/>
          <p:nvPr/>
        </p:nvSpPr>
        <p:spPr>
          <a:xfrm>
            <a:off x="4923667" y="641620"/>
            <a:ext cx="3363421" cy="646331"/>
          </a:xfrm>
          <a:prstGeom prst="rect">
            <a:avLst/>
          </a:prstGeom>
          <a:noFill/>
        </p:spPr>
        <p:txBody>
          <a:bodyPr wrap="none" rtlCol="0">
            <a:spAutoFit/>
          </a:bodyPr>
          <a:lstStyle/>
          <a:p>
            <a:r>
              <a:rPr lang="en-US" sz="3600">
                <a:solidFill>
                  <a:schemeClr val="bg1"/>
                </a:solidFill>
                <a:latin typeface="Century Gothic" panose="020B0502020202020204" pitchFamily="34" charset="0"/>
              </a:rPr>
              <a:t>That’s</a:t>
            </a:r>
            <a:r>
              <a:rPr lang="en-US" sz="3600">
                <a:solidFill>
                  <a:schemeClr val="bg1"/>
                </a:solidFill>
              </a:rPr>
              <a:t> </a:t>
            </a:r>
            <a:r>
              <a:rPr lang="en-US" sz="3600">
                <a:solidFill>
                  <a:schemeClr val="bg1"/>
                </a:solidFill>
                <a:latin typeface="ADLaM Display" panose="02010000000000000000" pitchFamily="2" charset="0"/>
                <a:ea typeface="ADLaM Display" panose="02010000000000000000" pitchFamily="2" charset="0"/>
                <a:cs typeface="ADLaM Display" panose="02010000000000000000" pitchFamily="2" charset="0"/>
              </a:rPr>
              <a:t>3 points</a:t>
            </a:r>
          </a:p>
        </p:txBody>
      </p:sp>
      <p:pic>
        <p:nvPicPr>
          <p:cNvPr id="76" name="Picture 4">
            <a:extLst>
              <a:ext uri="{FF2B5EF4-FFF2-40B4-BE49-F238E27FC236}">
                <a16:creationId xmlns:a16="http://schemas.microsoft.com/office/drawing/2014/main" id="{DEB8FD4C-90FE-3576-8C43-1B86ECAE6F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1136055" y="839895"/>
            <a:ext cx="1789191" cy="5785781"/>
          </a:xfrm>
          <a:prstGeom prst="rect">
            <a:avLst/>
          </a:prstGeom>
          <a:noFill/>
          <a:extLst>
            <a:ext uri="{909E8E84-426E-40DD-AFC4-6F175D3DCCD1}">
              <a14:hiddenFill xmlns:a14="http://schemas.microsoft.com/office/drawing/2010/main">
                <a:solidFill>
                  <a:srgbClr val="FFFFFF"/>
                </a:solidFill>
              </a14:hiddenFill>
            </a:ext>
          </a:extLst>
        </p:spPr>
      </p:pic>
      <p:sp>
        <p:nvSpPr>
          <p:cNvPr id="77" name="Thought Bubble: Cloud 76">
            <a:extLst>
              <a:ext uri="{FF2B5EF4-FFF2-40B4-BE49-F238E27FC236}">
                <a16:creationId xmlns:a16="http://schemas.microsoft.com/office/drawing/2014/main" id="{2C4DCCA6-B566-8D68-4D82-FCE2B09E30CC}"/>
              </a:ext>
            </a:extLst>
          </p:cNvPr>
          <p:cNvSpPr/>
          <p:nvPr/>
        </p:nvSpPr>
        <p:spPr>
          <a:xfrm>
            <a:off x="174171" y="163286"/>
            <a:ext cx="3285780" cy="1235972"/>
          </a:xfrm>
          <a:prstGeom prst="cloudCallout">
            <a:avLst>
              <a:gd name="adj1" fmla="val -833"/>
              <a:gd name="adj2" fmla="val 898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But that’s not a reimbursable meal</a:t>
            </a:r>
          </a:p>
        </p:txBody>
      </p:sp>
      <p:sp>
        <p:nvSpPr>
          <p:cNvPr id="79" name="TextBox 78">
            <a:extLst>
              <a:ext uri="{FF2B5EF4-FFF2-40B4-BE49-F238E27FC236}">
                <a16:creationId xmlns:a16="http://schemas.microsoft.com/office/drawing/2014/main" id="{7B16DFA4-D185-F68B-7114-01E0E66CADF7}"/>
              </a:ext>
            </a:extLst>
          </p:cNvPr>
          <p:cNvSpPr txBox="1"/>
          <p:nvPr/>
        </p:nvSpPr>
        <p:spPr>
          <a:xfrm flipH="1">
            <a:off x="6644836" y="1375881"/>
            <a:ext cx="458489" cy="1107996"/>
          </a:xfrm>
          <a:prstGeom prst="rect">
            <a:avLst/>
          </a:prstGeom>
          <a:noFill/>
        </p:spPr>
        <p:txBody>
          <a:bodyPr wrap="square" rtlCol="0">
            <a:spAutoFit/>
          </a:bodyPr>
          <a:lstStyle/>
          <a:p>
            <a:r>
              <a:rPr lang="en-US" sz="6600">
                <a:solidFill>
                  <a:schemeClr val="bg1"/>
                </a:solidFill>
              </a:rPr>
              <a:t>+</a:t>
            </a:r>
          </a:p>
        </p:txBody>
      </p:sp>
      <p:grpSp>
        <p:nvGrpSpPr>
          <p:cNvPr id="87" name="Group 86">
            <a:extLst>
              <a:ext uri="{FF2B5EF4-FFF2-40B4-BE49-F238E27FC236}">
                <a16:creationId xmlns:a16="http://schemas.microsoft.com/office/drawing/2014/main" id="{B6CB3F76-435E-C78A-97FE-F1075938C895}"/>
              </a:ext>
            </a:extLst>
          </p:cNvPr>
          <p:cNvGrpSpPr/>
          <p:nvPr/>
        </p:nvGrpSpPr>
        <p:grpSpPr>
          <a:xfrm>
            <a:off x="1695930" y="8786"/>
            <a:ext cx="4895228" cy="1349291"/>
            <a:chOff x="1695930" y="8786"/>
            <a:chExt cx="4895228" cy="1349291"/>
          </a:xfrm>
          <a:solidFill>
            <a:srgbClr val="002060"/>
          </a:solidFill>
        </p:grpSpPr>
        <p:sp>
          <p:nvSpPr>
            <p:cNvPr id="81" name="Speech Bubble: Oval 80">
              <a:extLst>
                <a:ext uri="{FF2B5EF4-FFF2-40B4-BE49-F238E27FC236}">
                  <a16:creationId xmlns:a16="http://schemas.microsoft.com/office/drawing/2014/main" id="{C566212B-F702-B990-AAAA-933DA57686E7}"/>
                </a:ext>
              </a:extLst>
            </p:cNvPr>
            <p:cNvSpPr/>
            <p:nvPr/>
          </p:nvSpPr>
          <p:spPr>
            <a:xfrm>
              <a:off x="1695930" y="8786"/>
              <a:ext cx="4895228" cy="1349291"/>
            </a:xfrm>
            <a:prstGeom prst="wedgeEllipseCallout">
              <a:avLst>
                <a:gd name="adj1" fmla="val -22217"/>
                <a:gd name="adj2" fmla="val 116464"/>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2" name="TextBox 81">
              <a:extLst>
                <a:ext uri="{FF2B5EF4-FFF2-40B4-BE49-F238E27FC236}">
                  <a16:creationId xmlns:a16="http://schemas.microsoft.com/office/drawing/2014/main" id="{9E549509-02EF-EB11-26F4-B175DCD78442}"/>
                </a:ext>
              </a:extLst>
            </p:cNvPr>
            <p:cNvSpPr txBox="1"/>
            <p:nvPr/>
          </p:nvSpPr>
          <p:spPr>
            <a:xfrm>
              <a:off x="2056855" y="496777"/>
              <a:ext cx="4400564" cy="369332"/>
            </a:xfrm>
            <a:prstGeom prst="rect">
              <a:avLst/>
            </a:prstGeom>
            <a:grpFill/>
          </p:spPr>
          <p:txBody>
            <a:bodyPr wrap="none" rtlCol="0">
              <a:spAutoFit/>
            </a:bodyPr>
            <a:lstStyle/>
            <a:p>
              <a:r>
                <a:rPr lang="en-US">
                  <a:solidFill>
                    <a:schemeClr val="bg1"/>
                  </a:solidFill>
                  <a:latin typeface="Century Gothic" panose="020B0502020202020204" pitchFamily="34" charset="0"/>
                </a:rPr>
                <a:t>Please take a fruit juice or whole fruit .</a:t>
              </a:r>
            </a:p>
          </p:txBody>
        </p:sp>
      </p:grpSp>
      <p:sp>
        <p:nvSpPr>
          <p:cNvPr id="93" name="TextBox 92">
            <a:extLst>
              <a:ext uri="{FF2B5EF4-FFF2-40B4-BE49-F238E27FC236}">
                <a16:creationId xmlns:a16="http://schemas.microsoft.com/office/drawing/2014/main" id="{71A36894-EE16-7178-2813-12FCC58D1CCE}"/>
              </a:ext>
            </a:extLst>
          </p:cNvPr>
          <p:cNvSpPr txBox="1"/>
          <p:nvPr/>
        </p:nvSpPr>
        <p:spPr>
          <a:xfrm>
            <a:off x="7167205" y="2464905"/>
            <a:ext cx="847796" cy="369332"/>
          </a:xfrm>
          <a:prstGeom prst="rect">
            <a:avLst/>
          </a:prstGeom>
          <a:noFill/>
        </p:spPr>
        <p:txBody>
          <a:bodyPr wrap="none" rtlCol="0">
            <a:spAutoFit/>
          </a:bodyPr>
          <a:lstStyle/>
          <a:p>
            <a:r>
              <a:rPr lang="en-US">
                <a:solidFill>
                  <a:schemeClr val="bg1"/>
                </a:solidFill>
              </a:rPr>
              <a:t>1 point</a:t>
            </a:r>
          </a:p>
        </p:txBody>
      </p:sp>
      <p:pic>
        <p:nvPicPr>
          <p:cNvPr id="90" name="D14BEEA6-0D2C-4107-A470-7D81FDA5BF76">
            <a:extLst>
              <a:ext uri="{FF2B5EF4-FFF2-40B4-BE49-F238E27FC236}">
                <a16:creationId xmlns:a16="http://schemas.microsoft.com/office/drawing/2014/main" id="{FFEC5662-D69F-B17F-0757-1C9FAB3CE94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rot="435906">
            <a:off x="8180037" y="2982149"/>
            <a:ext cx="283635" cy="3294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8" name="D14BEEA6-0D2C-4107-A470-7D81FDA5BF76">
            <a:extLst>
              <a:ext uri="{FF2B5EF4-FFF2-40B4-BE49-F238E27FC236}">
                <a16:creationId xmlns:a16="http://schemas.microsoft.com/office/drawing/2014/main" id="{9BC740B6-51CE-3BFE-F12F-A962D182C29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7361031" y="1458474"/>
            <a:ext cx="729644" cy="92214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52513310"/>
      </p:ext>
    </p:extLst>
  </p:cSld>
  <p:clrMapOvr>
    <a:masterClrMapping/>
  </p:clrMapOvr>
  <mc:AlternateContent xmlns:mc="http://schemas.openxmlformats.org/markup-compatibility/2006" xmlns:p14="http://schemas.microsoft.com/office/powerpoint/2010/main">
    <mc:Choice Requires="p14">
      <p:transition spd="slow" p14:dur="2000" advTm="43538"/>
    </mc:Choice>
    <mc:Fallback xmlns="">
      <p:transition spd="slow" advTm="43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0.36927 -3.33333E-6 L -3.125E-6 -3.33333E-6 " pathEditMode="relative" rAng="0" ptsTypes="AA">
                                      <p:cBhvr>
                                        <p:cTn id="10" dur="2000" fill="hold"/>
                                        <p:tgtEl>
                                          <p:spTgt spid="4"/>
                                        </p:tgtEl>
                                        <p:attrNameLst>
                                          <p:attrName>ppt_x</p:attrName>
                                          <p:attrName>ppt_y</p:attrName>
                                        </p:attrNameLst>
                                      </p:cBhvr>
                                      <p:rCtr x="-18464" y="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375E-6 -2.96296E-6 L -0.11432 -0.25255 " pathEditMode="relative" rAng="0" ptsTypes="AA">
                                      <p:cBhvr>
                                        <p:cTn id="14" dur="2000" fill="hold"/>
                                        <p:tgtEl>
                                          <p:spTgt spid="97"/>
                                        </p:tgtEl>
                                        <p:attrNameLst>
                                          <p:attrName>ppt_x</p:attrName>
                                          <p:attrName>ppt_y</p:attrName>
                                        </p:attrNameLst>
                                      </p:cBhvr>
                                      <p:rCtr x="-6042" y="-12361"/>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1"/>
                                        </p:tgtEl>
                                        <p:attrNameLst>
                                          <p:attrName>style.visibility</p:attrName>
                                        </p:attrNameLst>
                                      </p:cBhvr>
                                      <p:to>
                                        <p:strVal val="visible"/>
                                      </p:to>
                                    </p:set>
                                  </p:childTnLst>
                                </p:cTn>
                              </p:par>
                            </p:childTnLst>
                          </p:cTn>
                        </p:par>
                        <p:par>
                          <p:cTn id="20" fill="hold">
                            <p:stCondLst>
                              <p:cond delay="2000"/>
                            </p:stCondLst>
                            <p:childTnLst>
                              <p:par>
                                <p:cTn id="21" presetID="42" presetClass="path" presetSubtype="0" accel="50000" decel="50000" fill="hold" nodeType="afterEffect">
                                  <p:stCondLst>
                                    <p:cond delay="0"/>
                                  </p:stCondLst>
                                  <p:childTnLst>
                                    <p:animMotion origin="layout" path="M -0.11432 -0.25254 L 0.1974 0.10602 " pathEditMode="relative" rAng="0" ptsTypes="AA">
                                      <p:cBhvr>
                                        <p:cTn id="22" dur="2000" fill="hold"/>
                                        <p:tgtEl>
                                          <p:spTgt spid="97"/>
                                        </p:tgtEl>
                                        <p:attrNameLst>
                                          <p:attrName>ppt_x</p:attrName>
                                          <p:attrName>ppt_y</p:attrName>
                                        </p:attrNameLst>
                                      </p:cBhvr>
                                      <p:rCtr x="15586" y="17917"/>
                                    </p:animMotion>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75E-6 1.11111E-6 L -0.19896 -0.12778 " pathEditMode="relative" rAng="0" ptsTypes="AA">
                                      <p:cBhvr>
                                        <p:cTn id="35" dur="2000" fill="hold"/>
                                        <p:tgtEl>
                                          <p:spTgt spid="43"/>
                                        </p:tgtEl>
                                        <p:attrNameLst>
                                          <p:attrName>ppt_x</p:attrName>
                                          <p:attrName>ppt_y</p:attrName>
                                        </p:attrNameLst>
                                      </p:cBhvr>
                                      <p:rCtr x="-9948" y="-6389"/>
                                    </p:animMotion>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19896 -0.12778 L 0.03528 0.20903 " pathEditMode="relative" rAng="0" ptsTypes="AA">
                                      <p:cBhvr>
                                        <p:cTn id="43" dur="2000" fill="hold"/>
                                        <p:tgtEl>
                                          <p:spTgt spid="43"/>
                                        </p:tgtEl>
                                        <p:attrNameLst>
                                          <p:attrName>ppt_x</p:attrName>
                                          <p:attrName>ppt_y</p:attrName>
                                        </p:attrNameLst>
                                      </p:cBhvr>
                                      <p:rCtr x="11706" y="16829"/>
                                    </p:animMotion>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44"/>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7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2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74"/>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76"/>
                                        </p:tgtEl>
                                        <p:attrNameLst>
                                          <p:attrName>style.visibility</p:attrName>
                                        </p:attrNameLst>
                                      </p:cBhvr>
                                      <p:to>
                                        <p:strVal val="visible"/>
                                      </p:to>
                                    </p:set>
                                  </p:childTnLst>
                                </p:cTn>
                              </p:par>
                              <p:par>
                                <p:cTn id="60" presetID="1" presetClass="exit" presetSubtype="0" fill="hold" grpId="1" nodeType="withEffect">
                                  <p:stCondLst>
                                    <p:cond delay="0"/>
                                  </p:stCondLst>
                                  <p:childTnLst>
                                    <p:set>
                                      <p:cBhvr>
                                        <p:cTn id="61" dur="1" fill="hold">
                                          <p:stCondLst>
                                            <p:cond delay="0"/>
                                          </p:stCondLst>
                                        </p:cTn>
                                        <p:tgtEl>
                                          <p:spTgt spid="75"/>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7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76"/>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77"/>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79"/>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7"/>
                                        </p:tgtEl>
                                        <p:attrNameLst>
                                          <p:attrName>style.visibility</p:attrName>
                                        </p:attrNameLst>
                                      </p:cBhvr>
                                      <p:to>
                                        <p:strVal val="visible"/>
                                      </p:to>
                                    </p:set>
                                  </p:childTnLst>
                                </p:cTn>
                              </p:par>
                              <p:par>
                                <p:cTn id="76" presetID="42" presetClass="path" presetSubtype="0" accel="50000" decel="50000" fill="hold" nodeType="withEffect">
                                  <p:stCondLst>
                                    <p:cond delay="0"/>
                                  </p:stCondLst>
                                  <p:childTnLst>
                                    <p:animMotion origin="layout" path="M -2.08333E-6 3.7037E-6 L -0.06211 -0.16482 " pathEditMode="relative" rAng="0" ptsTypes="AA">
                                      <p:cBhvr>
                                        <p:cTn id="77" dur="2000" fill="hold"/>
                                        <p:tgtEl>
                                          <p:spTgt spid="90"/>
                                        </p:tgtEl>
                                        <p:attrNameLst>
                                          <p:attrName>ppt_x</p:attrName>
                                          <p:attrName>ppt_y</p:attrName>
                                        </p:attrNameLst>
                                      </p:cBhvr>
                                      <p:rCtr x="-3112" y="-8241"/>
                                    </p:animMotion>
                                  </p:childTnLst>
                                </p:cTn>
                              </p:par>
                            </p:childTnLst>
                          </p:cTn>
                        </p:par>
                        <p:par>
                          <p:cTn id="78" fill="hold">
                            <p:stCondLst>
                              <p:cond delay="2000"/>
                            </p:stCondLst>
                            <p:childTnLst>
                              <p:par>
                                <p:cTn id="79" presetID="1" presetClass="entr" presetSubtype="0" fill="hold" nodeType="afterEffect">
                                  <p:stCondLst>
                                    <p:cond delay="0"/>
                                  </p:stCondLst>
                                  <p:childTnLst>
                                    <p:set>
                                      <p:cBhvr>
                                        <p:cTn id="80" dur="1" fill="hold">
                                          <p:stCondLst>
                                            <p:cond delay="0"/>
                                          </p:stCondLst>
                                        </p:cTn>
                                        <p:tgtEl>
                                          <p:spTgt spid="8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3"/>
                                        </p:tgtEl>
                                        <p:attrNameLst>
                                          <p:attrName>style.visibility</p:attrName>
                                        </p:attrNameLst>
                                      </p:cBhvr>
                                      <p:to>
                                        <p:strVal val="visible"/>
                                      </p:to>
                                    </p:set>
                                  </p:childTnLst>
                                </p:cTn>
                              </p:par>
                            </p:childTnLst>
                          </p:cTn>
                        </p:par>
                        <p:par>
                          <p:cTn id="83" fill="hold">
                            <p:stCondLst>
                              <p:cond delay="2000"/>
                            </p:stCondLst>
                            <p:childTnLst>
                              <p:par>
                                <p:cTn id="84" presetID="42" presetClass="path" presetSubtype="0" accel="50000" decel="50000" fill="hold" nodeType="afterEffect">
                                  <p:stCondLst>
                                    <p:cond delay="0"/>
                                  </p:stCondLst>
                                  <p:childTnLst>
                                    <p:animMotion origin="layout" path="M -0.06211 -0.16482 L 0.06055 0.17986 " pathEditMode="relative" rAng="0" ptsTypes="AA">
                                      <p:cBhvr>
                                        <p:cTn id="85" dur="2000" fill="hold"/>
                                        <p:tgtEl>
                                          <p:spTgt spid="90"/>
                                        </p:tgtEl>
                                        <p:attrNameLst>
                                          <p:attrName>ppt_x</p:attrName>
                                          <p:attrName>ppt_y</p:attrName>
                                        </p:attrNameLst>
                                      </p:cBhvr>
                                      <p:rCtr x="6133" y="1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 grpId="0"/>
      <p:bldP spid="6" grpId="1"/>
      <p:bldP spid="44" grpId="0"/>
      <p:bldP spid="44" grpId="1"/>
      <p:bldP spid="47" grpId="0"/>
      <p:bldP spid="71" grpId="0"/>
      <p:bldP spid="72" grpId="0"/>
      <p:bldP spid="75" grpId="0"/>
      <p:bldP spid="75" grpId="1"/>
      <p:bldP spid="77" grpId="0" animBg="1"/>
      <p:bldP spid="77" grpId="1" animBg="1"/>
      <p:bldP spid="79" grpId="0"/>
      <p:bldP spid="9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0" name="Picture 19" descr="A kitchen with a large island&#10;&#10;AI-generated content may be incorrect.">
            <a:extLst>
              <a:ext uri="{FF2B5EF4-FFF2-40B4-BE49-F238E27FC236}">
                <a16:creationId xmlns:a16="http://schemas.microsoft.com/office/drawing/2014/main" id="{4CA1FDC5-814A-96E4-9D45-10DA651B9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 y="0"/>
            <a:ext cx="12172722" cy="6528325"/>
          </a:xfrm>
          <a:prstGeom prst="rect">
            <a:avLst/>
          </a:prstGeom>
        </p:spPr>
      </p:pic>
      <p:sp>
        <p:nvSpPr>
          <p:cNvPr id="21" name="Rectangle 20">
            <a:extLst>
              <a:ext uri="{FF2B5EF4-FFF2-40B4-BE49-F238E27FC236}">
                <a16:creationId xmlns:a16="http://schemas.microsoft.com/office/drawing/2014/main" id="{5345163C-F51E-10B1-CF04-4E15A302935F}"/>
              </a:ext>
            </a:extLst>
          </p:cNvPr>
          <p:cNvSpPr/>
          <p:nvPr/>
        </p:nvSpPr>
        <p:spPr>
          <a:xfrm>
            <a:off x="9054609" y="1996618"/>
            <a:ext cx="794084" cy="795604"/>
          </a:xfrm>
          <a:prstGeom prst="rect">
            <a:avLst/>
          </a:prstGeom>
          <a:solidFill>
            <a:srgbClr val="996633"/>
          </a:solidFill>
          <a:ln>
            <a:solidFill>
              <a:srgbClr val="99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28B135-E76B-9784-1BE1-4178C788C362}"/>
              </a:ext>
            </a:extLst>
          </p:cNvPr>
          <p:cNvSpPr/>
          <p:nvPr/>
        </p:nvSpPr>
        <p:spPr>
          <a:xfrm>
            <a:off x="8124498" y="1999105"/>
            <a:ext cx="867338" cy="795604"/>
          </a:xfrm>
          <a:prstGeom prst="rect">
            <a:avLst/>
          </a:prstGeom>
          <a:solidFill>
            <a:srgbClr val="996633"/>
          </a:solidFill>
          <a:ln>
            <a:solidFill>
              <a:srgbClr val="99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4" descr="Cinnamon Toast Crunch Logo Black and White – Brands Logos">
            <a:extLst>
              <a:ext uri="{FF2B5EF4-FFF2-40B4-BE49-F238E27FC236}">
                <a16:creationId xmlns:a16="http://schemas.microsoft.com/office/drawing/2014/main" id="{BB99218D-5C19-D2C7-A7D8-3F6AA962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7598" y="1999106"/>
            <a:ext cx="795604" cy="795604"/>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40193471-3F48-A650-F6A5-0DE29CD6491A}"/>
              </a:ext>
            </a:extLst>
          </p:cNvPr>
          <p:cNvCxnSpPr/>
          <p:nvPr/>
        </p:nvCxnSpPr>
        <p:spPr>
          <a:xfrm>
            <a:off x="8831559" y="1631186"/>
            <a:ext cx="241439" cy="388864"/>
          </a:xfrm>
          <a:prstGeom prst="line">
            <a:avLst/>
          </a:prstGeom>
          <a:ln>
            <a:solidFill>
              <a:srgbClr val="9966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0A3A11F-B56C-C5C4-8253-D62B8FBBEAAD}"/>
              </a:ext>
            </a:extLst>
          </p:cNvPr>
          <p:cNvCxnSpPr/>
          <p:nvPr/>
        </p:nvCxnSpPr>
        <p:spPr>
          <a:xfrm flipV="1">
            <a:off x="9841895" y="1627492"/>
            <a:ext cx="198056" cy="377300"/>
          </a:xfrm>
          <a:prstGeom prst="line">
            <a:avLst/>
          </a:prstGeom>
          <a:ln>
            <a:solidFill>
              <a:srgbClr val="996600"/>
            </a:solidFill>
          </a:ln>
        </p:spPr>
        <p:style>
          <a:lnRef idx="2">
            <a:schemeClr val="accent1"/>
          </a:lnRef>
          <a:fillRef idx="0">
            <a:schemeClr val="accent1"/>
          </a:fillRef>
          <a:effectRef idx="1">
            <a:schemeClr val="accent1"/>
          </a:effectRef>
          <a:fontRef idx="minor">
            <a:schemeClr val="tx1"/>
          </a:fontRef>
        </p:style>
      </p:cxnSp>
      <p:pic>
        <p:nvPicPr>
          <p:cNvPr id="26" name="Picture 6" descr="Cheerios Logo [ Download - Logo - icon ] png svg">
            <a:extLst>
              <a:ext uri="{FF2B5EF4-FFF2-40B4-BE49-F238E27FC236}">
                <a16:creationId xmlns:a16="http://schemas.microsoft.com/office/drawing/2014/main" id="{2B75CFFE-A7A9-4A4C-5BB6-C8DF4E7452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4494" y="2238159"/>
            <a:ext cx="634314" cy="192408"/>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93FFA661-62E9-6CA9-3392-F098F488E299}"/>
              </a:ext>
            </a:extLst>
          </p:cNvPr>
          <p:cNvSpPr/>
          <p:nvPr/>
        </p:nvSpPr>
        <p:spPr>
          <a:xfrm>
            <a:off x="5590613" y="73628"/>
            <a:ext cx="6510867" cy="2226733"/>
          </a:xfrm>
          <a:prstGeom prst="wedgeEllipseCallout">
            <a:avLst>
              <a:gd name="adj1" fmla="val -50612"/>
              <a:gd name="adj2" fmla="val 56416"/>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00C5AA53-C33F-9186-9EB8-8EB8D3E7FCC1}"/>
              </a:ext>
            </a:extLst>
          </p:cNvPr>
          <p:cNvSpPr txBox="1"/>
          <p:nvPr/>
        </p:nvSpPr>
        <p:spPr>
          <a:xfrm>
            <a:off x="6778038" y="759015"/>
            <a:ext cx="3940502" cy="769441"/>
          </a:xfrm>
          <a:prstGeom prst="rect">
            <a:avLst/>
          </a:prstGeom>
          <a:noFill/>
        </p:spPr>
        <p:txBody>
          <a:bodyPr wrap="none" rtlCol="0">
            <a:spAutoFit/>
          </a:bodyPr>
          <a:lstStyle/>
          <a:p>
            <a:r>
              <a:rPr lang="en-US" sz="4400">
                <a:solidFill>
                  <a:schemeClr val="bg1"/>
                </a:solidFill>
                <a:latin typeface="Century Gothic" panose="020B0502020202020204" pitchFamily="34" charset="0"/>
              </a:rPr>
              <a:t>Amazing Job!</a:t>
            </a:r>
          </a:p>
        </p:txBody>
      </p:sp>
      <p:sp>
        <p:nvSpPr>
          <p:cNvPr id="5" name="TextBox 4">
            <a:extLst>
              <a:ext uri="{FF2B5EF4-FFF2-40B4-BE49-F238E27FC236}">
                <a16:creationId xmlns:a16="http://schemas.microsoft.com/office/drawing/2014/main" id="{3DCAC45F-2D8D-C1E1-2D08-BFA4FBEBE789}"/>
              </a:ext>
            </a:extLst>
          </p:cNvPr>
          <p:cNvSpPr txBox="1"/>
          <p:nvPr/>
        </p:nvSpPr>
        <p:spPr>
          <a:xfrm>
            <a:off x="6035938" y="740406"/>
            <a:ext cx="5424798" cy="954107"/>
          </a:xfrm>
          <a:prstGeom prst="rect">
            <a:avLst/>
          </a:prstGeom>
          <a:noFill/>
        </p:spPr>
        <p:txBody>
          <a:bodyPr wrap="square" rtlCol="0">
            <a:spAutoFit/>
          </a:bodyPr>
          <a:lstStyle/>
          <a:p>
            <a:pPr algn="ctr"/>
            <a:r>
              <a:rPr lang="en-US" sz="2800">
                <a:solidFill>
                  <a:schemeClr val="bg1"/>
                </a:solidFill>
                <a:latin typeface="Century Gothic" panose="020B0502020202020204" pitchFamily="34" charset="0"/>
              </a:rPr>
              <a:t>Always remember students must take…</a:t>
            </a:r>
          </a:p>
        </p:txBody>
      </p:sp>
      <p:grpSp>
        <p:nvGrpSpPr>
          <p:cNvPr id="6" name="Group 5">
            <a:extLst>
              <a:ext uri="{FF2B5EF4-FFF2-40B4-BE49-F238E27FC236}">
                <a16:creationId xmlns:a16="http://schemas.microsoft.com/office/drawing/2014/main" id="{9A995F7E-32F5-A4F7-186A-CA179F8016AE}"/>
              </a:ext>
            </a:extLst>
          </p:cNvPr>
          <p:cNvGrpSpPr/>
          <p:nvPr/>
        </p:nvGrpSpPr>
        <p:grpSpPr>
          <a:xfrm>
            <a:off x="8565037" y="3073476"/>
            <a:ext cx="1540806" cy="2224055"/>
            <a:chOff x="10622205" y="-3889179"/>
            <a:chExt cx="1540806" cy="2224055"/>
          </a:xfrm>
        </p:grpSpPr>
        <p:pic>
          <p:nvPicPr>
            <p:cNvPr id="13" name="Picture 8">
              <a:extLst>
                <a:ext uri="{FF2B5EF4-FFF2-40B4-BE49-F238E27FC236}">
                  <a16:creationId xmlns:a16="http://schemas.microsoft.com/office/drawing/2014/main" id="{D5189A5E-D903-1165-FB3D-094F0A0CD3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836478" y="-3889179"/>
              <a:ext cx="1117342" cy="9139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89D3656-0E69-487D-7A80-71CCB3AE685E}"/>
                </a:ext>
              </a:extLst>
            </p:cNvPr>
            <p:cNvSpPr txBox="1"/>
            <p:nvPr/>
          </p:nvSpPr>
          <p:spPr>
            <a:xfrm>
              <a:off x="10831397" y="-2065234"/>
              <a:ext cx="1122423" cy="400110"/>
            </a:xfrm>
            <a:prstGeom prst="rect">
              <a:avLst/>
            </a:prstGeom>
            <a:solidFill>
              <a:srgbClr val="002060"/>
            </a:solidFill>
          </p:spPr>
          <p:txBody>
            <a:bodyPr wrap="none" rtlCol="0">
              <a:spAutoFit/>
            </a:bodyPr>
            <a:lstStyle/>
            <a:p>
              <a:r>
                <a:rPr lang="en-US">
                  <a:solidFill>
                    <a:srgbClr val="FFC000"/>
                  </a:solidFill>
                  <a:latin typeface="ADLaM Display" panose="02010000000000000000" pitchFamily="2" charset="0"/>
                  <a:ea typeface="ADLaM Display" panose="02010000000000000000" pitchFamily="2" charset="0"/>
                  <a:cs typeface="ADLaM Display" panose="02010000000000000000" pitchFamily="2" charset="0"/>
                </a:rPr>
                <a:t>1 </a:t>
              </a:r>
              <a:r>
                <a:rPr lang="en-US" sz="2000">
                  <a:solidFill>
                    <a:srgbClr val="FFC000"/>
                  </a:solidFill>
                  <a:latin typeface="ADLaM Display" panose="02010000000000000000" pitchFamily="2" charset="0"/>
                  <a:ea typeface="ADLaM Display" panose="02010000000000000000" pitchFamily="2" charset="0"/>
                  <a:cs typeface="ADLaM Display" panose="02010000000000000000" pitchFamily="2" charset="0"/>
                </a:rPr>
                <a:t>points</a:t>
              </a:r>
            </a:p>
          </p:txBody>
        </p:sp>
        <p:sp>
          <p:nvSpPr>
            <p:cNvPr id="9" name="TextBox 8">
              <a:extLst>
                <a:ext uri="{FF2B5EF4-FFF2-40B4-BE49-F238E27FC236}">
                  <a16:creationId xmlns:a16="http://schemas.microsoft.com/office/drawing/2014/main" id="{11147A36-D9AF-0233-5779-51CCB427E7A2}"/>
                </a:ext>
              </a:extLst>
            </p:cNvPr>
            <p:cNvSpPr txBox="1"/>
            <p:nvPr/>
          </p:nvSpPr>
          <p:spPr>
            <a:xfrm>
              <a:off x="10622205" y="-2559885"/>
              <a:ext cx="1540806" cy="400110"/>
            </a:xfrm>
            <a:prstGeom prst="rect">
              <a:avLst/>
            </a:prstGeom>
            <a:solidFill>
              <a:schemeClr val="bg1"/>
            </a:solidFill>
          </p:spPr>
          <p:txBody>
            <a:bodyPr wrap="none" rtlCol="0">
              <a:spAutoFit/>
            </a:bodyPr>
            <a:lstStyle/>
            <a:p>
              <a:r>
                <a:rPr lang="en-US" sz="2000" b="1">
                  <a:solidFill>
                    <a:srgbClr val="000000"/>
                  </a:solidFill>
                  <a:latin typeface="Century Gothic" panose="020B0502020202020204" pitchFamily="34" charset="0"/>
                </a:rPr>
                <a:t>Whole Fruit</a:t>
              </a:r>
            </a:p>
          </p:txBody>
        </p:sp>
      </p:grpSp>
      <p:grpSp>
        <p:nvGrpSpPr>
          <p:cNvPr id="14" name="Group 13">
            <a:extLst>
              <a:ext uri="{FF2B5EF4-FFF2-40B4-BE49-F238E27FC236}">
                <a16:creationId xmlns:a16="http://schemas.microsoft.com/office/drawing/2014/main" id="{F784A374-6AF2-9C88-6457-EA7D0A366144}"/>
              </a:ext>
            </a:extLst>
          </p:cNvPr>
          <p:cNvGrpSpPr/>
          <p:nvPr/>
        </p:nvGrpSpPr>
        <p:grpSpPr>
          <a:xfrm>
            <a:off x="6205083" y="3301238"/>
            <a:ext cx="1414170" cy="1996293"/>
            <a:chOff x="7907546" y="-3648019"/>
            <a:chExt cx="1414170" cy="1996293"/>
          </a:xfrm>
        </p:grpSpPr>
        <p:pic>
          <p:nvPicPr>
            <p:cNvPr id="15" name="D14BEEA6-0D2C-4107-A470-7D81FDA5BF76">
              <a:extLst>
                <a:ext uri="{FF2B5EF4-FFF2-40B4-BE49-F238E27FC236}">
                  <a16:creationId xmlns:a16="http://schemas.microsoft.com/office/drawing/2014/main" id="{A463CF7F-BF72-383E-B352-51D2B19598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8341387" y="-3648019"/>
              <a:ext cx="546491" cy="6683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5A75330-BC7F-C319-F34A-439F4C2769C2}"/>
                </a:ext>
              </a:extLst>
            </p:cNvPr>
            <p:cNvSpPr txBox="1"/>
            <p:nvPr/>
          </p:nvSpPr>
          <p:spPr>
            <a:xfrm>
              <a:off x="8103113" y="-2051836"/>
              <a:ext cx="1023037" cy="400110"/>
            </a:xfrm>
            <a:prstGeom prst="rect">
              <a:avLst/>
            </a:prstGeom>
            <a:solidFill>
              <a:srgbClr val="002060"/>
            </a:solidFill>
          </p:spPr>
          <p:txBody>
            <a:bodyPr wrap="none" rtlCol="0">
              <a:spAutoFit/>
            </a:bodyPr>
            <a:lstStyle/>
            <a:p>
              <a:r>
                <a:rPr lang="en-US" sz="2000">
                  <a:solidFill>
                    <a:srgbClr val="FFC000"/>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17" name="TextBox 16">
              <a:extLst>
                <a:ext uri="{FF2B5EF4-FFF2-40B4-BE49-F238E27FC236}">
                  <a16:creationId xmlns:a16="http://schemas.microsoft.com/office/drawing/2014/main" id="{AF968E1B-3134-A61C-E788-E02C7BC4D578}"/>
                </a:ext>
              </a:extLst>
            </p:cNvPr>
            <p:cNvSpPr txBox="1"/>
            <p:nvPr/>
          </p:nvSpPr>
          <p:spPr>
            <a:xfrm>
              <a:off x="7907546" y="-2554815"/>
              <a:ext cx="1414170" cy="400110"/>
            </a:xfrm>
            <a:prstGeom prst="rect">
              <a:avLst/>
            </a:prstGeom>
            <a:solidFill>
              <a:schemeClr val="bg1"/>
            </a:solidFill>
          </p:spPr>
          <p:txBody>
            <a:bodyPr wrap="none" rtlCol="0">
              <a:spAutoFit/>
            </a:bodyPr>
            <a:lstStyle/>
            <a:p>
              <a:r>
                <a:rPr lang="en-US" sz="2000" b="1">
                  <a:solidFill>
                    <a:srgbClr val="000000"/>
                  </a:solidFill>
                  <a:latin typeface="Century Gothic" panose="020B0502020202020204" pitchFamily="34" charset="0"/>
                </a:rPr>
                <a:t>Fruit Juice</a:t>
              </a:r>
            </a:p>
          </p:txBody>
        </p:sp>
      </p:grpSp>
      <p:sp>
        <p:nvSpPr>
          <p:cNvPr id="18" name="TextBox 17">
            <a:extLst>
              <a:ext uri="{FF2B5EF4-FFF2-40B4-BE49-F238E27FC236}">
                <a16:creationId xmlns:a16="http://schemas.microsoft.com/office/drawing/2014/main" id="{038D29B7-8B9E-0E7E-12B8-073D92341BAB}"/>
              </a:ext>
            </a:extLst>
          </p:cNvPr>
          <p:cNvSpPr txBox="1"/>
          <p:nvPr/>
        </p:nvSpPr>
        <p:spPr>
          <a:xfrm>
            <a:off x="5992901" y="725582"/>
            <a:ext cx="5931432" cy="784830"/>
          </a:xfrm>
          <a:prstGeom prst="rect">
            <a:avLst/>
          </a:prstGeom>
          <a:noFill/>
        </p:spPr>
        <p:txBody>
          <a:bodyPr wrap="none" rtlCol="0">
            <a:spAutoFit/>
          </a:bodyPr>
          <a:lstStyle/>
          <a:p>
            <a:r>
              <a:rPr lang="en-US" sz="4500">
                <a:solidFill>
                  <a:schemeClr val="bg1"/>
                </a:solidFill>
                <a:latin typeface="Century Gothic" panose="020B0502020202020204" pitchFamily="34" charset="0"/>
              </a:rPr>
              <a:t>A fruit with the meal!</a:t>
            </a:r>
          </a:p>
        </p:txBody>
      </p:sp>
      <p:pic>
        <p:nvPicPr>
          <p:cNvPr id="41" name="Picture 2">
            <a:extLst>
              <a:ext uri="{FF2B5EF4-FFF2-40B4-BE49-F238E27FC236}">
                <a16:creationId xmlns:a16="http://schemas.microsoft.com/office/drawing/2014/main" id="{7650CCCF-6D47-5640-41C9-29E9376B3954}"/>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552883" y="364910"/>
            <a:ext cx="1273601" cy="3301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B643CA72-D9BF-082E-1F48-0497A7C552C2}"/>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534088" y="302883"/>
            <a:ext cx="1879897" cy="335547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40A85EF0-4BE0-4F2F-306C-2F68EBC4CA51}"/>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101246" y="302883"/>
            <a:ext cx="3034351" cy="33637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46296503"/>
      </p:ext>
    </p:extLst>
  </p:cSld>
  <p:clrMapOvr>
    <a:masterClrMapping/>
  </p:clrMapOvr>
  <mc:AlternateContent xmlns:mc="http://schemas.openxmlformats.org/markup-compatibility/2006" xmlns:p14="http://schemas.microsoft.com/office/powerpoint/2010/main">
    <mc:Choice Requires="p14">
      <p:transition spd="slow" p14:dur="2000" advTm="16832"/>
    </mc:Choice>
    <mc:Fallback xmlns="">
      <p:transition spd="slow" advTm="168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4D527F3C-F458-0C68-042E-DB55E92B87FB}"/>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32BEF5A-77F6-23B5-EF28-50D5A7A5B1B0}"/>
              </a:ext>
            </a:extLst>
          </p:cNvPr>
          <p:cNvSpPr/>
          <p:nvPr/>
        </p:nvSpPr>
        <p:spPr>
          <a:xfrm>
            <a:off x="0" y="269525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A0C304B-B98E-C8F6-A3B7-53540EFBF52D}"/>
              </a:ext>
            </a:extLst>
          </p:cNvPr>
          <p:cNvSpPr txBox="1">
            <a:spLocks/>
          </p:cNvSpPr>
          <p:nvPr/>
        </p:nvSpPr>
        <p:spPr>
          <a:xfrm>
            <a:off x="0" y="2695259"/>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600" b="1">
                <a:solidFill>
                  <a:srgbClr val="002060"/>
                </a:solidFill>
                <a:latin typeface="Times New Roman" panose="02020603050405020304" pitchFamily="18" charset="0"/>
                <a:cs typeface="Times New Roman" panose="02020603050405020304" pitchFamily="18" charset="0"/>
              </a:rPr>
              <a:t>Breakfast Meal Count Form</a:t>
            </a:r>
          </a:p>
        </p:txBody>
      </p:sp>
    </p:spTree>
    <p:extLst>
      <p:ext uri="{BB962C8B-B14F-4D97-AF65-F5344CB8AC3E}">
        <p14:creationId xmlns:p14="http://schemas.microsoft.com/office/powerpoint/2010/main" val="155562919"/>
      </p:ext>
    </p:extLst>
  </p:cSld>
  <p:clrMapOvr>
    <a:masterClrMapping/>
  </p:clrMapOvr>
  <mc:AlternateContent xmlns:mc="http://schemas.openxmlformats.org/markup-compatibility/2006" xmlns:p14="http://schemas.microsoft.com/office/powerpoint/2010/main">
    <mc:Choice Requires="p14">
      <p:transition spd="slow" p14:dur="2000" advTm="31659"/>
    </mc:Choice>
    <mc:Fallback xmlns="">
      <p:transition spd="slow" advTm="31659"/>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1BFAF7-8A68-3A58-1F55-F66B7647B6B3}"/>
              </a:ext>
            </a:extLst>
          </p:cNvPr>
          <p:cNvSpPr>
            <a:spLocks/>
          </p:cNvSpPr>
          <p:nvPr/>
        </p:nvSpPr>
        <p:spPr>
          <a:xfrm>
            <a:off x="147146" y="1464488"/>
            <a:ext cx="10825654" cy="524909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03F82F9-6D36-04F9-093B-80DBDA4016D5}"/>
              </a:ext>
            </a:extLst>
          </p:cNvPr>
          <p:cNvSpPr/>
          <p:nvPr/>
        </p:nvSpPr>
        <p:spPr>
          <a:xfrm>
            <a:off x="0" y="144416"/>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bwMode="auto">
          <a:xfrm>
            <a:off x="291524" y="1742258"/>
            <a:ext cx="7433244" cy="2140656"/>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457200" indent="-273050" algn="l" rtl="0" eaLnBrk="0" fontAlgn="base" hangingPunct="0">
              <a:spcBef>
                <a:spcPct val="20000"/>
              </a:spcBef>
              <a:spcAft>
                <a:spcPct val="0"/>
              </a:spcAft>
              <a:buClr>
                <a:schemeClr val="accent1"/>
              </a:buClr>
              <a:buSzPct val="80000"/>
              <a:buFont typeface="Wingdings 2" pitchFamily="18" charset="2"/>
              <a:buChar char=""/>
              <a:defRPr sz="2400">
                <a:solidFill>
                  <a:schemeClr val="tx1"/>
                </a:solidFill>
                <a:latin typeface="+mn-lt"/>
                <a:ea typeface="+mn-lt"/>
                <a:cs typeface="+mn-lt"/>
              </a:defRPr>
            </a:lvl1pPr>
            <a:lvl2pPr marL="758825" indent="-228600" algn="l" rtl="0" eaLnBrk="0" fontAlgn="base" hangingPunct="0">
              <a:spcBef>
                <a:spcPct val="20000"/>
              </a:spcBef>
              <a:spcAft>
                <a:spcPct val="0"/>
              </a:spcAft>
              <a:buClr>
                <a:schemeClr val="accent2"/>
              </a:buClr>
              <a:buFont typeface="Wingdings 2" pitchFamily="18" charset="2"/>
              <a:buChar char=""/>
              <a:defRPr sz="2000">
                <a:solidFill>
                  <a:schemeClr val="tx1"/>
                </a:solidFill>
                <a:latin typeface="+mn-lt"/>
                <a:ea typeface="+mn-lt"/>
                <a:cs typeface="+mn-lt"/>
              </a:defRPr>
            </a:lvl2pPr>
            <a:lvl3pPr marL="1031875" indent="-228600" algn="l" rtl="0" eaLnBrk="0" fontAlgn="base" hangingPunct="0">
              <a:spcBef>
                <a:spcPct val="20000"/>
              </a:spcBef>
              <a:spcAft>
                <a:spcPct val="0"/>
              </a:spcAft>
              <a:buClr>
                <a:srgbClr val="C43D1F"/>
              </a:buClr>
              <a:buFont typeface="Wingdings 2" pitchFamily="18" charset="2"/>
              <a:buChar char=""/>
              <a:defRPr sz="1800">
                <a:solidFill>
                  <a:schemeClr val="tx1"/>
                </a:solidFill>
                <a:latin typeface="+mn-lt"/>
                <a:ea typeface="+mn-lt"/>
                <a:cs typeface="+mn-lt"/>
              </a:defRPr>
            </a:lvl3pPr>
            <a:lvl4pPr marL="1296988" indent="-228600" algn="l" rtl="0" eaLnBrk="0" fontAlgn="base" hangingPunct="0">
              <a:spcBef>
                <a:spcPct val="20000"/>
              </a:spcBef>
              <a:spcAft>
                <a:spcPct val="0"/>
              </a:spcAft>
              <a:buClr>
                <a:srgbClr val="B42469"/>
              </a:buClr>
              <a:buFont typeface="Wingdings 2" pitchFamily="18" charset="2"/>
              <a:buChar char=""/>
              <a:defRPr sz="1600">
                <a:solidFill>
                  <a:schemeClr val="tx1"/>
                </a:solidFill>
                <a:latin typeface="+mn-lt"/>
                <a:ea typeface="+mn-lt"/>
                <a:cs typeface="+mn-lt"/>
              </a:defRPr>
            </a:lvl4pPr>
            <a:lvl5pPr marL="1554163" indent="-228600" algn="l" rtl="0" eaLnBrk="0" fontAlgn="base" hangingPunct="0">
              <a:spcBef>
                <a:spcPct val="20000"/>
              </a:spcBef>
              <a:spcAft>
                <a:spcPct val="0"/>
              </a:spcAft>
              <a:buClr>
                <a:srgbClr val="7B309B"/>
              </a:buClr>
              <a:buFont typeface="Wingdings 2" pitchFamily="18" charset="2"/>
              <a:buChar char=""/>
              <a:defRPr sz="1600">
                <a:solidFill>
                  <a:schemeClr val="tx1"/>
                </a:solidFill>
                <a:latin typeface="+mn-lt"/>
                <a:ea typeface="+mn-lt"/>
                <a:cs typeface="+mn-lt"/>
              </a:defRPr>
            </a:lvl5pPr>
            <a:lvl6pPr marL="1810512" indent="-228600" algn="l" eaLnBrk="1" hangingPunct="1">
              <a:buClr>
                <a:schemeClr val="accent6"/>
              </a:buClr>
              <a:buFont typeface="Wingdings 2" pitchFamily="18" charset="2"/>
              <a:buChar char=""/>
              <a:defRPr lang="en-US" sz="1800" baseline="0">
                <a:latin typeface="+mn-lt"/>
              </a:defRPr>
            </a:lvl6pPr>
            <a:lvl7pPr marL="2075688" indent="-228600" algn="l" eaLnBrk="1" hangingPunct="1">
              <a:buClr>
                <a:schemeClr val="tx2"/>
              </a:buClr>
              <a:buFont typeface="Wingdings 2" pitchFamily="18" charset="2"/>
              <a:buChar char=""/>
              <a:defRPr lang="en-US" sz="1800" baseline="0">
                <a:latin typeface="+mn-lt"/>
              </a:defRPr>
            </a:lvl7pPr>
            <a:lvl8pPr marL="2340864" indent="-228600" algn="l" eaLnBrk="1" hangingPunct="1">
              <a:buClr>
                <a:schemeClr val="accent2"/>
              </a:buClr>
              <a:buFont typeface="Wingdings 2" pitchFamily="18" charset="2"/>
              <a:buChar char=""/>
              <a:defRPr sz="1800" baseline="0">
                <a:latin typeface="+mn-lt"/>
              </a:defRPr>
            </a:lvl8pPr>
            <a:lvl9pPr marL="2596896" indent="-228600" algn="l" eaLnBrk="1" hangingPunct="1">
              <a:buClr>
                <a:schemeClr val="accent1"/>
              </a:buClr>
              <a:buFont typeface="Wingdings 2" pitchFamily="18" charset="2"/>
              <a:buChar char=""/>
              <a:defRPr sz="1800" baseline="0">
                <a:latin typeface="+mn-lt"/>
              </a:defRPr>
            </a:lvl9pPr>
          </a:lstStyle>
          <a:p>
            <a:pPr marL="0" marR="0" lvl="0" indent="0" algn="l" defTabSz="914400" rtl="0" eaLnBrk="1" fontAlgn="base" latinLnBrk="0" hangingPunct="1">
              <a:lnSpc>
                <a:spcPct val="100000"/>
              </a:lnSpc>
              <a:spcBef>
                <a:spcPts val="0"/>
              </a:spcBef>
              <a:spcAft>
                <a:spcPts val="0"/>
              </a:spcAft>
              <a:buClr>
                <a:srgbClr val="E0B602"/>
              </a:buClr>
              <a:buSzPct val="80000"/>
              <a:buFont typeface="Wingdings 2" pitchFamily="18" charset="2"/>
              <a:buNone/>
              <a:tabLst/>
              <a:defRPr/>
            </a:pPr>
            <a:r>
              <a:rPr lang="en-US" sz="2800" kern="0">
                <a:solidFill>
                  <a:schemeClr val="bg1"/>
                </a:solidFill>
                <a:latin typeface="Calibri"/>
                <a:ea typeface="Verdana"/>
                <a:cs typeface="Verdana"/>
              </a:rPr>
              <a:t>Meals are not recorded by student's name for now in elementaries and secondaries for BIC unless the site has a HYBRID Breakfast Program.</a:t>
            </a:r>
            <a:endParaRPr kumimoji="0" lang="en-US" sz="2800" b="0" i="0" u="none" strike="noStrike" kern="0" cap="none" spc="0" normalizeH="0" baseline="0" noProof="0">
              <a:ln>
                <a:noFill/>
              </a:ln>
              <a:solidFill>
                <a:schemeClr val="bg1"/>
              </a:solidFill>
              <a:effectLst/>
              <a:uLnTx/>
              <a:uFillTx/>
              <a:latin typeface="Calibri"/>
              <a:ea typeface="Verdana"/>
              <a:cs typeface="Verdana"/>
            </a:endParaRPr>
          </a:p>
          <a:p>
            <a:pPr marL="457200" lvl="1" indent="-347472" eaLnBrk="1" hangingPunct="1">
              <a:spcBef>
                <a:spcPts val="0"/>
              </a:spcBef>
              <a:spcAft>
                <a:spcPts val="0"/>
              </a:spcAft>
              <a:buClr>
                <a:srgbClr val="FFC000"/>
              </a:buClr>
              <a:buSzPct val="80000"/>
              <a:buFont typeface="Wingdings" panose="05000000000000000000" pitchFamily="2" charset="2"/>
              <a:buChar char="v"/>
              <a:defRPr/>
            </a:pPr>
            <a:r>
              <a:rPr kumimoji="0" lang="en-US" sz="2800" b="0" i="0" u="none" strike="noStrike" kern="0" cap="none" spc="0" normalizeH="0" baseline="0" noProof="0">
                <a:ln>
                  <a:noFill/>
                </a:ln>
                <a:solidFill>
                  <a:schemeClr val="bg1"/>
                </a:solidFill>
                <a:effectLst/>
                <a:uLnTx/>
                <a:uFillTx/>
                <a:latin typeface="Calibri"/>
                <a:ea typeface="Verdana"/>
                <a:cs typeface="Verdana"/>
              </a:rPr>
              <a:t>Teachers will cross off the number as each student receives a reimbursable breakfast meal in the classroom </a:t>
            </a:r>
          </a:p>
          <a:p>
            <a:pPr marL="457200" lvl="1" indent="-347472" eaLnBrk="1" hangingPunct="1">
              <a:spcBef>
                <a:spcPts val="0"/>
              </a:spcBef>
              <a:spcAft>
                <a:spcPts val="0"/>
              </a:spcAft>
              <a:buClr>
                <a:srgbClr val="FFC000"/>
              </a:buClr>
              <a:buSzPct val="80000"/>
              <a:buFont typeface="Wingdings" panose="05000000000000000000" pitchFamily="2" charset="2"/>
              <a:buChar char="v"/>
              <a:defRPr/>
            </a:pPr>
            <a:r>
              <a:rPr kumimoji="0" lang="en-US" sz="2800" b="0" i="0" u="none" strike="noStrike" kern="0" cap="none" spc="0" normalizeH="0" baseline="0" noProof="0">
                <a:ln>
                  <a:noFill/>
                </a:ln>
                <a:solidFill>
                  <a:schemeClr val="bg1"/>
                </a:solidFill>
                <a:effectLst/>
                <a:uLnTx/>
                <a:uFillTx/>
                <a:latin typeface="Calibri"/>
                <a:ea typeface="Verdana"/>
                <a:cs typeface="Verdana"/>
              </a:rPr>
              <a:t>One-week duration, Monday – Friday</a:t>
            </a:r>
          </a:p>
          <a:p>
            <a:pPr marL="644525" marR="0" lvl="1" indent="-342900" algn="l" defTabSz="914400" rtl="0" eaLnBrk="1" fontAlgn="base" latinLnBrk="0" hangingPunct="1">
              <a:lnSpc>
                <a:spcPct val="100000"/>
              </a:lnSpc>
              <a:spcBef>
                <a:spcPts val="0"/>
              </a:spcBef>
              <a:spcAft>
                <a:spcPts val="0"/>
              </a:spcAft>
              <a:buClr>
                <a:srgbClr val="FFC000"/>
              </a:buClr>
              <a:buSzPct val="80000"/>
              <a:buFont typeface="Wingdings" panose="05000000000000000000" pitchFamily="2" charset="2"/>
              <a:buChar char="v"/>
              <a:tabLst/>
              <a:defRPr/>
            </a:pPr>
            <a:endParaRPr kumimoji="0" lang="en-US" sz="1800" b="0" i="0" u="none" strike="noStrike" kern="0" cap="none" spc="0" normalizeH="0" baseline="0" noProof="0">
              <a:ln>
                <a:noFill/>
              </a:ln>
              <a:solidFill>
                <a:schemeClr val="bg1"/>
              </a:solidFill>
              <a:effectLst/>
              <a:uLnTx/>
              <a:uFillTx/>
              <a:latin typeface="Calibri"/>
              <a:ea typeface="Verdana"/>
              <a:cs typeface="Verdana"/>
            </a:endParaRPr>
          </a:p>
          <a:p>
            <a:pPr marL="0" marR="0" lvl="0" indent="0" algn="l" defTabSz="914400" rtl="0" eaLnBrk="1" fontAlgn="base" latinLnBrk="0" hangingPunct="1">
              <a:lnSpc>
                <a:spcPct val="100000"/>
              </a:lnSpc>
              <a:spcBef>
                <a:spcPts val="0"/>
              </a:spcBef>
              <a:spcAft>
                <a:spcPts val="0"/>
              </a:spcAft>
              <a:buClr>
                <a:srgbClr val="E0B602"/>
              </a:buClr>
              <a:buSzPct val="80000"/>
              <a:buFont typeface="Wingdings 2" pitchFamily="18" charset="2"/>
              <a:buNone/>
              <a:tabLst/>
              <a:defRPr/>
            </a:pPr>
            <a:endParaRPr kumimoji="0" lang="en-US" sz="700" b="0" i="0" u="none" strike="noStrike" kern="0" cap="none" spc="0" normalizeH="0" baseline="0" noProof="0">
              <a:ln>
                <a:noFill/>
              </a:ln>
              <a:solidFill>
                <a:schemeClr val="bg1"/>
              </a:solidFill>
              <a:effectLst/>
              <a:uLnTx/>
              <a:uFillTx/>
              <a:latin typeface="Calibri"/>
              <a:ea typeface="Verdana"/>
              <a:cs typeface="Verdana"/>
            </a:endParaRPr>
          </a:p>
          <a:p>
            <a:pPr marL="0" marR="0" lvl="0" indent="0" algn="l" defTabSz="914400" rtl="0" eaLnBrk="1" fontAlgn="base" latinLnBrk="0" hangingPunct="1">
              <a:lnSpc>
                <a:spcPct val="100000"/>
              </a:lnSpc>
              <a:spcBef>
                <a:spcPts val="0"/>
              </a:spcBef>
              <a:spcAft>
                <a:spcPts val="0"/>
              </a:spcAft>
              <a:buClr>
                <a:srgbClr val="E0B602"/>
              </a:buClr>
              <a:buSzPct val="80000"/>
              <a:buFont typeface="Wingdings 2" pitchFamily="18" charset="2"/>
              <a:buNone/>
              <a:tabLst/>
              <a:defRPr/>
            </a:pPr>
            <a:r>
              <a:rPr kumimoji="0" lang="en-US" sz="2800" b="0" i="0" u="none" strike="noStrike" kern="0" cap="none" spc="0" normalizeH="0" baseline="0" noProof="0">
                <a:ln>
                  <a:noFill/>
                </a:ln>
                <a:solidFill>
                  <a:schemeClr val="bg1"/>
                </a:solidFill>
                <a:effectLst/>
                <a:uLnTx/>
                <a:uFillTx/>
                <a:latin typeface="Calibri"/>
                <a:ea typeface="Verdana"/>
                <a:cs typeface="Verdana"/>
              </a:rPr>
              <a:t>The “</a:t>
            </a:r>
            <a:r>
              <a:rPr kumimoji="0" lang="en-US" sz="2800" i="1" u="none" strike="noStrike" kern="0" cap="none" spc="0" normalizeH="0" baseline="0" noProof="0">
                <a:ln>
                  <a:noFill/>
                </a:ln>
                <a:solidFill>
                  <a:schemeClr val="bg1"/>
                </a:solidFill>
                <a:effectLst/>
                <a:uLnTx/>
                <a:uFillTx/>
                <a:latin typeface="Calibri"/>
                <a:ea typeface="Verdana"/>
                <a:cs typeface="Verdana"/>
              </a:rPr>
              <a:t>Breakfast Meal Count Form”</a:t>
            </a:r>
            <a:r>
              <a:rPr kumimoji="0" lang="en-US" sz="2800" i="0" u="none" strike="noStrike" kern="0" cap="none" spc="0" normalizeH="0" baseline="0" noProof="0">
                <a:ln>
                  <a:noFill/>
                </a:ln>
                <a:solidFill>
                  <a:schemeClr val="bg1"/>
                </a:solidFill>
                <a:effectLst/>
                <a:uLnTx/>
                <a:uFillTx/>
                <a:latin typeface="Calibri"/>
                <a:ea typeface="Verdana"/>
                <a:cs typeface="Verdana"/>
              </a:rPr>
              <a:t> </a:t>
            </a:r>
            <a:r>
              <a:rPr kumimoji="0" lang="en-US" sz="2800" b="0" i="0" u="none" strike="noStrike" kern="0" cap="none" spc="0" normalizeH="0" baseline="0" noProof="0">
                <a:ln>
                  <a:noFill/>
                </a:ln>
                <a:solidFill>
                  <a:schemeClr val="bg1"/>
                </a:solidFill>
                <a:effectLst/>
                <a:uLnTx/>
                <a:uFillTx/>
                <a:latin typeface="Calibri"/>
                <a:ea typeface="Verdana"/>
                <a:cs typeface="Verdana"/>
              </a:rPr>
              <a:t>can be found on the Food Services Website</a:t>
            </a:r>
            <a:r>
              <a:rPr lang="en-US" sz="2800" kern="0">
                <a:solidFill>
                  <a:schemeClr val="bg1"/>
                </a:solidFill>
                <a:latin typeface="Calibri"/>
                <a:ea typeface="Verdana"/>
                <a:cs typeface="Verdana"/>
              </a:rPr>
              <a:t> </a:t>
            </a:r>
            <a:r>
              <a:rPr kumimoji="0" lang="en-US" sz="2800" b="0" i="0" u="none" strike="noStrike" kern="0" cap="none" spc="0" normalizeH="0" baseline="0" noProof="0">
                <a:ln>
                  <a:noFill/>
                </a:ln>
                <a:solidFill>
                  <a:schemeClr val="bg1"/>
                </a:solidFill>
                <a:effectLst/>
                <a:uLnTx/>
                <a:uFillTx/>
                <a:latin typeface="Calibri"/>
                <a:ea typeface="Verdana"/>
                <a:cs typeface="Verdana"/>
              </a:rPr>
              <a:t>&gt; </a:t>
            </a:r>
            <a:r>
              <a:rPr lang="en-US" sz="2800" kern="0">
                <a:solidFill>
                  <a:schemeClr val="bg1"/>
                </a:solidFill>
                <a:latin typeface="Calibri"/>
                <a:ea typeface="Verdana"/>
                <a:cs typeface="Verdana"/>
              </a:rPr>
              <a:t>Food Service</a:t>
            </a:r>
            <a:r>
              <a:rPr kumimoji="0" lang="en-US" sz="2800" b="0" i="0" u="none" strike="noStrike" kern="0" cap="none" spc="0" normalizeH="0" baseline="0" noProof="0">
                <a:ln>
                  <a:noFill/>
                </a:ln>
                <a:solidFill>
                  <a:schemeClr val="bg1"/>
                </a:solidFill>
                <a:effectLst/>
                <a:uLnTx/>
                <a:uFillTx/>
                <a:latin typeface="Calibri"/>
                <a:ea typeface="Verdana"/>
                <a:cs typeface="Verdana"/>
              </a:rPr>
              <a:t> Resources &gt; Forms &gt; “</a:t>
            </a:r>
            <a:r>
              <a:rPr kumimoji="0" lang="en-US" sz="2800" b="0" i="1" u="none" strike="noStrike" kern="0" cap="none" spc="0" normalizeH="0" baseline="0" noProof="0">
                <a:ln>
                  <a:noFill/>
                </a:ln>
                <a:solidFill>
                  <a:schemeClr val="bg1"/>
                </a:solidFill>
                <a:effectLst/>
                <a:uLnTx/>
                <a:uFillTx/>
                <a:latin typeface="Calibri"/>
                <a:ea typeface="Verdana"/>
                <a:cs typeface="Verdana"/>
              </a:rPr>
              <a:t>5 Day</a:t>
            </a:r>
            <a:r>
              <a:rPr lang="en-US" sz="2800" i="1" kern="0">
                <a:solidFill>
                  <a:schemeClr val="bg1"/>
                </a:solidFill>
                <a:latin typeface="Calibri"/>
                <a:ea typeface="Verdana"/>
                <a:cs typeface="Verdana"/>
              </a:rPr>
              <a:t>-</a:t>
            </a:r>
            <a:r>
              <a:rPr kumimoji="0" lang="en-US" sz="2800" b="0" i="1" u="none" strike="noStrike" kern="0" cap="none" spc="0" normalizeH="0" baseline="0" noProof="0">
                <a:ln>
                  <a:noFill/>
                </a:ln>
                <a:solidFill>
                  <a:schemeClr val="bg1"/>
                </a:solidFill>
                <a:effectLst/>
                <a:uLnTx/>
                <a:uFillTx/>
                <a:latin typeface="Calibri"/>
                <a:ea typeface="Verdana"/>
                <a:cs typeface="Verdana"/>
              </a:rPr>
              <a:t>BIC Meal Count Form”</a:t>
            </a:r>
            <a:endParaRPr kumimoji="0" lang="en-US" sz="2400" b="0" i="1" u="none" strike="noStrike" kern="0" cap="none" spc="0" normalizeH="0" baseline="0" noProof="0">
              <a:ln>
                <a:noFill/>
              </a:ln>
              <a:solidFill>
                <a:schemeClr val="bg1"/>
              </a:solidFill>
              <a:effectLst/>
              <a:uLnTx/>
              <a:uFillTx/>
              <a:latin typeface="Calibri"/>
              <a:ea typeface="Verdana"/>
              <a:cs typeface="Verdana"/>
            </a:endParaRPr>
          </a:p>
        </p:txBody>
      </p:sp>
      <p:sp>
        <p:nvSpPr>
          <p:cNvPr id="7" name="Title 1">
            <a:extLst>
              <a:ext uri="{FF2B5EF4-FFF2-40B4-BE49-F238E27FC236}">
                <a16:creationId xmlns:a16="http://schemas.microsoft.com/office/drawing/2014/main" id="{E5FDB5AC-3724-9E4E-7F5A-28E93F75AD85}"/>
              </a:ext>
            </a:extLst>
          </p:cNvPr>
          <p:cNvSpPr txBox="1">
            <a:spLocks/>
          </p:cNvSpPr>
          <p:nvPr/>
        </p:nvSpPr>
        <p:spPr>
          <a:xfrm>
            <a:off x="73573" y="321487"/>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4800" b="1">
                <a:solidFill>
                  <a:srgbClr val="002060"/>
                </a:solidFill>
                <a:latin typeface="Times New Roman" panose="02020603050405020304" pitchFamily="18" charset="0"/>
                <a:cs typeface="Times New Roman" panose="02020603050405020304" pitchFamily="18" charset="0"/>
              </a:rPr>
              <a:t>5-Day </a:t>
            </a:r>
            <a:r>
              <a:rPr lang="en-US" sz="4800" b="1" i="1">
                <a:solidFill>
                  <a:srgbClr val="002060"/>
                </a:solidFill>
                <a:latin typeface="Times New Roman" panose="02020603050405020304" pitchFamily="18" charset="0"/>
                <a:cs typeface="Times New Roman" panose="02020603050405020304" pitchFamily="18" charset="0"/>
              </a:rPr>
              <a:t>Breakfast Meal Count Form</a:t>
            </a:r>
          </a:p>
        </p:txBody>
      </p:sp>
      <p:pic>
        <p:nvPicPr>
          <p:cNvPr id="2" name="Picture 1">
            <a:extLst>
              <a:ext uri="{FF2B5EF4-FFF2-40B4-BE49-F238E27FC236}">
                <a16:creationId xmlns:a16="http://schemas.microsoft.com/office/drawing/2014/main" id="{D9A9AB88-6420-4A72-8691-4B79B8DBDCC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994824" y="1566066"/>
            <a:ext cx="3905652" cy="5045939"/>
          </a:xfrm>
          <a:prstGeom prst="rect">
            <a:avLst/>
          </a:prstGeom>
          <a:ln>
            <a:solidFill>
              <a:srgbClr val="000000"/>
            </a:solidFill>
          </a:ln>
        </p:spPr>
      </p:pic>
    </p:spTree>
    <p:extLst>
      <p:ext uri="{BB962C8B-B14F-4D97-AF65-F5344CB8AC3E}">
        <p14:creationId xmlns:p14="http://schemas.microsoft.com/office/powerpoint/2010/main" val="3623774885"/>
      </p:ext>
    </p:extLst>
  </p:cSld>
  <p:clrMapOvr>
    <a:masterClrMapping/>
  </p:clrMapOvr>
  <mc:AlternateContent xmlns:mc="http://schemas.openxmlformats.org/markup-compatibility/2006" xmlns:p14="http://schemas.microsoft.com/office/powerpoint/2010/main">
    <mc:Choice Requires="p14">
      <p:transition spd="slow" p14:dur="2000" advTm="27317"/>
    </mc:Choice>
    <mc:Fallback xmlns="">
      <p:transition spd="slow" advTm="27317"/>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2B337B-EC19-147A-E89B-CBB3778389EA}"/>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7134135-8427-655A-88CD-BF8B8078FD08}"/>
              </a:ext>
            </a:extLst>
          </p:cNvPr>
          <p:cNvSpPr>
            <a:spLocks/>
          </p:cNvSpPr>
          <p:nvPr/>
        </p:nvSpPr>
        <p:spPr>
          <a:xfrm>
            <a:off x="162653" y="1526199"/>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C0A38B6-2DF7-13D4-C151-6007E7C458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943"/>
          <a:stretch/>
        </p:blipFill>
        <p:spPr>
          <a:xfrm>
            <a:off x="2241467" y="2943280"/>
            <a:ext cx="7272584" cy="2930010"/>
          </a:xfrm>
          <a:prstGeom prst="rect">
            <a:avLst/>
          </a:prstGeom>
          <a:ln>
            <a:solidFill>
              <a:srgbClr val="000D33"/>
            </a:solidFill>
          </a:ln>
        </p:spPr>
      </p:pic>
      <p:sp>
        <p:nvSpPr>
          <p:cNvPr id="6" name="TextBox 5">
            <a:extLst>
              <a:ext uri="{FF2B5EF4-FFF2-40B4-BE49-F238E27FC236}">
                <a16:creationId xmlns:a16="http://schemas.microsoft.com/office/drawing/2014/main" id="{AE6BF3D4-C018-568A-90F3-13C6715DA4D5}"/>
              </a:ext>
            </a:extLst>
          </p:cNvPr>
          <p:cNvSpPr txBox="1"/>
          <p:nvPr/>
        </p:nvSpPr>
        <p:spPr>
          <a:xfrm>
            <a:off x="607384" y="1546285"/>
            <a:ext cx="10977230" cy="1274195"/>
          </a:xfrm>
          <a:prstGeom prst="rect">
            <a:avLst/>
          </a:prstGeom>
          <a:noFill/>
        </p:spPr>
        <p:txBody>
          <a:bodyPr wrap="square">
            <a:spAutoFit/>
          </a:bodyPr>
          <a:lstStyle/>
          <a:p>
            <a:pPr marL="0" marR="0" lvl="0" indent="-285750" algn="l" defTabSz="457200" rtl="0" eaLnBrk="1" fontAlgn="auto" latinLnBrk="0" hangingPunct="1">
              <a:lnSpc>
                <a:spcPct val="100000"/>
              </a:lnSpc>
              <a:spcBef>
                <a:spcPct val="20000"/>
              </a:spcBef>
              <a:spcAft>
                <a:spcPts val="0"/>
              </a:spcAft>
              <a:buClrTx/>
              <a:buSzTx/>
              <a:buFontTx/>
              <a:buNone/>
              <a:tabLst/>
              <a:defRPr/>
            </a:pPr>
            <a:r>
              <a:rPr lang="en-US" sz="2400">
                <a:solidFill>
                  <a:schemeClr val="bg1"/>
                </a:solidFill>
                <a:latin typeface="Calibri"/>
              </a:rPr>
              <a:t>Food Service Manager or designee will fil</a:t>
            </a:r>
            <a:r>
              <a:rPr kumimoji="0" lang="en-US" sz="2400" b="0" i="0" u="none" strike="noStrike" kern="1200" cap="none" spc="0" normalizeH="0" baseline="0" noProof="0">
                <a:ln>
                  <a:noFill/>
                </a:ln>
                <a:solidFill>
                  <a:schemeClr val="bg1"/>
                </a:solidFill>
                <a:effectLst/>
                <a:uLnTx/>
                <a:uFillTx/>
                <a:latin typeface="Calibri"/>
                <a:ea typeface="+mn-ea"/>
                <a:cs typeface="+mn-cs"/>
              </a:rPr>
              <a:t>l out the following information for the next </a:t>
            </a:r>
            <a:r>
              <a:rPr lang="en-US" sz="2400">
                <a:solidFill>
                  <a:schemeClr val="bg1"/>
                </a:solidFill>
                <a:latin typeface="Calibri"/>
              </a:rPr>
              <a:t>week</a:t>
            </a:r>
            <a:r>
              <a:rPr kumimoji="0" lang="en-US" sz="2400" b="0" i="0" u="none" strike="noStrike" kern="1200" cap="none" spc="0" normalizeH="0" baseline="0" noProof="0">
                <a:ln>
                  <a:noFill/>
                </a:ln>
                <a:solidFill>
                  <a:schemeClr val="bg1"/>
                </a:solidFill>
                <a:effectLst/>
                <a:uLnTx/>
                <a:uFillTx/>
                <a:latin typeface="Calibri"/>
                <a:ea typeface="+mn-ea"/>
                <a:cs typeface="+mn-cs"/>
              </a:rPr>
              <a:t>, then make copies based on the number of BIC classrooms. </a:t>
            </a:r>
          </a:p>
          <a:p>
            <a:pPr marL="582930" lvl="1" indent="-342900" defTabSz="457200">
              <a:spcBef>
                <a:spcPct val="20000"/>
              </a:spcBef>
              <a:buClr>
                <a:srgbClr val="FFC000"/>
              </a:buClr>
              <a:buFont typeface="Wingdings" panose="05000000000000000000" pitchFamily="2" charset="2"/>
              <a:buChar char="v"/>
              <a:defRPr/>
            </a:pPr>
            <a:r>
              <a:rPr kumimoji="0" lang="en-US" sz="2400" b="0" i="0" u="none" strike="noStrike" kern="1200" cap="none" spc="0" normalizeH="0" baseline="0" noProof="0">
                <a:ln>
                  <a:noFill/>
                </a:ln>
                <a:solidFill>
                  <a:schemeClr val="bg1"/>
                </a:solidFill>
                <a:effectLst/>
                <a:uLnTx/>
                <a:uFillTx/>
                <a:latin typeface="Calibri"/>
                <a:ea typeface="+mn-ea"/>
                <a:cs typeface="+mn-cs"/>
              </a:rPr>
              <a:t>Food Service Manager will add room number to copies</a:t>
            </a:r>
          </a:p>
        </p:txBody>
      </p:sp>
      <p:grpSp>
        <p:nvGrpSpPr>
          <p:cNvPr id="3" name="Group 2">
            <a:extLst>
              <a:ext uri="{FF2B5EF4-FFF2-40B4-BE49-F238E27FC236}">
                <a16:creationId xmlns:a16="http://schemas.microsoft.com/office/drawing/2014/main" id="{1792AA00-7A15-E5E8-20EC-969E9C9708B8}"/>
              </a:ext>
            </a:extLst>
          </p:cNvPr>
          <p:cNvGrpSpPr/>
          <p:nvPr/>
        </p:nvGrpSpPr>
        <p:grpSpPr>
          <a:xfrm>
            <a:off x="162653" y="3274222"/>
            <a:ext cx="3163767" cy="465627"/>
            <a:chOff x="281182" y="3398465"/>
            <a:chExt cx="3163767" cy="465627"/>
          </a:xfrm>
        </p:grpSpPr>
        <p:sp>
          <p:nvSpPr>
            <p:cNvPr id="9" name="TextBox 8">
              <a:extLst>
                <a:ext uri="{FF2B5EF4-FFF2-40B4-BE49-F238E27FC236}">
                  <a16:creationId xmlns:a16="http://schemas.microsoft.com/office/drawing/2014/main" id="{1A65C733-9283-6F35-50A8-2E70E1484990}"/>
                </a:ext>
              </a:extLst>
            </p:cNvPr>
            <p:cNvSpPr txBox="1"/>
            <p:nvPr/>
          </p:nvSpPr>
          <p:spPr>
            <a:xfrm>
              <a:off x="281182" y="3398465"/>
              <a:ext cx="2743200" cy="369332"/>
            </a:xfrm>
            <a:prstGeom prst="rect">
              <a:avLst/>
            </a:prstGeom>
            <a:solidFill>
              <a:srgbClr val="FFC000"/>
            </a:solidFill>
            <a:ln>
              <a:solidFill>
                <a:srgbClr val="FFFFFF"/>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a:ea typeface="+mn-ea"/>
                  <a:cs typeface="+mn-cs"/>
                </a:rPr>
                <a:t>Sites name </a:t>
              </a:r>
            </a:p>
          </p:txBody>
        </p:sp>
        <p:cxnSp>
          <p:nvCxnSpPr>
            <p:cNvPr id="17" name="Straight Arrow Connector 16">
              <a:extLst>
                <a:ext uri="{FF2B5EF4-FFF2-40B4-BE49-F238E27FC236}">
                  <a16:creationId xmlns:a16="http://schemas.microsoft.com/office/drawing/2014/main" id="{870720E7-8205-A1AC-3343-1E02685C160B}"/>
                </a:ext>
              </a:extLst>
            </p:cNvPr>
            <p:cNvCxnSpPr>
              <a:cxnSpLocks/>
              <a:stCxn id="9" idx="3"/>
            </p:cNvCxnSpPr>
            <p:nvPr/>
          </p:nvCxnSpPr>
          <p:spPr>
            <a:xfrm>
              <a:off x="3024382" y="3583131"/>
              <a:ext cx="420567" cy="28096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 name="Group 3">
            <a:extLst>
              <a:ext uri="{FF2B5EF4-FFF2-40B4-BE49-F238E27FC236}">
                <a16:creationId xmlns:a16="http://schemas.microsoft.com/office/drawing/2014/main" id="{54DF16C5-119F-F777-2C41-67BD7906B864}"/>
              </a:ext>
            </a:extLst>
          </p:cNvPr>
          <p:cNvGrpSpPr/>
          <p:nvPr/>
        </p:nvGrpSpPr>
        <p:grpSpPr>
          <a:xfrm>
            <a:off x="295249" y="4106823"/>
            <a:ext cx="3648796" cy="1076716"/>
            <a:chOff x="297466" y="4558156"/>
            <a:chExt cx="3648796" cy="1076716"/>
          </a:xfrm>
        </p:grpSpPr>
        <p:sp>
          <p:nvSpPr>
            <p:cNvPr id="10" name="TextBox 9">
              <a:extLst>
                <a:ext uri="{FF2B5EF4-FFF2-40B4-BE49-F238E27FC236}">
                  <a16:creationId xmlns:a16="http://schemas.microsoft.com/office/drawing/2014/main" id="{E05348FB-9E30-34E3-C6F2-3B07C797A8E4}"/>
                </a:ext>
              </a:extLst>
            </p:cNvPr>
            <p:cNvSpPr txBox="1"/>
            <p:nvPr/>
          </p:nvSpPr>
          <p:spPr>
            <a:xfrm>
              <a:off x="297466" y="4988541"/>
              <a:ext cx="2743200" cy="646331"/>
            </a:xfrm>
            <a:prstGeom prst="rect">
              <a:avLst/>
            </a:prstGeom>
            <a:solidFill>
              <a:srgbClr val="FFC000"/>
            </a:solidFill>
            <a:ln>
              <a:solidFill>
                <a:srgbClr val="FFFFFF"/>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a:ea typeface="+mn-ea"/>
                  <a:cs typeface="+mn-cs"/>
                </a:rPr>
                <a:t>Name of</a:t>
              </a:r>
            </a:p>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a:ea typeface="+mn-ea"/>
                  <a:cs typeface="+mn-cs"/>
                </a:rPr>
                <a:t> Food Service designee</a:t>
              </a:r>
            </a:p>
          </p:txBody>
        </p:sp>
        <p:cxnSp>
          <p:nvCxnSpPr>
            <p:cNvPr id="18" name="Straight Arrow Connector 17">
              <a:extLst>
                <a:ext uri="{FF2B5EF4-FFF2-40B4-BE49-F238E27FC236}">
                  <a16:creationId xmlns:a16="http://schemas.microsoft.com/office/drawing/2014/main" id="{91DDFB97-C18C-9A96-6A5B-74ACD925EF9D}"/>
                </a:ext>
              </a:extLst>
            </p:cNvPr>
            <p:cNvCxnSpPr>
              <a:cxnSpLocks/>
              <a:stCxn id="10" idx="3"/>
            </p:cNvCxnSpPr>
            <p:nvPr/>
          </p:nvCxnSpPr>
          <p:spPr>
            <a:xfrm flipV="1">
              <a:off x="3040666" y="4558156"/>
              <a:ext cx="905596" cy="75355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Group 6">
            <a:extLst>
              <a:ext uri="{FF2B5EF4-FFF2-40B4-BE49-F238E27FC236}">
                <a16:creationId xmlns:a16="http://schemas.microsoft.com/office/drawing/2014/main" id="{8734E813-948A-AE71-E53E-B9DD1B4DC2D4}"/>
              </a:ext>
            </a:extLst>
          </p:cNvPr>
          <p:cNvGrpSpPr/>
          <p:nvPr/>
        </p:nvGrpSpPr>
        <p:grpSpPr>
          <a:xfrm>
            <a:off x="291125" y="5348222"/>
            <a:ext cx="6942851" cy="1368007"/>
            <a:chOff x="291125" y="5348222"/>
            <a:chExt cx="6942851" cy="1368007"/>
          </a:xfrm>
        </p:grpSpPr>
        <p:cxnSp>
          <p:nvCxnSpPr>
            <p:cNvPr id="19" name="Straight Arrow Connector 18">
              <a:extLst>
                <a:ext uri="{FF2B5EF4-FFF2-40B4-BE49-F238E27FC236}">
                  <a16:creationId xmlns:a16="http://schemas.microsoft.com/office/drawing/2014/main" id="{8C1D3FD2-F211-6768-D403-37C089D7FB20}"/>
                </a:ext>
              </a:extLst>
            </p:cNvPr>
            <p:cNvCxnSpPr>
              <a:cxnSpLocks/>
            </p:cNvCxnSpPr>
            <p:nvPr/>
          </p:nvCxnSpPr>
          <p:spPr>
            <a:xfrm flipV="1">
              <a:off x="3665994" y="5348222"/>
              <a:ext cx="517116" cy="48216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5760086A-6FC4-299B-5A35-1E5F6F950941}"/>
                </a:ext>
              </a:extLst>
            </p:cNvPr>
            <p:cNvCxnSpPr>
              <a:cxnSpLocks/>
            </p:cNvCxnSpPr>
            <p:nvPr/>
          </p:nvCxnSpPr>
          <p:spPr>
            <a:xfrm flipV="1">
              <a:off x="3603296" y="5449971"/>
              <a:ext cx="3630680" cy="38041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F8F2F36-57C5-FB26-2137-712FF7747CE5}"/>
                </a:ext>
              </a:extLst>
            </p:cNvPr>
            <p:cNvSpPr txBox="1"/>
            <p:nvPr/>
          </p:nvSpPr>
          <p:spPr>
            <a:xfrm>
              <a:off x="291125" y="5854455"/>
              <a:ext cx="6453087" cy="861774"/>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Calibri"/>
                  <a:ea typeface="+mn-ea"/>
                  <a:cs typeface="+mn-cs"/>
                </a:rPr>
                <a:t>Name of cold entrée, hot entrée and vegan entrée based on your menu for next day service.</a:t>
              </a:r>
            </a:p>
            <a:p>
              <a:pPr marL="0" marR="0" lvl="2" indent="0" algn="ctr" defTabSz="4572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Calibri"/>
                </a:rPr>
                <a:t>For Instance: under Monday FSM will forecast for Tuesday Menu</a:t>
              </a:r>
              <a:r>
                <a:rPr kumimoji="0" lang="en-US" sz="1600" b="0" i="0" u="none" strike="noStrike" kern="1200" cap="none" spc="0" normalizeH="0" baseline="0" noProof="0">
                  <a:ln>
                    <a:noFill/>
                  </a:ln>
                  <a:solidFill>
                    <a:srgbClr val="002060"/>
                  </a:solidFill>
                  <a:effectLst/>
                  <a:uLnTx/>
                  <a:uFillTx/>
                  <a:latin typeface="Calibri"/>
                  <a:ea typeface="+mn-ea"/>
                  <a:cs typeface="+mn-cs"/>
                </a:rPr>
                <a:t> </a:t>
              </a:r>
            </a:p>
          </p:txBody>
        </p:sp>
      </p:grpSp>
      <p:grpSp>
        <p:nvGrpSpPr>
          <p:cNvPr id="8" name="Group 7">
            <a:extLst>
              <a:ext uri="{FF2B5EF4-FFF2-40B4-BE49-F238E27FC236}">
                <a16:creationId xmlns:a16="http://schemas.microsoft.com/office/drawing/2014/main" id="{528099A2-04B1-D9A4-459A-083F29A4619C}"/>
              </a:ext>
            </a:extLst>
          </p:cNvPr>
          <p:cNvGrpSpPr/>
          <p:nvPr/>
        </p:nvGrpSpPr>
        <p:grpSpPr>
          <a:xfrm>
            <a:off x="6333755" y="4474245"/>
            <a:ext cx="5048296" cy="2095586"/>
            <a:chOff x="4125250" y="4621829"/>
            <a:chExt cx="5048296" cy="2095586"/>
          </a:xfrm>
        </p:grpSpPr>
        <p:sp>
          <p:nvSpPr>
            <p:cNvPr id="16" name="TextBox 15">
              <a:extLst>
                <a:ext uri="{FF2B5EF4-FFF2-40B4-BE49-F238E27FC236}">
                  <a16:creationId xmlns:a16="http://schemas.microsoft.com/office/drawing/2014/main" id="{B4C8A483-75DB-C2EF-EFB5-0D4BE443882B}"/>
                </a:ext>
              </a:extLst>
            </p:cNvPr>
            <p:cNvSpPr txBox="1"/>
            <p:nvPr/>
          </p:nvSpPr>
          <p:spPr>
            <a:xfrm>
              <a:off x="6430346" y="6071084"/>
              <a:ext cx="2743200" cy="646331"/>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a:ea typeface="+mn-ea"/>
                  <a:cs typeface="+mn-cs"/>
                </a:rPr>
                <a:t>Date will be added for all 5 days of the week</a:t>
              </a:r>
            </a:p>
          </p:txBody>
        </p:sp>
        <p:cxnSp>
          <p:nvCxnSpPr>
            <p:cNvPr id="23" name="Straight Arrow Connector 22">
              <a:extLst>
                <a:ext uri="{FF2B5EF4-FFF2-40B4-BE49-F238E27FC236}">
                  <a16:creationId xmlns:a16="http://schemas.microsoft.com/office/drawing/2014/main" id="{F9222CDD-30B5-B9B2-15F4-482860564012}"/>
                </a:ext>
              </a:extLst>
            </p:cNvPr>
            <p:cNvCxnSpPr>
              <a:cxnSpLocks/>
              <a:stCxn id="16" idx="0"/>
            </p:cNvCxnSpPr>
            <p:nvPr/>
          </p:nvCxnSpPr>
          <p:spPr>
            <a:xfrm flipH="1" flipV="1">
              <a:off x="4125250" y="4621829"/>
              <a:ext cx="3676696" cy="144925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222B010B-8ED3-72C2-7CFE-E99EC393C6C0}"/>
              </a:ext>
            </a:extLst>
          </p:cNvPr>
          <p:cNvGrpSpPr/>
          <p:nvPr/>
        </p:nvGrpSpPr>
        <p:grpSpPr>
          <a:xfrm>
            <a:off x="8572342" y="3168295"/>
            <a:ext cx="3487408" cy="515679"/>
            <a:chOff x="8299166" y="3429000"/>
            <a:chExt cx="3487408" cy="515679"/>
          </a:xfrm>
        </p:grpSpPr>
        <p:sp>
          <p:nvSpPr>
            <p:cNvPr id="11" name="TextBox 10">
              <a:extLst>
                <a:ext uri="{FF2B5EF4-FFF2-40B4-BE49-F238E27FC236}">
                  <a16:creationId xmlns:a16="http://schemas.microsoft.com/office/drawing/2014/main" id="{2BF43ED4-4CB0-08FB-AB83-B698F35DBA19}"/>
                </a:ext>
              </a:extLst>
            </p:cNvPr>
            <p:cNvSpPr txBox="1"/>
            <p:nvPr/>
          </p:nvSpPr>
          <p:spPr>
            <a:xfrm>
              <a:off x="9043374" y="3429000"/>
              <a:ext cx="2743200" cy="369332"/>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a:ea typeface="+mn-ea"/>
                  <a:cs typeface="+mn-cs"/>
                </a:rPr>
                <a:t>Location Code</a:t>
              </a:r>
            </a:p>
          </p:txBody>
        </p:sp>
        <p:cxnSp>
          <p:nvCxnSpPr>
            <p:cNvPr id="27" name="Straight Arrow Connector 26">
              <a:extLst>
                <a:ext uri="{FF2B5EF4-FFF2-40B4-BE49-F238E27FC236}">
                  <a16:creationId xmlns:a16="http://schemas.microsoft.com/office/drawing/2014/main" id="{8B414FA5-E42A-0627-B7AC-450817F71203}"/>
                </a:ext>
              </a:extLst>
            </p:cNvPr>
            <p:cNvCxnSpPr>
              <a:cxnSpLocks/>
              <a:stCxn id="11" idx="1"/>
            </p:cNvCxnSpPr>
            <p:nvPr/>
          </p:nvCxnSpPr>
          <p:spPr>
            <a:xfrm flipH="1">
              <a:off x="8299166" y="3613666"/>
              <a:ext cx="744208" cy="33101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6A9F8B48-8D10-84B6-CD1B-753E734EF646}"/>
              </a:ext>
            </a:extLst>
          </p:cNvPr>
          <p:cNvSpPr txBox="1">
            <a:spLocks/>
          </p:cNvSpPr>
          <p:nvPr/>
        </p:nvSpPr>
        <p:spPr>
          <a:xfrm>
            <a:off x="0" y="383199"/>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a:tabLst>
                <a:tab pos="2803525" algn="l"/>
              </a:tabLst>
            </a:pPr>
            <a:r>
              <a:rPr lang="en-US" b="1">
                <a:solidFill>
                  <a:srgbClr val="002060"/>
                </a:solidFill>
                <a:latin typeface="Times New Roman" panose="02020603050405020304" pitchFamily="18" charset="0"/>
                <a:cs typeface="Times New Roman" panose="02020603050405020304" pitchFamily="18" charset="0"/>
              </a:rPr>
              <a:t>How To Fill Out </a:t>
            </a:r>
            <a:r>
              <a:rPr lang="en-US" b="1" i="1">
                <a:solidFill>
                  <a:srgbClr val="002060"/>
                </a:solidFill>
                <a:latin typeface="Times New Roman" panose="02020603050405020304" pitchFamily="18" charset="0"/>
                <a:cs typeface="Times New Roman" panose="02020603050405020304" pitchFamily="18" charset="0"/>
              </a:rPr>
              <a:t>Breakfast Meal Count Form</a:t>
            </a:r>
          </a:p>
        </p:txBody>
      </p:sp>
      <p:sp>
        <p:nvSpPr>
          <p:cNvPr id="12" name="TextBox 11">
            <a:extLst>
              <a:ext uri="{FF2B5EF4-FFF2-40B4-BE49-F238E27FC236}">
                <a16:creationId xmlns:a16="http://schemas.microsoft.com/office/drawing/2014/main" id="{52DAF770-F742-AD07-9764-B045FE058F7A}"/>
              </a:ext>
            </a:extLst>
          </p:cNvPr>
          <p:cNvSpPr txBox="1"/>
          <p:nvPr/>
        </p:nvSpPr>
        <p:spPr>
          <a:xfrm>
            <a:off x="3205152" y="3639821"/>
            <a:ext cx="1863011" cy="261610"/>
          </a:xfrm>
          <a:prstGeom prst="rect">
            <a:avLst/>
          </a:prstGeom>
          <a:noFill/>
        </p:spPr>
        <p:txBody>
          <a:bodyPr wrap="none" rtlCol="0">
            <a:spAutoFit/>
          </a:bodyPr>
          <a:lstStyle/>
          <a:p>
            <a:r>
              <a:rPr lang="en-US" sz="1100" b="1">
                <a:solidFill>
                  <a:srgbClr val="000000"/>
                </a:solidFill>
                <a:latin typeface="Bradley Hand ITC" panose="03070402050302030203" pitchFamily="66" charset="0"/>
              </a:rPr>
              <a:t>Beyonce Training Academy</a:t>
            </a:r>
          </a:p>
        </p:txBody>
      </p:sp>
      <p:sp>
        <p:nvSpPr>
          <p:cNvPr id="26" name="TextBox 25">
            <a:extLst>
              <a:ext uri="{FF2B5EF4-FFF2-40B4-BE49-F238E27FC236}">
                <a16:creationId xmlns:a16="http://schemas.microsoft.com/office/drawing/2014/main" id="{9792A130-DFDA-1A60-F4AD-3A2F6B9619A7}"/>
              </a:ext>
            </a:extLst>
          </p:cNvPr>
          <p:cNvSpPr txBox="1"/>
          <p:nvPr/>
        </p:nvSpPr>
        <p:spPr>
          <a:xfrm>
            <a:off x="3806839" y="3881184"/>
            <a:ext cx="1210588" cy="261610"/>
          </a:xfrm>
          <a:prstGeom prst="rect">
            <a:avLst/>
          </a:prstGeom>
          <a:noFill/>
        </p:spPr>
        <p:txBody>
          <a:bodyPr wrap="none" rtlCol="0">
            <a:spAutoFit/>
          </a:bodyPr>
          <a:lstStyle/>
          <a:p>
            <a:r>
              <a:rPr lang="en-US" sz="1100" b="1">
                <a:solidFill>
                  <a:srgbClr val="000000"/>
                </a:solidFill>
                <a:latin typeface="Bradley Hand ITC" panose="03070402050302030203" pitchFamily="66" charset="0"/>
              </a:rPr>
              <a:t>Solange Knowles</a:t>
            </a:r>
          </a:p>
        </p:txBody>
      </p:sp>
      <p:sp>
        <p:nvSpPr>
          <p:cNvPr id="28" name="TextBox 27">
            <a:extLst>
              <a:ext uri="{FF2B5EF4-FFF2-40B4-BE49-F238E27FC236}">
                <a16:creationId xmlns:a16="http://schemas.microsoft.com/office/drawing/2014/main" id="{96DE71CB-1FA5-3DBC-8832-13A1F80CF019}"/>
              </a:ext>
            </a:extLst>
          </p:cNvPr>
          <p:cNvSpPr txBox="1"/>
          <p:nvPr/>
        </p:nvSpPr>
        <p:spPr>
          <a:xfrm>
            <a:off x="8237261" y="3639821"/>
            <a:ext cx="405880" cy="261610"/>
          </a:xfrm>
          <a:prstGeom prst="rect">
            <a:avLst/>
          </a:prstGeom>
          <a:noFill/>
        </p:spPr>
        <p:txBody>
          <a:bodyPr wrap="none" rtlCol="0">
            <a:spAutoFit/>
          </a:bodyPr>
          <a:lstStyle/>
          <a:p>
            <a:r>
              <a:rPr lang="en-US" sz="1100" b="1">
                <a:solidFill>
                  <a:srgbClr val="000000"/>
                </a:solidFill>
                <a:latin typeface="Bradley Hand ITC" panose="03070402050302030203" pitchFamily="66" charset="0"/>
              </a:rPr>
              <a:t>808</a:t>
            </a:r>
          </a:p>
        </p:txBody>
      </p:sp>
      <p:grpSp>
        <p:nvGrpSpPr>
          <p:cNvPr id="33" name="Group 32">
            <a:extLst>
              <a:ext uri="{FF2B5EF4-FFF2-40B4-BE49-F238E27FC236}">
                <a16:creationId xmlns:a16="http://schemas.microsoft.com/office/drawing/2014/main" id="{A6E8FF40-56D5-1BD1-BDFC-ACCE9DDDEAC7}"/>
              </a:ext>
            </a:extLst>
          </p:cNvPr>
          <p:cNvGrpSpPr/>
          <p:nvPr/>
        </p:nvGrpSpPr>
        <p:grpSpPr>
          <a:xfrm>
            <a:off x="4516423" y="5208614"/>
            <a:ext cx="3890775" cy="376372"/>
            <a:chOff x="4516423" y="5208614"/>
            <a:chExt cx="3890775" cy="376372"/>
          </a:xfrm>
        </p:grpSpPr>
        <p:sp>
          <p:nvSpPr>
            <p:cNvPr id="30" name="TextBox 29">
              <a:extLst>
                <a:ext uri="{FF2B5EF4-FFF2-40B4-BE49-F238E27FC236}">
                  <a16:creationId xmlns:a16="http://schemas.microsoft.com/office/drawing/2014/main" id="{8FEF2FA7-ADF6-344B-AF33-1BB336B5D37C}"/>
                </a:ext>
              </a:extLst>
            </p:cNvPr>
            <p:cNvSpPr txBox="1"/>
            <p:nvPr/>
          </p:nvSpPr>
          <p:spPr>
            <a:xfrm>
              <a:off x="4516423" y="5215654"/>
              <a:ext cx="824265" cy="369332"/>
            </a:xfrm>
            <a:prstGeom prst="rect">
              <a:avLst/>
            </a:prstGeom>
            <a:noFill/>
          </p:spPr>
          <p:txBody>
            <a:bodyPr wrap="none" rtlCol="0">
              <a:spAutoFit/>
            </a:bodyPr>
            <a:lstStyle/>
            <a:p>
              <a:r>
                <a:rPr lang="en-US" sz="900" b="1">
                  <a:solidFill>
                    <a:srgbClr val="000000"/>
                  </a:solidFill>
                  <a:latin typeface="Bradley Hand ITC" panose="03070402050302030203" pitchFamily="66" charset="0"/>
                </a:rPr>
                <a:t>Egg &amp; cheese </a:t>
              </a:r>
            </a:p>
            <a:p>
              <a:r>
                <a:rPr lang="en-US" sz="900" b="1">
                  <a:solidFill>
                    <a:srgbClr val="000000"/>
                  </a:solidFill>
                  <a:latin typeface="Bradley Hand ITC" panose="03070402050302030203" pitchFamily="66" charset="0"/>
                </a:rPr>
                <a:t>croissant</a:t>
              </a:r>
            </a:p>
          </p:txBody>
        </p:sp>
        <p:sp>
          <p:nvSpPr>
            <p:cNvPr id="31" name="TextBox 30">
              <a:extLst>
                <a:ext uri="{FF2B5EF4-FFF2-40B4-BE49-F238E27FC236}">
                  <a16:creationId xmlns:a16="http://schemas.microsoft.com/office/drawing/2014/main" id="{5D8732D7-19D0-641E-F675-9781161433BE}"/>
                </a:ext>
              </a:extLst>
            </p:cNvPr>
            <p:cNvSpPr txBox="1"/>
            <p:nvPr/>
          </p:nvSpPr>
          <p:spPr>
            <a:xfrm>
              <a:off x="5907647" y="5304082"/>
              <a:ext cx="1050288" cy="230832"/>
            </a:xfrm>
            <a:prstGeom prst="rect">
              <a:avLst/>
            </a:prstGeom>
            <a:noFill/>
          </p:spPr>
          <p:txBody>
            <a:bodyPr wrap="none" rtlCol="0">
              <a:spAutoFit/>
            </a:bodyPr>
            <a:lstStyle/>
            <a:p>
              <a:r>
                <a:rPr lang="en-US" sz="900" b="1">
                  <a:solidFill>
                    <a:srgbClr val="000000"/>
                  </a:solidFill>
                  <a:latin typeface="Bradley Hand ITC" panose="03070402050302030203" pitchFamily="66" charset="0"/>
                </a:rPr>
                <a:t>Yogurt &amp; crackers</a:t>
              </a:r>
            </a:p>
          </p:txBody>
        </p:sp>
        <p:sp>
          <p:nvSpPr>
            <p:cNvPr id="32" name="TextBox 31">
              <a:extLst>
                <a:ext uri="{FF2B5EF4-FFF2-40B4-BE49-F238E27FC236}">
                  <a16:creationId xmlns:a16="http://schemas.microsoft.com/office/drawing/2014/main" id="{93421BB8-1B19-B160-99A3-C6BAA228A1F5}"/>
                </a:ext>
              </a:extLst>
            </p:cNvPr>
            <p:cNvSpPr txBox="1"/>
            <p:nvPr/>
          </p:nvSpPr>
          <p:spPr>
            <a:xfrm>
              <a:off x="7507593" y="5208614"/>
              <a:ext cx="899605" cy="369332"/>
            </a:xfrm>
            <a:prstGeom prst="rect">
              <a:avLst/>
            </a:prstGeom>
            <a:noFill/>
          </p:spPr>
          <p:txBody>
            <a:bodyPr wrap="none" rtlCol="0">
              <a:spAutoFit/>
            </a:bodyPr>
            <a:lstStyle/>
            <a:p>
              <a:r>
                <a:rPr lang="en-US" sz="900" b="1">
                  <a:solidFill>
                    <a:srgbClr val="000000"/>
                  </a:solidFill>
                  <a:latin typeface="Bradley Hand ITC" panose="03070402050302030203" pitchFamily="66" charset="0"/>
                </a:rPr>
                <a:t>Cinnamon </a:t>
              </a:r>
            </a:p>
            <a:p>
              <a:r>
                <a:rPr lang="en-US" sz="900" b="1">
                  <a:solidFill>
                    <a:srgbClr val="000000"/>
                  </a:solidFill>
                  <a:latin typeface="Bradley Hand ITC" panose="03070402050302030203" pitchFamily="66" charset="0"/>
                </a:rPr>
                <a:t>Granola Cereal</a:t>
              </a:r>
            </a:p>
          </p:txBody>
        </p:sp>
      </p:grpSp>
      <p:sp>
        <p:nvSpPr>
          <p:cNvPr id="34" name="TextBox 33">
            <a:extLst>
              <a:ext uri="{FF2B5EF4-FFF2-40B4-BE49-F238E27FC236}">
                <a16:creationId xmlns:a16="http://schemas.microsoft.com/office/drawing/2014/main" id="{A0748A52-2C1B-E34F-4B55-BD292F84D34E}"/>
              </a:ext>
            </a:extLst>
          </p:cNvPr>
          <p:cNvSpPr txBox="1"/>
          <p:nvPr/>
        </p:nvSpPr>
        <p:spPr>
          <a:xfrm>
            <a:off x="5515902" y="4317578"/>
            <a:ext cx="817853" cy="261610"/>
          </a:xfrm>
          <a:prstGeom prst="rect">
            <a:avLst/>
          </a:prstGeom>
          <a:noFill/>
        </p:spPr>
        <p:txBody>
          <a:bodyPr wrap="none" rtlCol="0">
            <a:spAutoFit/>
          </a:bodyPr>
          <a:lstStyle/>
          <a:p>
            <a:r>
              <a:rPr lang="en-US" sz="1100" b="1">
                <a:solidFill>
                  <a:srgbClr val="000000"/>
                </a:solidFill>
                <a:latin typeface="Bradley Hand ITC" panose="03070402050302030203" pitchFamily="66" charset="0"/>
              </a:rPr>
              <a:t>8-15-2025</a:t>
            </a:r>
          </a:p>
        </p:txBody>
      </p:sp>
      <p:grpSp>
        <p:nvGrpSpPr>
          <p:cNvPr id="13" name="Group 12">
            <a:extLst>
              <a:ext uri="{FF2B5EF4-FFF2-40B4-BE49-F238E27FC236}">
                <a16:creationId xmlns:a16="http://schemas.microsoft.com/office/drawing/2014/main" id="{B13A58BA-E451-1410-CD50-A1AAECE64745}"/>
              </a:ext>
            </a:extLst>
          </p:cNvPr>
          <p:cNvGrpSpPr/>
          <p:nvPr/>
        </p:nvGrpSpPr>
        <p:grpSpPr>
          <a:xfrm>
            <a:off x="8516104" y="4064579"/>
            <a:ext cx="3239600" cy="901273"/>
            <a:chOff x="7853573" y="3525660"/>
            <a:chExt cx="3239600" cy="901273"/>
          </a:xfrm>
        </p:grpSpPr>
        <p:sp>
          <p:nvSpPr>
            <p:cNvPr id="14" name="TextBox 13">
              <a:extLst>
                <a:ext uri="{FF2B5EF4-FFF2-40B4-BE49-F238E27FC236}">
                  <a16:creationId xmlns:a16="http://schemas.microsoft.com/office/drawing/2014/main" id="{6B3C39AD-5AAC-F21F-0348-B9BAB8453079}"/>
                </a:ext>
              </a:extLst>
            </p:cNvPr>
            <p:cNvSpPr txBox="1"/>
            <p:nvPr/>
          </p:nvSpPr>
          <p:spPr>
            <a:xfrm>
              <a:off x="8349973" y="3780602"/>
              <a:ext cx="2743200" cy="646331"/>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a:ea typeface="+mn-ea"/>
                  <a:cs typeface="+mn-cs"/>
                </a:rPr>
                <a:t>Room Number is added once copies are made</a:t>
              </a:r>
            </a:p>
          </p:txBody>
        </p:sp>
        <p:cxnSp>
          <p:nvCxnSpPr>
            <p:cNvPr id="25" name="Straight Arrow Connector 24">
              <a:extLst>
                <a:ext uri="{FF2B5EF4-FFF2-40B4-BE49-F238E27FC236}">
                  <a16:creationId xmlns:a16="http://schemas.microsoft.com/office/drawing/2014/main" id="{2E292160-7FFA-CDFF-9D2B-7E66DF7E8E28}"/>
                </a:ext>
              </a:extLst>
            </p:cNvPr>
            <p:cNvCxnSpPr>
              <a:cxnSpLocks/>
              <a:stCxn id="14" idx="1"/>
            </p:cNvCxnSpPr>
            <p:nvPr/>
          </p:nvCxnSpPr>
          <p:spPr>
            <a:xfrm flipH="1" flipV="1">
              <a:off x="7853573" y="3525660"/>
              <a:ext cx="496400" cy="57810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sp>
        <p:nvSpPr>
          <p:cNvPr id="36" name="TextBox 35">
            <a:extLst>
              <a:ext uri="{FF2B5EF4-FFF2-40B4-BE49-F238E27FC236}">
                <a16:creationId xmlns:a16="http://schemas.microsoft.com/office/drawing/2014/main" id="{237511C8-17AF-0CC6-BCF9-5204760D3CC9}"/>
              </a:ext>
            </a:extLst>
          </p:cNvPr>
          <p:cNvSpPr txBox="1"/>
          <p:nvPr/>
        </p:nvSpPr>
        <p:spPr>
          <a:xfrm>
            <a:off x="8407198" y="3839186"/>
            <a:ext cx="333746" cy="261610"/>
          </a:xfrm>
          <a:prstGeom prst="rect">
            <a:avLst/>
          </a:prstGeom>
          <a:noFill/>
        </p:spPr>
        <p:txBody>
          <a:bodyPr wrap="none" rtlCol="0">
            <a:spAutoFit/>
          </a:bodyPr>
          <a:lstStyle/>
          <a:p>
            <a:r>
              <a:rPr lang="en-US" sz="1100" b="1">
                <a:solidFill>
                  <a:srgbClr val="000000"/>
                </a:solidFill>
                <a:latin typeface="Bradley Hand ITC" panose="03070402050302030203" pitchFamily="66" charset="0"/>
              </a:rPr>
              <a:t>15</a:t>
            </a:r>
          </a:p>
        </p:txBody>
      </p:sp>
    </p:spTree>
    <p:custDataLst>
      <p:tags r:id="rId1"/>
    </p:custDataLst>
    <p:extLst>
      <p:ext uri="{BB962C8B-B14F-4D97-AF65-F5344CB8AC3E}">
        <p14:creationId xmlns:p14="http://schemas.microsoft.com/office/powerpoint/2010/main" val="1487331661"/>
      </p:ext>
    </p:extLst>
  </p:cSld>
  <p:clrMapOvr>
    <a:masterClrMapping/>
  </p:clrMapOvr>
  <mc:AlternateContent xmlns:mc="http://schemas.openxmlformats.org/markup-compatibility/2006" xmlns:p14="http://schemas.microsoft.com/office/powerpoint/2010/main">
    <mc:Choice Requires="p14">
      <p:transition spd="slow" p14:dur="2000" advTm="64320"/>
    </mc:Choice>
    <mc:Fallback xmlns="">
      <p:transition spd="slow" advTm="643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right)">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right)">
                                      <p:cBhvr>
                                        <p:cTn id="39" dur="500"/>
                                        <p:tgtEl>
                                          <p:spTgt spid="2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right)">
                                      <p:cBhvr>
                                        <p:cTn id="47" dur="500"/>
                                        <p:tgtEl>
                                          <p:spTgt spid="1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left)">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p:bldP spid="28" grpId="0"/>
      <p:bldP spid="34"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E55A32-79DF-49E2-EADB-ACA99A667885}"/>
              </a:ext>
            </a:extLst>
          </p:cNvPr>
          <p:cNvSpPr/>
          <p:nvPr/>
        </p:nvSpPr>
        <p:spPr>
          <a:xfrm>
            <a:off x="1240972" y="1458973"/>
            <a:ext cx="7300686" cy="478085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4" name="Picture 4" descr="No Kid Hungry California on Twitter: &quot;When 1 in 6 kids could face hunger  this year, California is launching the Universal School Meals Program! This  means 6.2 million students will have access">
            <a:extLst>
              <a:ext uri="{FF2B5EF4-FFF2-40B4-BE49-F238E27FC236}">
                <a16:creationId xmlns:a16="http://schemas.microsoft.com/office/drawing/2014/main" id="{E3B9C02F-9AD8-0166-A1E9-43C59F84BB5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496628" y="1863498"/>
            <a:ext cx="3454400" cy="4130098"/>
          </a:xfrm>
          <a:prstGeom prst="rect">
            <a:avLst/>
          </a:prstGeom>
          <a:noFill/>
          <a:ln w="38100">
            <a:solidFill>
              <a:schemeClr val="tx2">
                <a:lumMod val="75000"/>
              </a:schemeClr>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F3C752-0E21-6C32-7CDC-97C76BCDBB9D}"/>
              </a:ext>
            </a:extLst>
          </p:cNvPr>
          <p:cNvSpPr/>
          <p:nvPr/>
        </p:nvSpPr>
        <p:spPr>
          <a:xfrm>
            <a:off x="0" y="131141"/>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2DA3BB-9790-2A60-C87C-245383184547}"/>
              </a:ext>
            </a:extLst>
          </p:cNvPr>
          <p:cNvSpPr txBox="1">
            <a:spLocks/>
          </p:cNvSpPr>
          <p:nvPr/>
        </p:nvSpPr>
        <p:spPr>
          <a:xfrm>
            <a:off x="-187337" y="21295"/>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600" b="1">
                <a:solidFill>
                  <a:srgbClr val="002060"/>
                </a:solidFill>
                <a:latin typeface="Times New Roman" panose="02020603050405020304" pitchFamily="18" charset="0"/>
                <a:cs typeface="Times New Roman" panose="02020603050405020304" pitchFamily="18" charset="0"/>
              </a:rPr>
              <a:t>California Universal Meals </a:t>
            </a:r>
          </a:p>
        </p:txBody>
      </p:sp>
      <p:sp>
        <p:nvSpPr>
          <p:cNvPr id="13" name="TextBox 12">
            <a:extLst>
              <a:ext uri="{FF2B5EF4-FFF2-40B4-BE49-F238E27FC236}">
                <a16:creationId xmlns:a16="http://schemas.microsoft.com/office/drawing/2014/main" id="{9F549E54-42EE-1C1F-1483-BF1DFD604EFF}"/>
              </a:ext>
            </a:extLst>
          </p:cNvPr>
          <p:cNvSpPr txBox="1"/>
          <p:nvPr/>
        </p:nvSpPr>
        <p:spPr>
          <a:xfrm>
            <a:off x="1477969" y="1863498"/>
            <a:ext cx="5781663" cy="3970318"/>
          </a:xfrm>
          <a:prstGeom prst="rect">
            <a:avLst/>
          </a:prstGeom>
          <a:noFill/>
        </p:spPr>
        <p:txBody>
          <a:bodyPr wrap="square">
            <a:spAutoFit/>
          </a:bodyPr>
          <a:lstStyle/>
          <a:p>
            <a:pPr marR="0" lvl="0" algn="l" defTabSz="457200" rtl="0" eaLnBrk="1" fontAlgn="auto" latinLnBrk="0" hangingPunct="1">
              <a:lnSpc>
                <a:spcPct val="100000"/>
              </a:lnSpc>
              <a:spcBef>
                <a:spcPct val="20000"/>
              </a:spcBef>
              <a:spcAft>
                <a:spcPts val="0"/>
              </a:spcAft>
              <a:buClrTx/>
              <a:buSzTx/>
              <a:tabLst/>
              <a:defRPr/>
            </a:pPr>
            <a:r>
              <a:rPr lang="en-US" sz="2800" b="0" i="0">
                <a:solidFill>
                  <a:schemeClr val="bg1"/>
                </a:solidFill>
                <a:effectLst/>
              </a:rPr>
              <a:t>In 2022 California became the first state to implement a statewide Universal Meals Program for school children. California’s Universal Meals Program (Universal Meals) is designed to build on the foundations of the federal National School Lunch Program (NSLP) and School Breakfast Program (SBP).</a:t>
            </a:r>
            <a:endParaRPr kumimoji="0" lang="en-US" sz="2800" b="0" u="none" strike="noStrike" kern="1200" cap="none" spc="0" normalizeH="0" baseline="0" noProof="0">
              <a:ln>
                <a:noFill/>
              </a:ln>
              <a:solidFill>
                <a:schemeClr val="bg1"/>
              </a:solidFill>
              <a:effectLst/>
              <a:uLnTx/>
              <a:uFillTx/>
              <a:ea typeface="Verdana" panose="020B0604030504040204" pitchFamily="34" charset="0"/>
              <a:cs typeface="+mn-cs"/>
            </a:endParaRPr>
          </a:p>
        </p:txBody>
      </p:sp>
    </p:spTree>
    <p:extLst>
      <p:ext uri="{BB962C8B-B14F-4D97-AF65-F5344CB8AC3E}">
        <p14:creationId xmlns:p14="http://schemas.microsoft.com/office/powerpoint/2010/main" val="228339224"/>
      </p:ext>
    </p:extLst>
  </p:cSld>
  <p:clrMapOvr>
    <a:masterClrMapping/>
  </p:clrMapOvr>
  <mc:AlternateContent xmlns:mc="http://schemas.openxmlformats.org/markup-compatibility/2006" xmlns:p14="http://schemas.microsoft.com/office/powerpoint/2010/main">
    <mc:Choice Requires="p14">
      <p:transition spd="slow" p14:dur="2000" advTm="22682"/>
    </mc:Choice>
    <mc:Fallback xmlns="">
      <p:transition spd="slow" advTm="2268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678C93AC-DB20-5766-998F-86CB66BE5A9D}"/>
              </a:ext>
            </a:extLst>
          </p:cNvPr>
          <p:cNvSpPr>
            <a:spLocks/>
          </p:cNvSpPr>
          <p:nvPr/>
        </p:nvSpPr>
        <p:spPr>
          <a:xfrm>
            <a:off x="162653" y="1526199"/>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B4AC948-7707-1BD9-B10B-407714BA6362}"/>
              </a:ext>
            </a:extLst>
          </p:cNvPr>
          <p:cNvSpPr/>
          <p:nvPr/>
        </p:nvSpPr>
        <p:spPr>
          <a:xfrm>
            <a:off x="0" y="194993"/>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123958" y="239256"/>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6000" b="1">
                <a:solidFill>
                  <a:srgbClr val="002060"/>
                </a:solidFill>
                <a:latin typeface="Times New Roman" panose="02020603050405020304" pitchFamily="18" charset="0"/>
                <a:cs typeface="Times New Roman" panose="02020603050405020304" pitchFamily="18" charset="0"/>
              </a:rPr>
              <a:t>How To Fill Out – Teachers </a:t>
            </a:r>
            <a:endParaRPr kumimoji="0" lang="en-US" sz="60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498D501-1B6F-DBEF-00C7-C102F8FC456A}"/>
              </a:ext>
            </a:extLst>
          </p:cNvPr>
          <p:cNvSpPr txBox="1"/>
          <p:nvPr/>
        </p:nvSpPr>
        <p:spPr>
          <a:xfrm>
            <a:off x="1038946" y="1610023"/>
            <a:ext cx="9918511" cy="954107"/>
          </a:xfrm>
          <a:prstGeom prst="rect">
            <a:avLst/>
          </a:prstGeom>
          <a:noFill/>
        </p:spPr>
        <p:txBody>
          <a:bodyPr wrap="square">
            <a:spAutoFit/>
          </a:bodyPr>
          <a:lstStyle/>
          <a:p>
            <a:pPr marL="0" marR="0" lvl="0" indent="-28575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Calibri"/>
                <a:ea typeface="+mn-ea"/>
                <a:cs typeface="+mn-cs"/>
              </a:rPr>
              <a:t>During meal service, </a:t>
            </a:r>
            <a:r>
              <a:rPr kumimoji="0" lang="en-US" sz="2800" b="0" i="0" u="none" strike="noStrike" kern="1200" cap="none" spc="0" normalizeH="0" baseline="0" noProof="0">
                <a:ln>
                  <a:noFill/>
                </a:ln>
                <a:solidFill>
                  <a:schemeClr val="bg1"/>
                </a:solidFill>
                <a:effectLst/>
                <a:uLnTx/>
                <a:uFillTx/>
                <a:latin typeface="Calibri"/>
                <a:ea typeface="+mn-ea"/>
                <a:cs typeface="+mn-cs"/>
                <a:sym typeface="Wingdings" panose="05000000000000000000" pitchFamily="2" charset="2"/>
              </a:rPr>
              <a:t>teacher or designated person</a:t>
            </a:r>
            <a:r>
              <a:rPr kumimoji="0" lang="en-US" sz="2800" b="1" i="0" u="none" strike="noStrike" kern="1200" cap="none" spc="0" normalizeH="0" baseline="0" noProof="0">
                <a:ln>
                  <a:noFill/>
                </a:ln>
                <a:solidFill>
                  <a:schemeClr val="bg1"/>
                </a:solidFill>
                <a:effectLst/>
                <a:uLnTx/>
                <a:uFillTx/>
                <a:latin typeface="Calibri"/>
                <a:ea typeface="+mn-ea"/>
                <a:cs typeface="+mn-cs"/>
                <a:sym typeface="Wingdings" panose="05000000000000000000" pitchFamily="2" charset="2"/>
              </a:rPr>
              <a:t> </a:t>
            </a:r>
            <a:r>
              <a:rPr kumimoji="0" lang="en-US" sz="2800" b="0" i="0" u="none" strike="noStrike" kern="1200" cap="none" spc="0" normalizeH="0" baseline="0" noProof="0">
                <a:ln>
                  <a:noFill/>
                </a:ln>
                <a:solidFill>
                  <a:schemeClr val="bg1"/>
                </a:solidFill>
                <a:effectLst/>
                <a:uLnTx/>
                <a:uFillTx/>
                <a:latin typeface="Calibri"/>
                <a:ea typeface="+mn-ea"/>
                <a:cs typeface="+mn-cs"/>
              </a:rPr>
              <a:t>will immediately mark off the breakfast meals as they are served. </a:t>
            </a:r>
          </a:p>
        </p:txBody>
      </p:sp>
      <p:pic>
        <p:nvPicPr>
          <p:cNvPr id="10" name="Picture 9">
            <a:extLst>
              <a:ext uri="{FF2B5EF4-FFF2-40B4-BE49-F238E27FC236}">
                <a16:creationId xmlns:a16="http://schemas.microsoft.com/office/drawing/2014/main" id="{0D52B889-4109-6EB9-5C77-098C40B9251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2" b="-2436"/>
          <a:stretch/>
        </p:blipFill>
        <p:spPr>
          <a:xfrm>
            <a:off x="2869192" y="3043129"/>
            <a:ext cx="6679480" cy="2653649"/>
          </a:xfrm>
          <a:prstGeom prst="rect">
            <a:avLst/>
          </a:prstGeom>
          <a:ln>
            <a:noFill/>
          </a:ln>
          <a:effectLst/>
        </p:spPr>
      </p:pic>
      <p:cxnSp>
        <p:nvCxnSpPr>
          <p:cNvPr id="13" name="Straight Connector 12">
            <a:extLst>
              <a:ext uri="{FF2B5EF4-FFF2-40B4-BE49-F238E27FC236}">
                <a16:creationId xmlns:a16="http://schemas.microsoft.com/office/drawing/2014/main" id="{19BFC99C-7766-36BE-2815-5CB5D6EB9B32}"/>
              </a:ext>
            </a:extLst>
          </p:cNvPr>
          <p:cNvCxnSpPr>
            <a:cxnSpLocks/>
          </p:cNvCxnSpPr>
          <p:nvPr/>
        </p:nvCxnSpPr>
        <p:spPr>
          <a:xfrm flipV="1">
            <a:off x="3030746" y="4497992"/>
            <a:ext cx="232362" cy="9955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5DCFA94-D4E6-1998-A902-C974FC595EE2}"/>
              </a:ext>
            </a:extLst>
          </p:cNvPr>
          <p:cNvCxnSpPr>
            <a:cxnSpLocks/>
          </p:cNvCxnSpPr>
          <p:nvPr/>
        </p:nvCxnSpPr>
        <p:spPr>
          <a:xfrm flipV="1">
            <a:off x="3287495" y="4497243"/>
            <a:ext cx="188877" cy="9964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7C45C2C-40C6-5052-81D8-E852680AA353}"/>
              </a:ext>
            </a:extLst>
          </p:cNvPr>
          <p:cNvCxnSpPr>
            <a:cxnSpLocks/>
          </p:cNvCxnSpPr>
          <p:nvPr/>
        </p:nvCxnSpPr>
        <p:spPr>
          <a:xfrm flipV="1">
            <a:off x="3506889" y="4511850"/>
            <a:ext cx="175534" cy="9759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5642A29-4B36-6AF0-D52A-7BC0D29F2766}"/>
              </a:ext>
            </a:extLst>
          </p:cNvPr>
          <p:cNvCxnSpPr>
            <a:cxnSpLocks/>
          </p:cNvCxnSpPr>
          <p:nvPr/>
        </p:nvCxnSpPr>
        <p:spPr>
          <a:xfrm flipV="1">
            <a:off x="4923984" y="4492954"/>
            <a:ext cx="187276" cy="12580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759D177-119F-6B9D-C4F3-433728932D2B}"/>
              </a:ext>
            </a:extLst>
          </p:cNvPr>
          <p:cNvCxnSpPr>
            <a:cxnSpLocks/>
          </p:cNvCxnSpPr>
          <p:nvPr/>
        </p:nvCxnSpPr>
        <p:spPr>
          <a:xfrm flipV="1">
            <a:off x="5651275" y="4492954"/>
            <a:ext cx="170080" cy="1356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1391F9B-D5AA-5616-248C-323F7F8BCCDB}"/>
              </a:ext>
            </a:extLst>
          </p:cNvPr>
          <p:cNvCxnSpPr>
            <a:cxnSpLocks/>
          </p:cNvCxnSpPr>
          <p:nvPr/>
        </p:nvCxnSpPr>
        <p:spPr>
          <a:xfrm flipV="1">
            <a:off x="6126124" y="4492954"/>
            <a:ext cx="204370" cy="13150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E2DB84F-447A-74BE-DC10-D5765D63EAEB}"/>
              </a:ext>
            </a:extLst>
          </p:cNvPr>
          <p:cNvCxnSpPr>
            <a:cxnSpLocks/>
          </p:cNvCxnSpPr>
          <p:nvPr/>
        </p:nvCxnSpPr>
        <p:spPr>
          <a:xfrm flipV="1">
            <a:off x="6630668" y="4492954"/>
            <a:ext cx="193558" cy="1371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22552C9-0897-D5F2-1251-30A268DFB252}"/>
              </a:ext>
            </a:extLst>
          </p:cNvPr>
          <p:cNvCxnSpPr>
            <a:cxnSpLocks/>
          </p:cNvCxnSpPr>
          <p:nvPr/>
        </p:nvCxnSpPr>
        <p:spPr>
          <a:xfrm flipV="1">
            <a:off x="7147896" y="4492954"/>
            <a:ext cx="192775" cy="1371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EB7FC2E-D02B-C36A-A5A4-E7D5A0E896F1}"/>
              </a:ext>
            </a:extLst>
          </p:cNvPr>
          <p:cNvCxnSpPr>
            <a:cxnSpLocks/>
          </p:cNvCxnSpPr>
          <p:nvPr/>
        </p:nvCxnSpPr>
        <p:spPr>
          <a:xfrm flipV="1">
            <a:off x="3287495" y="4690938"/>
            <a:ext cx="144988" cy="1313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C3F759B-A10D-9795-0D47-A3B0049D8C89}"/>
              </a:ext>
            </a:extLst>
          </p:cNvPr>
          <p:cNvCxnSpPr>
            <a:cxnSpLocks/>
          </p:cNvCxnSpPr>
          <p:nvPr/>
        </p:nvCxnSpPr>
        <p:spPr>
          <a:xfrm flipV="1">
            <a:off x="3718589" y="4690938"/>
            <a:ext cx="132197" cy="13234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8A9A39D-F088-E334-4C84-1BCFA0904785}"/>
              </a:ext>
            </a:extLst>
          </p:cNvPr>
          <p:cNvCxnSpPr>
            <a:cxnSpLocks/>
          </p:cNvCxnSpPr>
          <p:nvPr/>
        </p:nvCxnSpPr>
        <p:spPr>
          <a:xfrm flipV="1">
            <a:off x="3697680" y="4505539"/>
            <a:ext cx="179315" cy="8507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B2CFB84-F801-1D3B-46DD-7E5D29F17753}"/>
              </a:ext>
            </a:extLst>
          </p:cNvPr>
          <p:cNvCxnSpPr>
            <a:cxnSpLocks/>
          </p:cNvCxnSpPr>
          <p:nvPr/>
        </p:nvCxnSpPr>
        <p:spPr>
          <a:xfrm flipV="1">
            <a:off x="4104345" y="4492954"/>
            <a:ext cx="166521" cy="11784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5329760-DB7B-9C16-14F5-42E67E1F9130}"/>
              </a:ext>
            </a:extLst>
          </p:cNvPr>
          <p:cNvCxnSpPr>
            <a:cxnSpLocks/>
          </p:cNvCxnSpPr>
          <p:nvPr/>
        </p:nvCxnSpPr>
        <p:spPr>
          <a:xfrm flipV="1">
            <a:off x="3898294" y="4499101"/>
            <a:ext cx="190369" cy="10425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D0F2F37-EEA2-A6B2-DA33-6CF811DB80A6}"/>
              </a:ext>
            </a:extLst>
          </p:cNvPr>
          <p:cNvCxnSpPr>
            <a:cxnSpLocks/>
          </p:cNvCxnSpPr>
          <p:nvPr/>
        </p:nvCxnSpPr>
        <p:spPr>
          <a:xfrm flipV="1">
            <a:off x="4514421" y="4492954"/>
            <a:ext cx="144370" cy="1151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698C6DA-887B-623F-F5E9-BD98D68BD1D7}"/>
              </a:ext>
            </a:extLst>
          </p:cNvPr>
          <p:cNvCxnSpPr>
            <a:cxnSpLocks/>
          </p:cNvCxnSpPr>
          <p:nvPr/>
        </p:nvCxnSpPr>
        <p:spPr>
          <a:xfrm flipV="1">
            <a:off x="5152546" y="4492954"/>
            <a:ext cx="210041" cy="1356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AA4D857-7CF5-4C3A-C0DB-0F0BF9FB2B68}"/>
              </a:ext>
            </a:extLst>
          </p:cNvPr>
          <p:cNvCxnSpPr>
            <a:cxnSpLocks/>
          </p:cNvCxnSpPr>
          <p:nvPr/>
        </p:nvCxnSpPr>
        <p:spPr>
          <a:xfrm flipV="1">
            <a:off x="5882343" y="4492954"/>
            <a:ext cx="182793" cy="12626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4E30701-707F-FA83-B8BD-C3C848C510C5}"/>
              </a:ext>
            </a:extLst>
          </p:cNvPr>
          <p:cNvCxnSpPr>
            <a:cxnSpLocks/>
          </p:cNvCxnSpPr>
          <p:nvPr/>
        </p:nvCxnSpPr>
        <p:spPr>
          <a:xfrm flipV="1">
            <a:off x="6395905" y="4492954"/>
            <a:ext cx="176859" cy="13720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65834E5-DC49-5886-07A6-30D1544DB50A}"/>
              </a:ext>
            </a:extLst>
          </p:cNvPr>
          <p:cNvCxnSpPr>
            <a:cxnSpLocks/>
          </p:cNvCxnSpPr>
          <p:nvPr/>
        </p:nvCxnSpPr>
        <p:spPr>
          <a:xfrm flipV="1">
            <a:off x="3508822" y="4690938"/>
            <a:ext cx="148779" cy="1448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2B2ED4E-1EB8-032D-9363-15E5DF1F356E}"/>
              </a:ext>
            </a:extLst>
          </p:cNvPr>
          <p:cNvCxnSpPr>
            <a:cxnSpLocks/>
          </p:cNvCxnSpPr>
          <p:nvPr/>
        </p:nvCxnSpPr>
        <p:spPr>
          <a:xfrm flipV="1">
            <a:off x="6891255" y="4492954"/>
            <a:ext cx="182137" cy="12580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989D7DB-0692-E4F5-CE1A-04D6334BDD0E}"/>
              </a:ext>
            </a:extLst>
          </p:cNvPr>
          <p:cNvCxnSpPr>
            <a:cxnSpLocks/>
          </p:cNvCxnSpPr>
          <p:nvPr/>
        </p:nvCxnSpPr>
        <p:spPr>
          <a:xfrm flipV="1">
            <a:off x="7397062" y="4492954"/>
            <a:ext cx="218314" cy="1203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33986165-7199-2D1B-5837-60D63BA4920E}"/>
              </a:ext>
            </a:extLst>
          </p:cNvPr>
          <p:cNvCxnSpPr>
            <a:cxnSpLocks/>
          </p:cNvCxnSpPr>
          <p:nvPr/>
        </p:nvCxnSpPr>
        <p:spPr>
          <a:xfrm flipV="1">
            <a:off x="4317609" y="4492954"/>
            <a:ext cx="152236" cy="11187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8C65BEE-9004-941D-B497-DACF90E6453A}"/>
              </a:ext>
            </a:extLst>
          </p:cNvPr>
          <p:cNvCxnSpPr>
            <a:cxnSpLocks/>
          </p:cNvCxnSpPr>
          <p:nvPr/>
        </p:nvCxnSpPr>
        <p:spPr>
          <a:xfrm flipV="1">
            <a:off x="4724496" y="4492954"/>
            <a:ext cx="157075" cy="1371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6905010-FED6-A461-5A01-D568565511EC}"/>
              </a:ext>
            </a:extLst>
          </p:cNvPr>
          <p:cNvCxnSpPr>
            <a:cxnSpLocks/>
          </p:cNvCxnSpPr>
          <p:nvPr/>
        </p:nvCxnSpPr>
        <p:spPr>
          <a:xfrm flipV="1">
            <a:off x="5409629" y="4463119"/>
            <a:ext cx="192600" cy="14767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72369080-1366-06F3-E739-1AC131FC941E}"/>
              </a:ext>
            </a:extLst>
          </p:cNvPr>
          <p:cNvCxnSpPr>
            <a:cxnSpLocks/>
          </p:cNvCxnSpPr>
          <p:nvPr/>
        </p:nvCxnSpPr>
        <p:spPr>
          <a:xfrm flipV="1">
            <a:off x="3066922" y="4690938"/>
            <a:ext cx="172376" cy="1258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EC7CE516-2E7A-C1CA-6C95-77F0EBEA72FA}"/>
              </a:ext>
            </a:extLst>
          </p:cNvPr>
          <p:cNvSpPr txBox="1"/>
          <p:nvPr/>
        </p:nvSpPr>
        <p:spPr>
          <a:xfrm>
            <a:off x="8545657" y="4234532"/>
            <a:ext cx="460005" cy="26161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Baguet Script" panose="00000500000000000000" pitchFamily="2" charset="0"/>
                <a:ea typeface="+mn-ea"/>
                <a:cs typeface="+mn-cs"/>
              </a:rPr>
              <a:t>30</a:t>
            </a:r>
          </a:p>
        </p:txBody>
      </p:sp>
      <p:sp>
        <p:nvSpPr>
          <p:cNvPr id="39" name="TextBox 38">
            <a:extLst>
              <a:ext uri="{FF2B5EF4-FFF2-40B4-BE49-F238E27FC236}">
                <a16:creationId xmlns:a16="http://schemas.microsoft.com/office/drawing/2014/main" id="{778EA956-33F1-C9F2-5057-2288B7E57F43}"/>
              </a:ext>
            </a:extLst>
          </p:cNvPr>
          <p:cNvSpPr txBox="1"/>
          <p:nvPr/>
        </p:nvSpPr>
        <p:spPr>
          <a:xfrm>
            <a:off x="5210000" y="5314551"/>
            <a:ext cx="460005" cy="26161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Baguet Script" panose="00000500000000000000" pitchFamily="2" charset="0"/>
                <a:ea typeface="+mn-ea"/>
                <a:cs typeface="+mn-cs"/>
              </a:rPr>
              <a:t>20</a:t>
            </a:r>
          </a:p>
        </p:txBody>
      </p:sp>
      <p:sp>
        <p:nvSpPr>
          <p:cNvPr id="40" name="TextBox 39">
            <a:extLst>
              <a:ext uri="{FF2B5EF4-FFF2-40B4-BE49-F238E27FC236}">
                <a16:creationId xmlns:a16="http://schemas.microsoft.com/office/drawing/2014/main" id="{F7D42E7A-77DD-9089-F8E5-634A54EC7330}"/>
              </a:ext>
            </a:extLst>
          </p:cNvPr>
          <p:cNvSpPr txBox="1"/>
          <p:nvPr/>
        </p:nvSpPr>
        <p:spPr>
          <a:xfrm>
            <a:off x="6603161" y="5307492"/>
            <a:ext cx="460005" cy="26161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Baguet Script" panose="00000500000000000000" pitchFamily="2" charset="0"/>
                <a:ea typeface="+mn-ea"/>
                <a:cs typeface="+mn-cs"/>
              </a:rPr>
              <a:t>5</a:t>
            </a:r>
          </a:p>
        </p:txBody>
      </p:sp>
      <p:sp>
        <p:nvSpPr>
          <p:cNvPr id="41" name="TextBox 40">
            <a:extLst>
              <a:ext uri="{FF2B5EF4-FFF2-40B4-BE49-F238E27FC236}">
                <a16:creationId xmlns:a16="http://schemas.microsoft.com/office/drawing/2014/main" id="{F6CD937C-505B-5F3D-6886-11962F8AD568}"/>
              </a:ext>
            </a:extLst>
          </p:cNvPr>
          <p:cNvSpPr txBox="1"/>
          <p:nvPr/>
        </p:nvSpPr>
        <p:spPr>
          <a:xfrm>
            <a:off x="9038707" y="4634114"/>
            <a:ext cx="204370" cy="26161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Baguet Script" panose="00000500000000000000" pitchFamily="2" charset="0"/>
                <a:ea typeface="+mn-ea"/>
                <a:cs typeface="+mn-cs"/>
              </a:rPr>
              <a:t>1</a:t>
            </a:r>
          </a:p>
        </p:txBody>
      </p:sp>
      <p:grpSp>
        <p:nvGrpSpPr>
          <p:cNvPr id="2" name="Group 1">
            <a:extLst>
              <a:ext uri="{FF2B5EF4-FFF2-40B4-BE49-F238E27FC236}">
                <a16:creationId xmlns:a16="http://schemas.microsoft.com/office/drawing/2014/main" id="{A5C498DA-517A-741D-B6EA-0ECE88DDAC91}"/>
              </a:ext>
            </a:extLst>
          </p:cNvPr>
          <p:cNvGrpSpPr/>
          <p:nvPr/>
        </p:nvGrpSpPr>
        <p:grpSpPr>
          <a:xfrm>
            <a:off x="135158" y="3217761"/>
            <a:ext cx="4090906" cy="1938992"/>
            <a:chOff x="135158" y="3217761"/>
            <a:chExt cx="4090906" cy="1938992"/>
          </a:xfrm>
        </p:grpSpPr>
        <p:sp>
          <p:nvSpPr>
            <p:cNvPr id="9" name="TextBox 8">
              <a:extLst>
                <a:ext uri="{FF2B5EF4-FFF2-40B4-BE49-F238E27FC236}">
                  <a16:creationId xmlns:a16="http://schemas.microsoft.com/office/drawing/2014/main" id="{BE200454-CF44-FD3A-6062-11E00DD1B826}"/>
                </a:ext>
              </a:extLst>
            </p:cNvPr>
            <p:cNvSpPr txBox="1"/>
            <p:nvPr/>
          </p:nvSpPr>
          <p:spPr>
            <a:xfrm>
              <a:off x="135158" y="3217761"/>
              <a:ext cx="3104140" cy="1938992"/>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alibri"/>
                  <a:ea typeface="+mn-ea"/>
                  <a:cs typeface="+mn-cs"/>
                </a:rPr>
                <a:t>Cross off each number on the form after a child receives a complete reimbursable meal and write the total amount served</a:t>
              </a:r>
            </a:p>
          </p:txBody>
        </p:sp>
        <p:cxnSp>
          <p:nvCxnSpPr>
            <p:cNvPr id="42" name="Straight Arrow Connector 41">
              <a:extLst>
                <a:ext uri="{FF2B5EF4-FFF2-40B4-BE49-F238E27FC236}">
                  <a16:creationId xmlns:a16="http://schemas.microsoft.com/office/drawing/2014/main" id="{53D1E89A-6365-F2C0-BC37-4C614C08DF31}"/>
                </a:ext>
              </a:extLst>
            </p:cNvPr>
            <p:cNvCxnSpPr>
              <a:stCxn id="9" idx="3"/>
            </p:cNvCxnSpPr>
            <p:nvPr/>
          </p:nvCxnSpPr>
          <p:spPr>
            <a:xfrm>
              <a:off x="3239298" y="4187257"/>
              <a:ext cx="986766" cy="32459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grpSp>
        <p:nvGrpSpPr>
          <p:cNvPr id="3" name="Group 2">
            <a:extLst>
              <a:ext uri="{FF2B5EF4-FFF2-40B4-BE49-F238E27FC236}">
                <a16:creationId xmlns:a16="http://schemas.microsoft.com/office/drawing/2014/main" id="{20BC2CDC-535E-8A6E-DB8B-1F217D1F246C}"/>
              </a:ext>
            </a:extLst>
          </p:cNvPr>
          <p:cNvGrpSpPr/>
          <p:nvPr/>
        </p:nvGrpSpPr>
        <p:grpSpPr>
          <a:xfrm>
            <a:off x="386737" y="5448917"/>
            <a:ext cx="6242203" cy="1041050"/>
            <a:chOff x="386737" y="5448917"/>
            <a:chExt cx="6242203" cy="1041050"/>
          </a:xfrm>
        </p:grpSpPr>
        <p:sp>
          <p:nvSpPr>
            <p:cNvPr id="12" name="TextBox 11">
              <a:extLst>
                <a:ext uri="{FF2B5EF4-FFF2-40B4-BE49-F238E27FC236}">
                  <a16:creationId xmlns:a16="http://schemas.microsoft.com/office/drawing/2014/main" id="{8EC9FBAA-29BA-1280-1AB9-83467B543511}"/>
                </a:ext>
              </a:extLst>
            </p:cNvPr>
            <p:cNvSpPr txBox="1"/>
            <p:nvPr/>
          </p:nvSpPr>
          <p:spPr>
            <a:xfrm>
              <a:off x="386737" y="5484127"/>
              <a:ext cx="3017520" cy="1005840"/>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alibri"/>
                  <a:ea typeface="+mn-ea"/>
                  <a:cs typeface="+mn-cs"/>
                </a:rPr>
                <a:t>To reduce waste, order the amount needed for the next service day.</a:t>
              </a:r>
            </a:p>
          </p:txBody>
        </p:sp>
        <p:cxnSp>
          <p:nvCxnSpPr>
            <p:cNvPr id="43" name="Straight Arrow Connector 42">
              <a:extLst>
                <a:ext uri="{FF2B5EF4-FFF2-40B4-BE49-F238E27FC236}">
                  <a16:creationId xmlns:a16="http://schemas.microsoft.com/office/drawing/2014/main" id="{7089AB2F-7227-354B-A8ED-DC5EF1931DBF}"/>
                </a:ext>
              </a:extLst>
            </p:cNvPr>
            <p:cNvCxnSpPr>
              <a:cxnSpLocks/>
            </p:cNvCxnSpPr>
            <p:nvPr/>
          </p:nvCxnSpPr>
          <p:spPr>
            <a:xfrm flipV="1">
              <a:off x="3404257" y="5477188"/>
              <a:ext cx="1791358" cy="28495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9FB0C352-F4B9-07CB-4B72-0E797787EE32}"/>
                </a:ext>
              </a:extLst>
            </p:cNvPr>
            <p:cNvCxnSpPr>
              <a:cxnSpLocks/>
            </p:cNvCxnSpPr>
            <p:nvPr/>
          </p:nvCxnSpPr>
          <p:spPr>
            <a:xfrm flipV="1">
              <a:off x="3404257" y="5448917"/>
              <a:ext cx="3224683" cy="31322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 name="Group 5">
            <a:extLst>
              <a:ext uri="{FF2B5EF4-FFF2-40B4-BE49-F238E27FC236}">
                <a16:creationId xmlns:a16="http://schemas.microsoft.com/office/drawing/2014/main" id="{376E78F0-C031-9645-9C48-0079C03147B0}"/>
              </a:ext>
            </a:extLst>
          </p:cNvPr>
          <p:cNvGrpSpPr/>
          <p:nvPr/>
        </p:nvGrpSpPr>
        <p:grpSpPr>
          <a:xfrm>
            <a:off x="9322808" y="4733193"/>
            <a:ext cx="2745234" cy="1607251"/>
            <a:chOff x="9322808" y="4733193"/>
            <a:chExt cx="2745234" cy="1607251"/>
          </a:xfrm>
        </p:grpSpPr>
        <p:cxnSp>
          <p:nvCxnSpPr>
            <p:cNvPr id="46" name="Straight Arrow Connector 45">
              <a:extLst>
                <a:ext uri="{FF2B5EF4-FFF2-40B4-BE49-F238E27FC236}">
                  <a16:creationId xmlns:a16="http://schemas.microsoft.com/office/drawing/2014/main" id="{57AB5A1C-80F3-0CD5-E3A4-3B65E3D63F25}"/>
                </a:ext>
              </a:extLst>
            </p:cNvPr>
            <p:cNvCxnSpPr>
              <a:cxnSpLocks/>
              <a:stCxn id="47" idx="0"/>
            </p:cNvCxnSpPr>
            <p:nvPr/>
          </p:nvCxnSpPr>
          <p:spPr>
            <a:xfrm flipH="1" flipV="1">
              <a:off x="9322808" y="4733193"/>
              <a:ext cx="1616640" cy="28381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64A27B73-22A5-7D2D-07E1-FAA4B5438641}"/>
                </a:ext>
              </a:extLst>
            </p:cNvPr>
            <p:cNvSpPr txBox="1"/>
            <p:nvPr/>
          </p:nvSpPr>
          <p:spPr>
            <a:xfrm>
              <a:off x="9810854" y="5017005"/>
              <a:ext cx="2257188" cy="1323439"/>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alibri"/>
                  <a:ea typeface="+mn-ea"/>
                  <a:cs typeface="+mn-cs"/>
                </a:rPr>
                <a:t>An adult meal will be provided, mark a “1” to indicate a meal was taken. </a:t>
              </a:r>
            </a:p>
          </p:txBody>
        </p:sp>
      </p:grpSp>
      <p:grpSp>
        <p:nvGrpSpPr>
          <p:cNvPr id="8" name="Group 7">
            <a:extLst>
              <a:ext uri="{FF2B5EF4-FFF2-40B4-BE49-F238E27FC236}">
                <a16:creationId xmlns:a16="http://schemas.microsoft.com/office/drawing/2014/main" id="{559644C5-E985-9E4C-9A63-626872A74CE0}"/>
              </a:ext>
            </a:extLst>
          </p:cNvPr>
          <p:cNvGrpSpPr/>
          <p:nvPr/>
        </p:nvGrpSpPr>
        <p:grpSpPr>
          <a:xfrm>
            <a:off x="8837892" y="3169515"/>
            <a:ext cx="3183988" cy="1323439"/>
            <a:chOff x="8837892" y="3169515"/>
            <a:chExt cx="3183988" cy="1323439"/>
          </a:xfrm>
        </p:grpSpPr>
        <p:sp>
          <p:nvSpPr>
            <p:cNvPr id="11" name="TextBox 10">
              <a:extLst>
                <a:ext uri="{FF2B5EF4-FFF2-40B4-BE49-F238E27FC236}">
                  <a16:creationId xmlns:a16="http://schemas.microsoft.com/office/drawing/2014/main" id="{43946214-A42F-7D3C-6F61-B82255089144}"/>
                </a:ext>
              </a:extLst>
            </p:cNvPr>
            <p:cNvSpPr txBox="1"/>
            <p:nvPr/>
          </p:nvSpPr>
          <p:spPr>
            <a:xfrm>
              <a:off x="9562323" y="3169515"/>
              <a:ext cx="2459557" cy="1323439"/>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alibri"/>
                  <a:ea typeface="+mn-ea"/>
                  <a:cs typeface="+mn-cs"/>
                </a:rPr>
                <a:t>Provide class attendance to assist in packing of BIC bags.</a:t>
              </a:r>
            </a:p>
          </p:txBody>
        </p:sp>
        <p:cxnSp>
          <p:nvCxnSpPr>
            <p:cNvPr id="48" name="Straight Arrow Connector 47">
              <a:extLst>
                <a:ext uri="{FF2B5EF4-FFF2-40B4-BE49-F238E27FC236}">
                  <a16:creationId xmlns:a16="http://schemas.microsoft.com/office/drawing/2014/main" id="{4155EF71-019A-596B-604A-9AB1DFC11D13}"/>
                </a:ext>
              </a:extLst>
            </p:cNvPr>
            <p:cNvCxnSpPr>
              <a:cxnSpLocks/>
              <a:stCxn id="11" idx="1"/>
            </p:cNvCxnSpPr>
            <p:nvPr/>
          </p:nvCxnSpPr>
          <p:spPr>
            <a:xfrm flipH="1">
              <a:off x="8837892" y="3831235"/>
              <a:ext cx="724431" cy="50493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67DE790A-1B2D-D65C-BDDD-A2B3BB44CFCE}"/>
              </a:ext>
            </a:extLst>
          </p:cNvPr>
          <p:cNvGrpSpPr/>
          <p:nvPr/>
        </p:nvGrpSpPr>
        <p:grpSpPr>
          <a:xfrm>
            <a:off x="6634049" y="5414030"/>
            <a:ext cx="3017520" cy="1357329"/>
            <a:chOff x="4571894" y="5366563"/>
            <a:chExt cx="3017520" cy="1357329"/>
          </a:xfrm>
        </p:grpSpPr>
        <p:cxnSp>
          <p:nvCxnSpPr>
            <p:cNvPr id="45" name="Straight Arrow Connector 44">
              <a:extLst>
                <a:ext uri="{FF2B5EF4-FFF2-40B4-BE49-F238E27FC236}">
                  <a16:creationId xmlns:a16="http://schemas.microsoft.com/office/drawing/2014/main" id="{B8FB244C-2BED-117C-483D-20DB26C5D569}"/>
                </a:ext>
              </a:extLst>
            </p:cNvPr>
            <p:cNvCxnSpPr>
              <a:cxnSpLocks/>
              <a:stCxn id="49" idx="0"/>
            </p:cNvCxnSpPr>
            <p:nvPr/>
          </p:nvCxnSpPr>
          <p:spPr>
            <a:xfrm flipV="1">
              <a:off x="6080654" y="5366563"/>
              <a:ext cx="704319" cy="3514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57B8E6C8-EE37-8075-6763-2725229E9A48}"/>
                </a:ext>
              </a:extLst>
            </p:cNvPr>
            <p:cNvSpPr txBox="1"/>
            <p:nvPr/>
          </p:nvSpPr>
          <p:spPr>
            <a:xfrm>
              <a:off x="4571894" y="5718052"/>
              <a:ext cx="3017520" cy="1005840"/>
            </a:xfrm>
            <a:prstGeom prst="rect">
              <a:avLst/>
            </a:prstGeom>
            <a:solidFill>
              <a:srgbClr val="FFC000"/>
            </a:solidFill>
            <a:ln>
              <a:solidFill>
                <a:schemeClr val="bg1"/>
              </a:solidFill>
            </a:ln>
            <a:effectLst/>
          </p:spPr>
          <p:txBody>
            <a:bodyPr wrap="square">
              <a:spAutoFit/>
            </a:bodyPr>
            <a:lstStyle/>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alibri"/>
                  <a:ea typeface="+mn-ea"/>
                  <a:cs typeface="+mn-cs"/>
                </a:rPr>
                <a:t>Teacher will sign after confirming the </a:t>
              </a:r>
            </a:p>
            <a:p>
              <a:pPr marL="0" marR="0" lvl="2"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alibri"/>
                  <a:ea typeface="+mn-ea"/>
                  <a:cs typeface="+mn-cs"/>
                </a:rPr>
                <a:t>amount needed.</a:t>
              </a:r>
            </a:p>
          </p:txBody>
        </p:sp>
      </p:grpSp>
      <p:sp>
        <p:nvSpPr>
          <p:cNvPr id="50" name="TextBox 49">
            <a:extLst>
              <a:ext uri="{FF2B5EF4-FFF2-40B4-BE49-F238E27FC236}">
                <a16:creationId xmlns:a16="http://schemas.microsoft.com/office/drawing/2014/main" id="{DCE17A4F-ECA9-46A4-BF3F-7F404E4A267D}"/>
              </a:ext>
            </a:extLst>
          </p:cNvPr>
          <p:cNvSpPr txBox="1"/>
          <p:nvPr/>
        </p:nvSpPr>
        <p:spPr>
          <a:xfrm>
            <a:off x="8494968" y="5192422"/>
            <a:ext cx="935546" cy="230832"/>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Baguet Script" panose="00000500000000000000" pitchFamily="2" charset="0"/>
                <a:ea typeface="+mn-ea"/>
                <a:cs typeface="+mn-cs"/>
              </a:rPr>
              <a:t>Kobe B. Bryant</a:t>
            </a:r>
          </a:p>
        </p:txBody>
      </p:sp>
      <p:sp>
        <p:nvSpPr>
          <p:cNvPr id="98" name="TextBox 97">
            <a:extLst>
              <a:ext uri="{FF2B5EF4-FFF2-40B4-BE49-F238E27FC236}">
                <a16:creationId xmlns:a16="http://schemas.microsoft.com/office/drawing/2014/main" id="{8089096A-0144-F00E-C676-EFE29EC0EA6D}"/>
              </a:ext>
            </a:extLst>
          </p:cNvPr>
          <p:cNvSpPr txBox="1"/>
          <p:nvPr/>
        </p:nvSpPr>
        <p:spPr>
          <a:xfrm>
            <a:off x="7938861" y="5477067"/>
            <a:ext cx="184731" cy="369332"/>
          </a:xfrm>
          <a:prstGeom prst="rect">
            <a:avLst/>
          </a:prstGeom>
          <a:noFill/>
        </p:spPr>
        <p:txBody>
          <a:bodyPr wrap="none" rtlCol="0">
            <a:spAutoFit/>
          </a:bodyPr>
          <a:lstStyle/>
          <a:p>
            <a:endParaRPr lang="en-US"/>
          </a:p>
        </p:txBody>
      </p:sp>
      <p:sp>
        <p:nvSpPr>
          <p:cNvPr id="99" name="TextBox 98">
            <a:extLst>
              <a:ext uri="{FF2B5EF4-FFF2-40B4-BE49-F238E27FC236}">
                <a16:creationId xmlns:a16="http://schemas.microsoft.com/office/drawing/2014/main" id="{C5EC556A-F40F-9D19-E920-78743BF4EE95}"/>
              </a:ext>
            </a:extLst>
          </p:cNvPr>
          <p:cNvSpPr txBox="1"/>
          <p:nvPr/>
        </p:nvSpPr>
        <p:spPr>
          <a:xfrm>
            <a:off x="8010813" y="5292449"/>
            <a:ext cx="264816" cy="276999"/>
          </a:xfrm>
          <a:prstGeom prst="rect">
            <a:avLst/>
          </a:prstGeom>
          <a:noFill/>
        </p:spPr>
        <p:txBody>
          <a:bodyPr wrap="none" rtlCol="0">
            <a:spAutoFit/>
          </a:bodyPr>
          <a:lstStyle/>
          <a:p>
            <a:r>
              <a:rPr lang="en-US" sz="1200">
                <a:solidFill>
                  <a:srgbClr val="000000"/>
                </a:solidFill>
                <a:latin typeface="Baguet Script" panose="00000500000000000000" pitchFamily="2" charset="0"/>
              </a:rPr>
              <a:t>0</a:t>
            </a:r>
          </a:p>
        </p:txBody>
      </p:sp>
      <p:cxnSp>
        <p:nvCxnSpPr>
          <p:cNvPr id="100" name="Straight Arrow Connector 99">
            <a:extLst>
              <a:ext uri="{FF2B5EF4-FFF2-40B4-BE49-F238E27FC236}">
                <a16:creationId xmlns:a16="http://schemas.microsoft.com/office/drawing/2014/main" id="{274AB50B-6C87-8F94-1365-127294AAD56B}"/>
              </a:ext>
            </a:extLst>
          </p:cNvPr>
          <p:cNvCxnSpPr>
            <a:cxnSpLocks/>
            <a:endCxn id="99" idx="1"/>
          </p:cNvCxnSpPr>
          <p:nvPr/>
        </p:nvCxnSpPr>
        <p:spPr>
          <a:xfrm flipV="1">
            <a:off x="3426837" y="5430949"/>
            <a:ext cx="4583976" cy="34533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9B3EFC79-FCAF-17FA-4193-7599157E2329}"/>
              </a:ext>
            </a:extLst>
          </p:cNvPr>
          <p:cNvCxnSpPr>
            <a:cxnSpLocks/>
          </p:cNvCxnSpPr>
          <p:nvPr/>
        </p:nvCxnSpPr>
        <p:spPr>
          <a:xfrm>
            <a:off x="3224642" y="4053049"/>
            <a:ext cx="5728062" cy="50702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04" name="TextBox 103">
            <a:extLst>
              <a:ext uri="{FF2B5EF4-FFF2-40B4-BE49-F238E27FC236}">
                <a16:creationId xmlns:a16="http://schemas.microsoft.com/office/drawing/2014/main" id="{AF436BF6-6E07-CC32-7BB6-BA8728991090}"/>
              </a:ext>
            </a:extLst>
          </p:cNvPr>
          <p:cNvSpPr txBox="1"/>
          <p:nvPr/>
        </p:nvSpPr>
        <p:spPr>
          <a:xfrm>
            <a:off x="9005456" y="4421576"/>
            <a:ext cx="348172" cy="276999"/>
          </a:xfrm>
          <a:prstGeom prst="rect">
            <a:avLst/>
          </a:prstGeom>
          <a:noFill/>
        </p:spPr>
        <p:txBody>
          <a:bodyPr wrap="none" rtlCol="0">
            <a:spAutoFit/>
          </a:bodyPr>
          <a:lstStyle/>
          <a:p>
            <a:r>
              <a:rPr lang="en-US" sz="1200">
                <a:solidFill>
                  <a:srgbClr val="000000"/>
                </a:solidFill>
                <a:latin typeface="Baguet Script" panose="00000500000000000000" pitchFamily="2" charset="0"/>
              </a:rPr>
              <a:t>24</a:t>
            </a:r>
          </a:p>
        </p:txBody>
      </p:sp>
      <p:sp>
        <p:nvSpPr>
          <p:cNvPr id="53" name="TextBox 52">
            <a:extLst>
              <a:ext uri="{FF2B5EF4-FFF2-40B4-BE49-F238E27FC236}">
                <a16:creationId xmlns:a16="http://schemas.microsoft.com/office/drawing/2014/main" id="{3387BB72-5E4E-CF4D-9C5A-AFD917AFF63A}"/>
              </a:ext>
            </a:extLst>
          </p:cNvPr>
          <p:cNvSpPr txBox="1"/>
          <p:nvPr/>
        </p:nvSpPr>
        <p:spPr>
          <a:xfrm>
            <a:off x="3540807" y="3629782"/>
            <a:ext cx="1863011" cy="261610"/>
          </a:xfrm>
          <a:prstGeom prst="rect">
            <a:avLst/>
          </a:prstGeom>
          <a:noFill/>
        </p:spPr>
        <p:txBody>
          <a:bodyPr wrap="none" rtlCol="0">
            <a:spAutoFit/>
          </a:bodyPr>
          <a:lstStyle/>
          <a:p>
            <a:r>
              <a:rPr lang="en-US" sz="1100" b="1">
                <a:solidFill>
                  <a:srgbClr val="000000"/>
                </a:solidFill>
                <a:latin typeface="Bradley Hand ITC" panose="03070402050302030203" pitchFamily="66" charset="0"/>
              </a:rPr>
              <a:t>Beyonce Training Academy</a:t>
            </a:r>
          </a:p>
        </p:txBody>
      </p:sp>
      <p:sp>
        <p:nvSpPr>
          <p:cNvPr id="54" name="TextBox 53">
            <a:extLst>
              <a:ext uri="{FF2B5EF4-FFF2-40B4-BE49-F238E27FC236}">
                <a16:creationId xmlns:a16="http://schemas.microsoft.com/office/drawing/2014/main" id="{38D92D56-928F-711F-92F0-8446F26328AF}"/>
              </a:ext>
            </a:extLst>
          </p:cNvPr>
          <p:cNvSpPr txBox="1"/>
          <p:nvPr/>
        </p:nvSpPr>
        <p:spPr>
          <a:xfrm>
            <a:off x="4187605" y="3866963"/>
            <a:ext cx="1210588" cy="261610"/>
          </a:xfrm>
          <a:prstGeom prst="rect">
            <a:avLst/>
          </a:prstGeom>
          <a:noFill/>
        </p:spPr>
        <p:txBody>
          <a:bodyPr wrap="none" rtlCol="0">
            <a:spAutoFit/>
          </a:bodyPr>
          <a:lstStyle/>
          <a:p>
            <a:r>
              <a:rPr lang="en-US" sz="1100" b="1">
                <a:solidFill>
                  <a:srgbClr val="000000"/>
                </a:solidFill>
                <a:latin typeface="Bradley Hand ITC" panose="03070402050302030203" pitchFamily="66" charset="0"/>
              </a:rPr>
              <a:t>Solange Knowles</a:t>
            </a:r>
          </a:p>
        </p:txBody>
      </p:sp>
      <p:sp>
        <p:nvSpPr>
          <p:cNvPr id="55" name="TextBox 54">
            <a:extLst>
              <a:ext uri="{FF2B5EF4-FFF2-40B4-BE49-F238E27FC236}">
                <a16:creationId xmlns:a16="http://schemas.microsoft.com/office/drawing/2014/main" id="{0C8ECD35-2D37-BDAA-512C-66EFB3FE708E}"/>
              </a:ext>
            </a:extLst>
          </p:cNvPr>
          <p:cNvSpPr txBox="1"/>
          <p:nvPr/>
        </p:nvSpPr>
        <p:spPr>
          <a:xfrm>
            <a:off x="8437637" y="3639640"/>
            <a:ext cx="405880" cy="261610"/>
          </a:xfrm>
          <a:prstGeom prst="rect">
            <a:avLst/>
          </a:prstGeom>
          <a:noFill/>
        </p:spPr>
        <p:txBody>
          <a:bodyPr wrap="none" rtlCol="0">
            <a:spAutoFit/>
          </a:bodyPr>
          <a:lstStyle/>
          <a:p>
            <a:r>
              <a:rPr lang="en-US" sz="1100">
                <a:solidFill>
                  <a:srgbClr val="000000"/>
                </a:solidFill>
                <a:latin typeface="Bradley Hand ITC" panose="03070402050302030203" pitchFamily="66" charset="0"/>
              </a:rPr>
              <a:t>808</a:t>
            </a:r>
          </a:p>
        </p:txBody>
      </p:sp>
      <p:sp>
        <p:nvSpPr>
          <p:cNvPr id="56" name="TextBox 55">
            <a:extLst>
              <a:ext uri="{FF2B5EF4-FFF2-40B4-BE49-F238E27FC236}">
                <a16:creationId xmlns:a16="http://schemas.microsoft.com/office/drawing/2014/main" id="{A8C09C23-31B9-4558-0DDF-30EE02B068C2}"/>
              </a:ext>
            </a:extLst>
          </p:cNvPr>
          <p:cNvSpPr txBox="1"/>
          <p:nvPr/>
        </p:nvSpPr>
        <p:spPr>
          <a:xfrm>
            <a:off x="8407198" y="3839186"/>
            <a:ext cx="333746" cy="261610"/>
          </a:xfrm>
          <a:prstGeom prst="rect">
            <a:avLst/>
          </a:prstGeom>
          <a:noFill/>
        </p:spPr>
        <p:txBody>
          <a:bodyPr wrap="none" rtlCol="0">
            <a:spAutoFit/>
          </a:bodyPr>
          <a:lstStyle/>
          <a:p>
            <a:r>
              <a:rPr lang="en-US" sz="1100">
                <a:solidFill>
                  <a:srgbClr val="000000"/>
                </a:solidFill>
                <a:latin typeface="Bradley Hand ITC" panose="03070402050302030203" pitchFamily="66" charset="0"/>
              </a:rPr>
              <a:t>15</a:t>
            </a:r>
          </a:p>
        </p:txBody>
      </p:sp>
      <p:sp>
        <p:nvSpPr>
          <p:cNvPr id="57" name="TextBox 56">
            <a:extLst>
              <a:ext uri="{FF2B5EF4-FFF2-40B4-BE49-F238E27FC236}">
                <a16:creationId xmlns:a16="http://schemas.microsoft.com/office/drawing/2014/main" id="{4BC7F6B8-3743-8C65-4A92-446900E0D916}"/>
              </a:ext>
            </a:extLst>
          </p:cNvPr>
          <p:cNvSpPr txBox="1"/>
          <p:nvPr/>
        </p:nvSpPr>
        <p:spPr>
          <a:xfrm>
            <a:off x="4826018" y="5029269"/>
            <a:ext cx="824265" cy="369332"/>
          </a:xfrm>
          <a:prstGeom prst="rect">
            <a:avLst/>
          </a:prstGeom>
          <a:noFill/>
        </p:spPr>
        <p:txBody>
          <a:bodyPr wrap="none" rtlCol="0">
            <a:spAutoFit/>
          </a:bodyPr>
          <a:lstStyle/>
          <a:p>
            <a:r>
              <a:rPr lang="en-US" sz="900" b="1">
                <a:solidFill>
                  <a:srgbClr val="000000"/>
                </a:solidFill>
                <a:latin typeface="Bradley Hand ITC" panose="03070402050302030203" pitchFamily="66" charset="0"/>
              </a:rPr>
              <a:t>Egg &amp; cheese </a:t>
            </a:r>
          </a:p>
          <a:p>
            <a:r>
              <a:rPr lang="en-US" sz="900" b="1">
                <a:solidFill>
                  <a:srgbClr val="000000"/>
                </a:solidFill>
                <a:latin typeface="Bradley Hand ITC" panose="03070402050302030203" pitchFamily="66" charset="0"/>
              </a:rPr>
              <a:t>croissant</a:t>
            </a:r>
          </a:p>
        </p:txBody>
      </p:sp>
      <p:sp>
        <p:nvSpPr>
          <p:cNvPr id="58" name="TextBox 57">
            <a:extLst>
              <a:ext uri="{FF2B5EF4-FFF2-40B4-BE49-F238E27FC236}">
                <a16:creationId xmlns:a16="http://schemas.microsoft.com/office/drawing/2014/main" id="{0A7F9536-F73D-E381-5930-FEE1CB36779B}"/>
              </a:ext>
            </a:extLst>
          </p:cNvPr>
          <p:cNvSpPr txBox="1"/>
          <p:nvPr/>
        </p:nvSpPr>
        <p:spPr>
          <a:xfrm>
            <a:off x="6178691" y="5109828"/>
            <a:ext cx="1050288" cy="230832"/>
          </a:xfrm>
          <a:prstGeom prst="rect">
            <a:avLst/>
          </a:prstGeom>
          <a:noFill/>
        </p:spPr>
        <p:txBody>
          <a:bodyPr wrap="none" rtlCol="0">
            <a:spAutoFit/>
          </a:bodyPr>
          <a:lstStyle/>
          <a:p>
            <a:r>
              <a:rPr lang="en-US" sz="900" b="1">
                <a:solidFill>
                  <a:srgbClr val="000000"/>
                </a:solidFill>
                <a:latin typeface="Bradley Hand ITC" panose="03070402050302030203" pitchFamily="66" charset="0"/>
              </a:rPr>
              <a:t>Yogurt &amp; crackers</a:t>
            </a:r>
          </a:p>
        </p:txBody>
      </p:sp>
      <p:sp>
        <p:nvSpPr>
          <p:cNvPr id="59" name="TextBox 58">
            <a:extLst>
              <a:ext uri="{FF2B5EF4-FFF2-40B4-BE49-F238E27FC236}">
                <a16:creationId xmlns:a16="http://schemas.microsoft.com/office/drawing/2014/main" id="{80F57BC8-9956-358F-CC74-A0224826065C}"/>
              </a:ext>
            </a:extLst>
          </p:cNvPr>
          <p:cNvSpPr txBox="1"/>
          <p:nvPr/>
        </p:nvSpPr>
        <p:spPr>
          <a:xfrm>
            <a:off x="7653449" y="5020016"/>
            <a:ext cx="899605" cy="369332"/>
          </a:xfrm>
          <a:prstGeom prst="rect">
            <a:avLst/>
          </a:prstGeom>
          <a:noFill/>
        </p:spPr>
        <p:txBody>
          <a:bodyPr wrap="none" rtlCol="0">
            <a:spAutoFit/>
          </a:bodyPr>
          <a:lstStyle/>
          <a:p>
            <a:r>
              <a:rPr lang="en-US" sz="900" b="1">
                <a:solidFill>
                  <a:srgbClr val="000000"/>
                </a:solidFill>
                <a:latin typeface="Bradley Hand ITC" panose="03070402050302030203" pitchFamily="66" charset="0"/>
              </a:rPr>
              <a:t>Cinnamon </a:t>
            </a:r>
          </a:p>
          <a:p>
            <a:r>
              <a:rPr lang="en-US" sz="900" b="1">
                <a:solidFill>
                  <a:srgbClr val="000000"/>
                </a:solidFill>
                <a:latin typeface="Bradley Hand ITC" panose="03070402050302030203" pitchFamily="66" charset="0"/>
              </a:rPr>
              <a:t>Granola Cereal</a:t>
            </a:r>
          </a:p>
        </p:txBody>
      </p:sp>
      <p:sp>
        <p:nvSpPr>
          <p:cNvPr id="60" name="TextBox 59">
            <a:extLst>
              <a:ext uri="{FF2B5EF4-FFF2-40B4-BE49-F238E27FC236}">
                <a16:creationId xmlns:a16="http://schemas.microsoft.com/office/drawing/2014/main" id="{8139539A-951A-D9CD-861B-16314CACF56C}"/>
              </a:ext>
            </a:extLst>
          </p:cNvPr>
          <p:cNvSpPr txBox="1"/>
          <p:nvPr/>
        </p:nvSpPr>
        <p:spPr>
          <a:xfrm>
            <a:off x="5801591" y="4234532"/>
            <a:ext cx="811441" cy="261610"/>
          </a:xfrm>
          <a:prstGeom prst="rect">
            <a:avLst/>
          </a:prstGeom>
          <a:noFill/>
        </p:spPr>
        <p:txBody>
          <a:bodyPr wrap="none" rtlCol="0">
            <a:spAutoFit/>
          </a:bodyPr>
          <a:lstStyle/>
          <a:p>
            <a:r>
              <a:rPr lang="en-US" sz="1100" b="1">
                <a:solidFill>
                  <a:srgbClr val="000000"/>
                </a:solidFill>
                <a:latin typeface="Bradley Hand ITC" panose="03070402050302030203" pitchFamily="66" charset="0"/>
              </a:rPr>
              <a:t>8-19-2025</a:t>
            </a:r>
          </a:p>
        </p:txBody>
      </p:sp>
    </p:spTree>
    <p:custDataLst>
      <p:tags r:id="rId1"/>
    </p:custDataLst>
    <p:extLst>
      <p:ext uri="{BB962C8B-B14F-4D97-AF65-F5344CB8AC3E}">
        <p14:creationId xmlns:p14="http://schemas.microsoft.com/office/powerpoint/2010/main" val="1038134858"/>
      </p:ext>
    </p:extLst>
  </p:cSld>
  <p:clrMapOvr>
    <a:masterClrMapping/>
  </p:clrMapOvr>
  <mc:AlternateContent xmlns:mc="http://schemas.openxmlformats.org/markup-compatibility/2006" xmlns:p14="http://schemas.microsoft.com/office/powerpoint/2010/main">
    <mc:Choice Requires="p14">
      <p:transition spd="slow" p14:dur="2000" advTm="67537"/>
    </mc:Choice>
    <mc:Fallback xmlns="">
      <p:transition spd="slow" advTm="675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par>
                                <p:cTn id="27" presetID="22" presetClass="entr" presetSubtype="8"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2" presetClass="entr" presetSubtype="8"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22" presetClass="entr" presetSubtype="8"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par>
                                <p:cTn id="36" presetID="22" presetClass="entr" presetSubtype="8"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par>
                                <p:cTn id="39" presetID="22" presetClass="entr" presetSubtype="8"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par>
                                <p:cTn id="42" presetID="22" presetClass="entr" presetSubtype="8"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par>
                                <p:cTn id="45" presetID="22" presetClass="entr" presetSubtype="8"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par>
                                <p:cTn id="48" presetID="22" presetClass="entr" presetSubtype="8"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par>
                                <p:cTn id="51" presetID="22" presetClass="entr" presetSubtype="8"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par>
                                <p:cTn id="54" presetID="22" presetClass="entr" presetSubtype="8"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left)">
                                      <p:cBhvr>
                                        <p:cTn id="56" dur="500"/>
                                        <p:tgtEl>
                                          <p:spTgt spid="28"/>
                                        </p:tgtEl>
                                      </p:cBhvr>
                                    </p:animEffect>
                                  </p:childTnLst>
                                </p:cTn>
                              </p:par>
                              <p:par>
                                <p:cTn id="57" presetID="22" presetClass="entr" presetSubtype="8"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par>
                                <p:cTn id="60" presetID="22" presetClass="entr" presetSubtype="8"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left)">
                                      <p:cBhvr>
                                        <p:cTn id="62" dur="500"/>
                                        <p:tgtEl>
                                          <p:spTgt spid="30"/>
                                        </p:tgtEl>
                                      </p:cBhvr>
                                    </p:animEffect>
                                  </p:childTnLst>
                                </p:cTn>
                              </p:par>
                              <p:par>
                                <p:cTn id="63" presetID="22" presetClass="entr" presetSubtype="8"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500"/>
                                        <p:tgtEl>
                                          <p:spTgt spid="31"/>
                                        </p:tgtEl>
                                      </p:cBhvr>
                                    </p:animEffect>
                                  </p:childTnLst>
                                </p:cTn>
                              </p:par>
                              <p:par>
                                <p:cTn id="66" presetID="22" presetClass="entr" presetSubtype="8"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left)">
                                      <p:cBhvr>
                                        <p:cTn id="68" dur="500"/>
                                        <p:tgtEl>
                                          <p:spTgt spid="32"/>
                                        </p:tgtEl>
                                      </p:cBhvr>
                                    </p:animEffect>
                                  </p:childTnLst>
                                </p:cTn>
                              </p:par>
                              <p:par>
                                <p:cTn id="69" presetID="22" presetClass="entr" presetSubtype="8"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par>
                                <p:cTn id="72" presetID="22" presetClass="entr" presetSubtype="8" fill="hold"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ipe(left)">
                                      <p:cBhvr>
                                        <p:cTn id="74" dur="500"/>
                                        <p:tgtEl>
                                          <p:spTgt spid="35"/>
                                        </p:tgtEl>
                                      </p:cBhvr>
                                    </p:animEffect>
                                  </p:childTnLst>
                                </p:cTn>
                              </p:par>
                              <p:par>
                                <p:cTn id="75" presetID="22" presetClass="entr" presetSubtype="8" fill="hold"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ipe(left)">
                                      <p:cBhvr>
                                        <p:cTn id="77" dur="500"/>
                                        <p:tgtEl>
                                          <p:spTgt spid="36"/>
                                        </p:tgtEl>
                                      </p:cBhvr>
                                    </p:animEffect>
                                  </p:childTnLst>
                                </p:cTn>
                              </p:par>
                              <p:par>
                                <p:cTn id="78" presetID="22" presetClass="entr" presetSubtype="8" fill="hold"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ipe(left)">
                                      <p:cBhvr>
                                        <p:cTn id="80" dur="500"/>
                                        <p:tgtEl>
                                          <p:spTgt spid="37"/>
                                        </p:tgtEl>
                                      </p:cBhvr>
                                    </p:animEffect>
                                  </p:childTnLst>
                                </p:cTn>
                              </p:par>
                              <p:par>
                                <p:cTn id="81" presetID="22" presetClass="entr" presetSubtype="8" fill="hold" nodeType="withEffect">
                                  <p:stCondLst>
                                    <p:cond delay="0"/>
                                  </p:stCondLst>
                                  <p:childTnLst>
                                    <p:set>
                                      <p:cBhvr>
                                        <p:cTn id="82" dur="1" fill="hold">
                                          <p:stCondLst>
                                            <p:cond delay="0"/>
                                          </p:stCondLst>
                                        </p:cTn>
                                        <p:tgtEl>
                                          <p:spTgt spid="102"/>
                                        </p:tgtEl>
                                        <p:attrNameLst>
                                          <p:attrName>style.visibility</p:attrName>
                                        </p:attrNameLst>
                                      </p:cBhvr>
                                      <p:to>
                                        <p:strVal val="visible"/>
                                      </p:to>
                                    </p:set>
                                    <p:animEffect transition="in" filter="wipe(left)">
                                      <p:cBhvr>
                                        <p:cTn id="83" dur="500"/>
                                        <p:tgtEl>
                                          <p:spTgt spid="102"/>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04"/>
                                        </p:tgtEl>
                                        <p:attrNameLst>
                                          <p:attrName>style.visibility</p:attrName>
                                        </p:attrNameLst>
                                      </p:cBhvr>
                                      <p:to>
                                        <p:strVal val="visible"/>
                                      </p:to>
                                    </p:set>
                                    <p:animEffect transition="in" filter="wipe(left)">
                                      <p:cBhvr>
                                        <p:cTn id="86" dur="500"/>
                                        <p:tgtEl>
                                          <p:spTgt spid="104"/>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wipe(left)">
                                      <p:cBhvr>
                                        <p:cTn id="91" dur="500"/>
                                        <p:tgtEl>
                                          <p:spTgt spid="3"/>
                                        </p:tgtEl>
                                      </p:cBhvr>
                                    </p:animEffect>
                                  </p:childTnLst>
                                </p:cTn>
                              </p:par>
                              <p:par>
                                <p:cTn id="92" presetID="22" presetClass="entr" presetSubtype="8" fill="hold" nodeType="withEffect">
                                  <p:stCondLst>
                                    <p:cond delay="0"/>
                                  </p:stCondLst>
                                  <p:childTnLst>
                                    <p:set>
                                      <p:cBhvr>
                                        <p:cTn id="93" dur="1" fill="hold">
                                          <p:stCondLst>
                                            <p:cond delay="0"/>
                                          </p:stCondLst>
                                        </p:cTn>
                                        <p:tgtEl>
                                          <p:spTgt spid="100"/>
                                        </p:tgtEl>
                                        <p:attrNameLst>
                                          <p:attrName>style.visibility</p:attrName>
                                        </p:attrNameLst>
                                      </p:cBhvr>
                                      <p:to>
                                        <p:strVal val="visible"/>
                                      </p:to>
                                    </p:set>
                                    <p:animEffect transition="in" filter="wipe(left)">
                                      <p:cBhvr>
                                        <p:cTn id="94" dur="500"/>
                                        <p:tgtEl>
                                          <p:spTgt spid="100"/>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wipe(left)">
                                      <p:cBhvr>
                                        <p:cTn id="98" dur="500"/>
                                        <p:tgtEl>
                                          <p:spTgt spid="39"/>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wipe(left)">
                                      <p:cBhvr>
                                        <p:cTn id="101" dur="500"/>
                                        <p:tgtEl>
                                          <p:spTgt spid="40"/>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99"/>
                                        </p:tgtEl>
                                        <p:attrNameLst>
                                          <p:attrName>style.visibility</p:attrName>
                                        </p:attrNameLst>
                                      </p:cBhvr>
                                      <p:to>
                                        <p:strVal val="visible"/>
                                      </p:to>
                                    </p:set>
                                    <p:animEffect transition="in" filter="wipe(left)">
                                      <p:cBhvr>
                                        <p:cTn id="104" dur="500"/>
                                        <p:tgtEl>
                                          <p:spTgt spid="9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nodeType="clickEffect">
                                  <p:stCondLst>
                                    <p:cond delay="0"/>
                                  </p:stCondLst>
                                  <p:childTnLst>
                                    <p:set>
                                      <p:cBhvr>
                                        <p:cTn id="108" dur="1" fill="hold">
                                          <p:stCondLst>
                                            <p:cond delay="0"/>
                                          </p:stCondLst>
                                        </p:cTn>
                                        <p:tgtEl>
                                          <p:spTgt spid="5"/>
                                        </p:tgtEl>
                                        <p:attrNameLst>
                                          <p:attrName>style.visibility</p:attrName>
                                        </p:attrNameLst>
                                      </p:cBhvr>
                                      <p:to>
                                        <p:strVal val="visible"/>
                                      </p:to>
                                    </p:set>
                                    <p:animEffect transition="in" filter="wipe(down)">
                                      <p:cBhvr>
                                        <p:cTn id="109" dur="500"/>
                                        <p:tgtEl>
                                          <p:spTgt spid="5"/>
                                        </p:tgtEl>
                                      </p:cBhvr>
                                    </p:animEffect>
                                  </p:childTnLst>
                                </p:cTn>
                              </p:par>
                            </p:childTnLst>
                          </p:cTn>
                        </p:par>
                        <p:par>
                          <p:cTn id="110" fill="hold">
                            <p:stCondLst>
                              <p:cond delay="500"/>
                            </p:stCondLst>
                            <p:childTnLst>
                              <p:par>
                                <p:cTn id="111" presetID="22" presetClass="entr" presetSubtype="4" fill="hold" grpId="0" nodeType="afterEffect">
                                  <p:stCondLst>
                                    <p:cond delay="0"/>
                                  </p:stCondLst>
                                  <p:childTnLst>
                                    <p:set>
                                      <p:cBhvr>
                                        <p:cTn id="112" dur="1" fill="hold">
                                          <p:stCondLst>
                                            <p:cond delay="0"/>
                                          </p:stCondLst>
                                        </p:cTn>
                                        <p:tgtEl>
                                          <p:spTgt spid="50"/>
                                        </p:tgtEl>
                                        <p:attrNameLst>
                                          <p:attrName>style.visibility</p:attrName>
                                        </p:attrNameLst>
                                      </p:cBhvr>
                                      <p:to>
                                        <p:strVal val="visible"/>
                                      </p:to>
                                    </p:set>
                                    <p:animEffect transition="in" filter="wipe(down)">
                                      <p:cBhvr>
                                        <p:cTn id="113" dur="500"/>
                                        <p:tgtEl>
                                          <p:spTgt spid="5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2" fill="hold" nodeType="clickEffect">
                                  <p:stCondLst>
                                    <p:cond delay="0"/>
                                  </p:stCondLst>
                                  <p:childTnLst>
                                    <p:set>
                                      <p:cBhvr>
                                        <p:cTn id="117" dur="1" fill="hold">
                                          <p:stCondLst>
                                            <p:cond delay="0"/>
                                          </p:stCondLst>
                                        </p:cTn>
                                        <p:tgtEl>
                                          <p:spTgt spid="6"/>
                                        </p:tgtEl>
                                        <p:attrNameLst>
                                          <p:attrName>style.visibility</p:attrName>
                                        </p:attrNameLst>
                                      </p:cBhvr>
                                      <p:to>
                                        <p:strVal val="visible"/>
                                      </p:to>
                                    </p:set>
                                    <p:animEffect transition="in" filter="wipe(right)">
                                      <p:cBhvr>
                                        <p:cTn id="118" dur="500"/>
                                        <p:tgtEl>
                                          <p:spTgt spid="6"/>
                                        </p:tgtEl>
                                      </p:cBhvr>
                                    </p:animEffect>
                                  </p:childTnLst>
                                </p:cTn>
                              </p:par>
                            </p:childTnLst>
                          </p:cTn>
                        </p:par>
                        <p:par>
                          <p:cTn id="119" fill="hold">
                            <p:stCondLst>
                              <p:cond delay="500"/>
                            </p:stCondLst>
                            <p:childTnLst>
                              <p:par>
                                <p:cTn id="120" presetID="22" presetClass="entr" presetSubtype="2" fill="hold" grpId="0" nodeType="after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wipe(right)">
                                      <p:cBhvr>
                                        <p:cTn id="122" dur="500"/>
                                        <p:tgtEl>
                                          <p:spTgt spid="41"/>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nodeType="click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wipe(up)">
                                      <p:cBhvr>
                                        <p:cTn id="127" dur="500"/>
                                        <p:tgtEl>
                                          <p:spTgt spid="8"/>
                                        </p:tgtEl>
                                      </p:cBhvr>
                                    </p:animEffect>
                                  </p:childTnLst>
                                </p:cTn>
                              </p:par>
                            </p:childTnLst>
                          </p:cTn>
                        </p:par>
                        <p:par>
                          <p:cTn id="128" fill="hold">
                            <p:stCondLst>
                              <p:cond delay="500"/>
                            </p:stCondLst>
                            <p:childTnLst>
                              <p:par>
                                <p:cTn id="129" presetID="22" presetClass="entr" presetSubtype="2" fill="hold" grpId="0" nodeType="after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wipe(right)">
                                      <p:cBhvr>
                                        <p:cTn id="1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50" grpId="0"/>
      <p:bldP spid="99" grpId="0"/>
      <p:bldP spid="10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descr="A kitchen with a large island&#10;&#10;AI-generated content may be incorrect.">
            <a:extLst>
              <a:ext uri="{FF2B5EF4-FFF2-40B4-BE49-F238E27FC236}">
                <a16:creationId xmlns:a16="http://schemas.microsoft.com/office/drawing/2014/main" id="{EF8D2C12-6666-343E-6492-B0AE8E08D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72722" cy="6528325"/>
          </a:xfrm>
          <a:prstGeom prst="rect">
            <a:avLst/>
          </a:prstGeom>
        </p:spPr>
      </p:pic>
      <p:sp>
        <p:nvSpPr>
          <p:cNvPr id="119" name="Rectangle 118">
            <a:extLst>
              <a:ext uri="{FF2B5EF4-FFF2-40B4-BE49-F238E27FC236}">
                <a16:creationId xmlns:a16="http://schemas.microsoft.com/office/drawing/2014/main" id="{ED46EC90-0773-9F18-E01A-0496A715AB75}"/>
              </a:ext>
            </a:extLst>
          </p:cNvPr>
          <p:cNvSpPr/>
          <p:nvPr/>
        </p:nvSpPr>
        <p:spPr>
          <a:xfrm>
            <a:off x="9054609" y="1996618"/>
            <a:ext cx="794084" cy="795604"/>
          </a:xfrm>
          <a:prstGeom prst="rect">
            <a:avLst/>
          </a:prstGeom>
          <a:solidFill>
            <a:srgbClr val="996633"/>
          </a:solidFill>
          <a:ln>
            <a:solidFill>
              <a:srgbClr val="99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925F2827-287B-40B8-AAEA-AF8801A6F105}"/>
              </a:ext>
            </a:extLst>
          </p:cNvPr>
          <p:cNvSpPr/>
          <p:nvPr/>
        </p:nvSpPr>
        <p:spPr>
          <a:xfrm>
            <a:off x="8124498" y="1999105"/>
            <a:ext cx="867338" cy="795604"/>
          </a:xfrm>
          <a:prstGeom prst="rect">
            <a:avLst/>
          </a:prstGeom>
          <a:solidFill>
            <a:srgbClr val="996633"/>
          </a:solidFill>
          <a:ln>
            <a:solidFill>
              <a:srgbClr val="99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1" name="Picture 4" descr="Cinnamon Toast Crunch Logo Black and White – Brands Logos">
            <a:extLst>
              <a:ext uri="{FF2B5EF4-FFF2-40B4-BE49-F238E27FC236}">
                <a16:creationId xmlns:a16="http://schemas.microsoft.com/office/drawing/2014/main" id="{2390D9A7-B134-61FD-1CD9-C42F1CE90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7598" y="1999106"/>
            <a:ext cx="795604" cy="795604"/>
          </a:xfrm>
          <a:prstGeom prst="rect">
            <a:avLst/>
          </a:prstGeom>
          <a:noFill/>
          <a:extLst>
            <a:ext uri="{909E8E84-426E-40DD-AFC4-6F175D3DCCD1}">
              <a14:hiddenFill xmlns:a14="http://schemas.microsoft.com/office/drawing/2010/main">
                <a:solidFill>
                  <a:srgbClr val="FFFFFF"/>
                </a:solidFill>
              </a14:hiddenFill>
            </a:ext>
          </a:extLst>
        </p:spPr>
      </p:pic>
      <p:cxnSp>
        <p:nvCxnSpPr>
          <p:cNvPr id="122" name="Straight Connector 121">
            <a:extLst>
              <a:ext uri="{FF2B5EF4-FFF2-40B4-BE49-F238E27FC236}">
                <a16:creationId xmlns:a16="http://schemas.microsoft.com/office/drawing/2014/main" id="{92455004-257B-A9CB-9EA9-6E5C66D69F9C}"/>
              </a:ext>
            </a:extLst>
          </p:cNvPr>
          <p:cNvCxnSpPr/>
          <p:nvPr/>
        </p:nvCxnSpPr>
        <p:spPr>
          <a:xfrm>
            <a:off x="8831559" y="1631186"/>
            <a:ext cx="241439" cy="388864"/>
          </a:xfrm>
          <a:prstGeom prst="line">
            <a:avLst/>
          </a:prstGeom>
          <a:ln>
            <a:solidFill>
              <a:srgbClr val="996600"/>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71B78BD0-F658-F1CF-DA9A-90445FDDAC5B}"/>
              </a:ext>
            </a:extLst>
          </p:cNvPr>
          <p:cNvCxnSpPr/>
          <p:nvPr/>
        </p:nvCxnSpPr>
        <p:spPr>
          <a:xfrm flipV="1">
            <a:off x="9841895" y="1627492"/>
            <a:ext cx="198056" cy="377300"/>
          </a:xfrm>
          <a:prstGeom prst="line">
            <a:avLst/>
          </a:prstGeom>
          <a:ln>
            <a:solidFill>
              <a:srgbClr val="996600"/>
            </a:solidFill>
          </a:ln>
        </p:spPr>
        <p:style>
          <a:lnRef idx="2">
            <a:schemeClr val="accent1"/>
          </a:lnRef>
          <a:fillRef idx="0">
            <a:schemeClr val="accent1"/>
          </a:fillRef>
          <a:effectRef idx="1">
            <a:schemeClr val="accent1"/>
          </a:effectRef>
          <a:fontRef idx="minor">
            <a:schemeClr val="tx1"/>
          </a:fontRef>
        </p:style>
      </p:cxnSp>
      <p:pic>
        <p:nvPicPr>
          <p:cNvPr id="124" name="Picture 6" descr="Cheerios Logo [ Download - Logo - icon ] png svg">
            <a:extLst>
              <a:ext uri="{FF2B5EF4-FFF2-40B4-BE49-F238E27FC236}">
                <a16:creationId xmlns:a16="http://schemas.microsoft.com/office/drawing/2014/main" id="{2235EBA6-D614-A40F-E855-406A049573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4494" y="2238159"/>
            <a:ext cx="634314" cy="192408"/>
          </a:xfrm>
          <a:prstGeom prst="rect">
            <a:avLst/>
          </a:prstGeom>
          <a:noFill/>
          <a:extLst>
            <a:ext uri="{909E8E84-426E-40DD-AFC4-6F175D3DCCD1}">
              <a14:hiddenFill xmlns:a14="http://schemas.microsoft.com/office/drawing/2010/main">
                <a:solidFill>
                  <a:srgbClr val="FFFFFF"/>
                </a:solidFill>
              </a14:hiddenFill>
            </a:ext>
          </a:extLst>
        </p:spPr>
      </p:pic>
      <p:sp>
        <p:nvSpPr>
          <p:cNvPr id="6" name="Block Arc 5">
            <a:extLst>
              <a:ext uri="{FF2B5EF4-FFF2-40B4-BE49-F238E27FC236}">
                <a16:creationId xmlns:a16="http://schemas.microsoft.com/office/drawing/2014/main" id="{635B1EA2-914A-DCA5-62FA-34F437A459A3}"/>
              </a:ext>
            </a:extLst>
          </p:cNvPr>
          <p:cNvSpPr/>
          <p:nvPr/>
        </p:nvSpPr>
        <p:spPr>
          <a:xfrm rot="13260799" flipH="1">
            <a:off x="5767114" y="3218175"/>
            <a:ext cx="306890" cy="460597"/>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D7A18FC7-6D30-789E-C703-B77BDA6CE5E7}"/>
              </a:ext>
            </a:extLst>
          </p:cNvPr>
          <p:cNvGrpSpPr/>
          <p:nvPr/>
        </p:nvGrpSpPr>
        <p:grpSpPr>
          <a:xfrm>
            <a:off x="5920559" y="2508357"/>
            <a:ext cx="1885866" cy="1571803"/>
            <a:chOff x="7932630" y="3385451"/>
            <a:chExt cx="1901985" cy="1499337"/>
          </a:xfrm>
        </p:grpSpPr>
        <p:sp>
          <p:nvSpPr>
            <p:cNvPr id="8" name="Cube 7">
              <a:extLst>
                <a:ext uri="{FF2B5EF4-FFF2-40B4-BE49-F238E27FC236}">
                  <a16:creationId xmlns:a16="http://schemas.microsoft.com/office/drawing/2014/main" id="{6E6F7A3A-C3E3-777B-4B59-E4C8A2B23CB8}"/>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Block Arc 8">
              <a:extLst>
                <a:ext uri="{FF2B5EF4-FFF2-40B4-BE49-F238E27FC236}">
                  <a16:creationId xmlns:a16="http://schemas.microsoft.com/office/drawing/2014/main" id="{70BE6D32-91EB-9CCA-563D-2EC205091A1F}"/>
                </a:ext>
              </a:extLst>
            </p:cNvPr>
            <p:cNvSpPr/>
            <p:nvPr/>
          </p:nvSpPr>
          <p:spPr>
            <a:xfrm rot="10343854">
              <a:off x="9411828" y="3539463"/>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0" name="Parallelogram 9">
              <a:extLst>
                <a:ext uri="{FF2B5EF4-FFF2-40B4-BE49-F238E27FC236}">
                  <a16:creationId xmlns:a16="http://schemas.microsoft.com/office/drawing/2014/main" id="{2C4BEF87-8CB3-9CBA-B0F4-A2A08CDE05A2}"/>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Parallelogram 10">
              <a:extLst>
                <a:ext uri="{FF2B5EF4-FFF2-40B4-BE49-F238E27FC236}">
                  <a16:creationId xmlns:a16="http://schemas.microsoft.com/office/drawing/2014/main" id="{318F345F-2240-9BD8-8CFA-4D46F22C46C2}"/>
                </a:ext>
              </a:extLst>
            </p:cNvPr>
            <p:cNvSpPr/>
            <p:nvPr/>
          </p:nvSpPr>
          <p:spPr>
            <a:xfrm>
              <a:off x="7932630" y="3421380"/>
              <a:ext cx="1810774" cy="335463"/>
            </a:xfrm>
            <a:prstGeom prst="parallelogram">
              <a:avLst>
                <a:gd name="adj" fmla="val 119074"/>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Block Arc 11">
            <a:extLst>
              <a:ext uri="{FF2B5EF4-FFF2-40B4-BE49-F238E27FC236}">
                <a16:creationId xmlns:a16="http://schemas.microsoft.com/office/drawing/2014/main" id="{18E9F1ED-9E82-E0EB-E552-62B27B082E0B}"/>
              </a:ext>
            </a:extLst>
          </p:cNvPr>
          <p:cNvSpPr/>
          <p:nvPr/>
        </p:nvSpPr>
        <p:spPr>
          <a:xfrm rot="14425274" flipH="1">
            <a:off x="5739775" y="2553822"/>
            <a:ext cx="332668" cy="391770"/>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95845A55-7059-03D3-7FC4-4FD51490F0B5}"/>
              </a:ext>
            </a:extLst>
          </p:cNvPr>
          <p:cNvGrpSpPr/>
          <p:nvPr/>
        </p:nvGrpSpPr>
        <p:grpSpPr>
          <a:xfrm>
            <a:off x="5959738" y="2132491"/>
            <a:ext cx="1795428" cy="751732"/>
            <a:chOff x="4133610" y="1366122"/>
            <a:chExt cx="1810260" cy="1399938"/>
          </a:xfrm>
        </p:grpSpPr>
        <p:sp>
          <p:nvSpPr>
            <p:cNvPr id="14" name="Cube 13">
              <a:extLst>
                <a:ext uri="{FF2B5EF4-FFF2-40B4-BE49-F238E27FC236}">
                  <a16:creationId xmlns:a16="http://schemas.microsoft.com/office/drawing/2014/main" id="{C2E359A8-C58A-5F98-423B-5C4FD6B78D5E}"/>
                </a:ext>
              </a:extLst>
            </p:cNvPr>
            <p:cNvSpPr/>
            <p:nvPr/>
          </p:nvSpPr>
          <p:spPr>
            <a:xfrm>
              <a:off x="4133610" y="1366122"/>
              <a:ext cx="1810260" cy="1399938"/>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Parallelogram 14">
              <a:extLst>
                <a:ext uri="{FF2B5EF4-FFF2-40B4-BE49-F238E27FC236}">
                  <a16:creationId xmlns:a16="http://schemas.microsoft.com/office/drawing/2014/main" id="{9ECEBFD4-4C92-275E-6216-C703F3857706}"/>
                </a:ext>
              </a:extLst>
            </p:cNvPr>
            <p:cNvSpPr/>
            <p:nvPr/>
          </p:nvSpPr>
          <p:spPr>
            <a:xfrm>
              <a:off x="4133610" y="1375586"/>
              <a:ext cx="1810259" cy="680090"/>
            </a:xfrm>
            <a:prstGeom prst="parallelogram">
              <a:avLst>
                <a:gd name="adj" fmla="val 103330"/>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lock Arc 15">
              <a:extLst>
                <a:ext uri="{FF2B5EF4-FFF2-40B4-BE49-F238E27FC236}">
                  <a16:creationId xmlns:a16="http://schemas.microsoft.com/office/drawing/2014/main" id="{EA145821-30C2-4EB3-1393-9B413913485E}"/>
                </a:ext>
              </a:extLst>
            </p:cNvPr>
            <p:cNvSpPr/>
            <p:nvPr/>
          </p:nvSpPr>
          <p:spPr>
            <a:xfrm rot="10343854">
              <a:off x="5551358" y="1779433"/>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sp>
        <p:nvSpPr>
          <p:cNvPr id="18" name="Block Arc 17">
            <a:extLst>
              <a:ext uri="{FF2B5EF4-FFF2-40B4-BE49-F238E27FC236}">
                <a16:creationId xmlns:a16="http://schemas.microsoft.com/office/drawing/2014/main" id="{53CA31F5-EA17-6A24-F3A8-33F6057613A9}"/>
              </a:ext>
            </a:extLst>
          </p:cNvPr>
          <p:cNvSpPr/>
          <p:nvPr/>
        </p:nvSpPr>
        <p:spPr>
          <a:xfrm rot="13260799" flipH="1">
            <a:off x="8191836" y="3198701"/>
            <a:ext cx="306890" cy="460597"/>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1944D6CC-8D2F-E0E2-C4A3-996A86F1E4DD}"/>
              </a:ext>
            </a:extLst>
          </p:cNvPr>
          <p:cNvGrpSpPr/>
          <p:nvPr/>
        </p:nvGrpSpPr>
        <p:grpSpPr>
          <a:xfrm>
            <a:off x="8395906" y="2471547"/>
            <a:ext cx="1885866" cy="1571803"/>
            <a:chOff x="7932630" y="3385451"/>
            <a:chExt cx="1901985" cy="1499337"/>
          </a:xfrm>
        </p:grpSpPr>
        <p:sp>
          <p:nvSpPr>
            <p:cNvPr id="20" name="Cube 19">
              <a:extLst>
                <a:ext uri="{FF2B5EF4-FFF2-40B4-BE49-F238E27FC236}">
                  <a16:creationId xmlns:a16="http://schemas.microsoft.com/office/drawing/2014/main" id="{2B96914A-225F-C1A4-F6EF-BF60362A4B27}"/>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Block Arc 20">
              <a:extLst>
                <a:ext uri="{FF2B5EF4-FFF2-40B4-BE49-F238E27FC236}">
                  <a16:creationId xmlns:a16="http://schemas.microsoft.com/office/drawing/2014/main" id="{BE10C286-494A-5E8C-571D-DBB32AC071F4}"/>
                </a:ext>
              </a:extLst>
            </p:cNvPr>
            <p:cNvSpPr/>
            <p:nvPr/>
          </p:nvSpPr>
          <p:spPr>
            <a:xfrm rot="10343854">
              <a:off x="9411828" y="3539463"/>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22" name="Parallelogram 21">
              <a:extLst>
                <a:ext uri="{FF2B5EF4-FFF2-40B4-BE49-F238E27FC236}">
                  <a16:creationId xmlns:a16="http://schemas.microsoft.com/office/drawing/2014/main" id="{65E63A06-63E5-B075-AFB0-F098F6DB0645}"/>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Parallelogram 22">
              <a:extLst>
                <a:ext uri="{FF2B5EF4-FFF2-40B4-BE49-F238E27FC236}">
                  <a16:creationId xmlns:a16="http://schemas.microsoft.com/office/drawing/2014/main" id="{EE8A9B69-7293-2AAF-CC2E-F03CE2DC0716}"/>
                </a:ext>
              </a:extLst>
            </p:cNvPr>
            <p:cNvSpPr/>
            <p:nvPr/>
          </p:nvSpPr>
          <p:spPr>
            <a:xfrm>
              <a:off x="7932630" y="3421380"/>
              <a:ext cx="1810774" cy="335463"/>
            </a:xfrm>
            <a:prstGeom prst="parallelogram">
              <a:avLst>
                <a:gd name="adj" fmla="val 119074"/>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Block Arc 23">
            <a:extLst>
              <a:ext uri="{FF2B5EF4-FFF2-40B4-BE49-F238E27FC236}">
                <a16:creationId xmlns:a16="http://schemas.microsoft.com/office/drawing/2014/main" id="{6E715966-7DD0-117C-7587-1F67A3C818B4}"/>
              </a:ext>
            </a:extLst>
          </p:cNvPr>
          <p:cNvSpPr/>
          <p:nvPr/>
        </p:nvSpPr>
        <p:spPr>
          <a:xfrm rot="14425274" flipH="1">
            <a:off x="8164497" y="2534348"/>
            <a:ext cx="332668" cy="391770"/>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4C4F77CC-EB13-E504-A388-25C5A63BC1C3}"/>
              </a:ext>
            </a:extLst>
          </p:cNvPr>
          <p:cNvGrpSpPr/>
          <p:nvPr/>
        </p:nvGrpSpPr>
        <p:grpSpPr>
          <a:xfrm>
            <a:off x="8415297" y="2084383"/>
            <a:ext cx="1795428" cy="751732"/>
            <a:chOff x="4133610" y="1366122"/>
            <a:chExt cx="1810260" cy="1399938"/>
          </a:xfrm>
        </p:grpSpPr>
        <p:sp>
          <p:nvSpPr>
            <p:cNvPr id="26" name="Cube 25">
              <a:extLst>
                <a:ext uri="{FF2B5EF4-FFF2-40B4-BE49-F238E27FC236}">
                  <a16:creationId xmlns:a16="http://schemas.microsoft.com/office/drawing/2014/main" id="{6039A591-118F-0948-6D16-1885CBC47DCA}"/>
                </a:ext>
              </a:extLst>
            </p:cNvPr>
            <p:cNvSpPr/>
            <p:nvPr/>
          </p:nvSpPr>
          <p:spPr>
            <a:xfrm>
              <a:off x="4133610" y="1366122"/>
              <a:ext cx="1810260" cy="1399938"/>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Parallelogram 26">
              <a:extLst>
                <a:ext uri="{FF2B5EF4-FFF2-40B4-BE49-F238E27FC236}">
                  <a16:creationId xmlns:a16="http://schemas.microsoft.com/office/drawing/2014/main" id="{469FFDB5-3200-03FE-BC70-F25C953F7599}"/>
                </a:ext>
              </a:extLst>
            </p:cNvPr>
            <p:cNvSpPr/>
            <p:nvPr/>
          </p:nvSpPr>
          <p:spPr>
            <a:xfrm>
              <a:off x="4133610" y="1375586"/>
              <a:ext cx="1810259" cy="680090"/>
            </a:xfrm>
            <a:prstGeom prst="parallelogram">
              <a:avLst>
                <a:gd name="adj" fmla="val 103330"/>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Block Arc 27">
              <a:extLst>
                <a:ext uri="{FF2B5EF4-FFF2-40B4-BE49-F238E27FC236}">
                  <a16:creationId xmlns:a16="http://schemas.microsoft.com/office/drawing/2014/main" id="{1B50034B-07D7-C64B-F287-9F826DC53B7E}"/>
                </a:ext>
              </a:extLst>
            </p:cNvPr>
            <p:cNvSpPr/>
            <p:nvPr/>
          </p:nvSpPr>
          <p:spPr>
            <a:xfrm rot="10343854">
              <a:off x="5551358" y="1779433"/>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30" name="Picture 29">
            <a:extLst>
              <a:ext uri="{FF2B5EF4-FFF2-40B4-BE49-F238E27FC236}">
                <a16:creationId xmlns:a16="http://schemas.microsoft.com/office/drawing/2014/main" id="{716218FC-A8A8-0011-04D5-15B7CADC69D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284798" y="3088442"/>
            <a:ext cx="726690" cy="938853"/>
          </a:xfrm>
          <a:prstGeom prst="rect">
            <a:avLst/>
          </a:prstGeom>
          <a:ln>
            <a:solidFill>
              <a:srgbClr val="000000"/>
            </a:solidFill>
          </a:ln>
        </p:spPr>
      </p:pic>
      <p:sp>
        <p:nvSpPr>
          <p:cNvPr id="31" name="Rectangle 30">
            <a:extLst>
              <a:ext uri="{FF2B5EF4-FFF2-40B4-BE49-F238E27FC236}">
                <a16:creationId xmlns:a16="http://schemas.microsoft.com/office/drawing/2014/main" id="{B0BD737C-3FFD-A31D-DA02-D15677D58EBA}"/>
              </a:ext>
            </a:extLst>
          </p:cNvPr>
          <p:cNvSpPr/>
          <p:nvPr/>
        </p:nvSpPr>
        <p:spPr>
          <a:xfrm>
            <a:off x="6079450" y="3412411"/>
            <a:ext cx="1117532" cy="621064"/>
          </a:xfrm>
          <a:prstGeom prst="rect">
            <a:avLst/>
          </a:prstGeom>
          <a:solidFill>
            <a:srgbClr val="FFFFFF">
              <a:alpha val="69804"/>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ysClr val="windowText" lastClr="000000"/>
                </a:solidFill>
              </a:rPr>
              <a:t>15</a:t>
            </a:r>
          </a:p>
        </p:txBody>
      </p:sp>
      <p:pic>
        <p:nvPicPr>
          <p:cNvPr id="32" name="Picture 31">
            <a:extLst>
              <a:ext uri="{FF2B5EF4-FFF2-40B4-BE49-F238E27FC236}">
                <a16:creationId xmlns:a16="http://schemas.microsoft.com/office/drawing/2014/main" id="{AAFA787D-AD0A-8469-D4DF-2CDF9F61C2B3}"/>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748724" y="3071300"/>
            <a:ext cx="716595" cy="925811"/>
          </a:xfrm>
          <a:prstGeom prst="rect">
            <a:avLst/>
          </a:prstGeom>
          <a:ln>
            <a:solidFill>
              <a:srgbClr val="000000"/>
            </a:solidFill>
          </a:ln>
        </p:spPr>
      </p:pic>
      <p:sp>
        <p:nvSpPr>
          <p:cNvPr id="33" name="Rectangle 32">
            <a:extLst>
              <a:ext uri="{FF2B5EF4-FFF2-40B4-BE49-F238E27FC236}">
                <a16:creationId xmlns:a16="http://schemas.microsoft.com/office/drawing/2014/main" id="{3A67B2AF-75C1-CEE8-1635-2D016BF1C7ED}"/>
              </a:ext>
            </a:extLst>
          </p:cNvPr>
          <p:cNvSpPr/>
          <p:nvPr/>
        </p:nvSpPr>
        <p:spPr>
          <a:xfrm>
            <a:off x="8524748" y="3412411"/>
            <a:ext cx="1117532" cy="621064"/>
          </a:xfrm>
          <a:prstGeom prst="rect">
            <a:avLst/>
          </a:prstGeom>
          <a:solidFill>
            <a:srgbClr val="FFFFFF">
              <a:alpha val="69804"/>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rgbClr val="000000"/>
                </a:solidFill>
              </a:rPr>
              <a:t>23</a:t>
            </a:r>
          </a:p>
        </p:txBody>
      </p:sp>
      <p:grpSp>
        <p:nvGrpSpPr>
          <p:cNvPr id="52" name="Group 51">
            <a:extLst>
              <a:ext uri="{FF2B5EF4-FFF2-40B4-BE49-F238E27FC236}">
                <a16:creationId xmlns:a16="http://schemas.microsoft.com/office/drawing/2014/main" id="{04570461-BA0E-0792-1222-3F44FA2938ED}"/>
              </a:ext>
            </a:extLst>
          </p:cNvPr>
          <p:cNvGrpSpPr/>
          <p:nvPr/>
        </p:nvGrpSpPr>
        <p:grpSpPr>
          <a:xfrm>
            <a:off x="1561304" y="779363"/>
            <a:ext cx="2475411" cy="5712488"/>
            <a:chOff x="1446405" y="764026"/>
            <a:chExt cx="2475411" cy="5712488"/>
          </a:xfrm>
        </p:grpSpPr>
        <p:sp>
          <p:nvSpPr>
            <p:cNvPr id="53" name="Rectangle 52">
              <a:extLst>
                <a:ext uri="{FF2B5EF4-FFF2-40B4-BE49-F238E27FC236}">
                  <a16:creationId xmlns:a16="http://schemas.microsoft.com/office/drawing/2014/main" id="{74101C72-D578-CA07-F34A-83CE8951F003}"/>
                </a:ext>
              </a:extLst>
            </p:cNvPr>
            <p:cNvSpPr/>
            <p:nvPr/>
          </p:nvSpPr>
          <p:spPr>
            <a:xfrm rot="21285703">
              <a:off x="1789987" y="3349230"/>
              <a:ext cx="492449" cy="105716"/>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EDF7E8AF-6873-4596-8FB6-86E26CCA77C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446405" y="764026"/>
              <a:ext cx="2475411" cy="5712488"/>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Speech Bubble: Oval 54">
            <a:extLst>
              <a:ext uri="{FF2B5EF4-FFF2-40B4-BE49-F238E27FC236}">
                <a16:creationId xmlns:a16="http://schemas.microsoft.com/office/drawing/2014/main" id="{4959C3A3-B180-C9B3-67D4-746D63F283DE}"/>
              </a:ext>
            </a:extLst>
          </p:cNvPr>
          <p:cNvSpPr/>
          <p:nvPr/>
        </p:nvSpPr>
        <p:spPr>
          <a:xfrm>
            <a:off x="2994348" y="485849"/>
            <a:ext cx="3370521" cy="1746204"/>
          </a:xfrm>
          <a:prstGeom prst="wedgeEllipseCallout">
            <a:avLst>
              <a:gd name="adj1" fmla="val -51353"/>
              <a:gd name="adj2" fmla="val 56682"/>
            </a:avLst>
          </a:prstGeom>
          <a:solidFill>
            <a:srgbClr val="00206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BFC57CC8-8541-1BCD-48B8-70C04A405AD8}"/>
              </a:ext>
            </a:extLst>
          </p:cNvPr>
          <p:cNvSpPr txBox="1"/>
          <p:nvPr/>
        </p:nvSpPr>
        <p:spPr>
          <a:xfrm>
            <a:off x="3472874" y="1005008"/>
            <a:ext cx="2413468" cy="707886"/>
          </a:xfrm>
          <a:prstGeom prst="rect">
            <a:avLst/>
          </a:prstGeom>
          <a:noFill/>
        </p:spPr>
        <p:txBody>
          <a:bodyPr wrap="square" rtlCol="0">
            <a:spAutoFit/>
          </a:bodyPr>
          <a:lstStyle/>
          <a:p>
            <a:pPr algn="ctr"/>
            <a:r>
              <a:rPr lang="en-US" sz="2000" b="1">
                <a:solidFill>
                  <a:schemeClr val="bg1"/>
                </a:solidFill>
              </a:rPr>
              <a:t>Oh look! The BIC bags have returned.</a:t>
            </a:r>
          </a:p>
        </p:txBody>
      </p:sp>
      <p:grpSp>
        <p:nvGrpSpPr>
          <p:cNvPr id="57" name="Group 56">
            <a:extLst>
              <a:ext uri="{FF2B5EF4-FFF2-40B4-BE49-F238E27FC236}">
                <a16:creationId xmlns:a16="http://schemas.microsoft.com/office/drawing/2014/main" id="{28EDA6E8-1595-D89B-C9BA-1B4BBEB23C83}"/>
              </a:ext>
            </a:extLst>
          </p:cNvPr>
          <p:cNvGrpSpPr/>
          <p:nvPr/>
        </p:nvGrpSpPr>
        <p:grpSpPr>
          <a:xfrm>
            <a:off x="6739590" y="1001733"/>
            <a:ext cx="3905652" cy="5045939"/>
            <a:chOff x="12465784" y="745518"/>
            <a:chExt cx="3905652" cy="5045939"/>
          </a:xfrm>
        </p:grpSpPr>
        <p:pic>
          <p:nvPicPr>
            <p:cNvPr id="58" name="Picture 57">
              <a:extLst>
                <a:ext uri="{FF2B5EF4-FFF2-40B4-BE49-F238E27FC236}">
                  <a16:creationId xmlns:a16="http://schemas.microsoft.com/office/drawing/2014/main" id="{080A364F-0FE7-09DC-DDB2-96E887A9B35A}"/>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2465784" y="745518"/>
              <a:ext cx="3905652" cy="5045939"/>
            </a:xfrm>
            <a:prstGeom prst="rect">
              <a:avLst/>
            </a:prstGeom>
            <a:ln>
              <a:solidFill>
                <a:srgbClr val="000000"/>
              </a:solidFill>
            </a:ln>
          </p:spPr>
        </p:pic>
        <p:sp>
          <p:nvSpPr>
            <p:cNvPr id="59" name="TextBox 58">
              <a:extLst>
                <a:ext uri="{FF2B5EF4-FFF2-40B4-BE49-F238E27FC236}">
                  <a16:creationId xmlns:a16="http://schemas.microsoft.com/office/drawing/2014/main" id="{CFEFAA6F-49B3-15D0-E0A7-BBACC6672473}"/>
                </a:ext>
              </a:extLst>
            </p:cNvPr>
            <p:cNvSpPr txBox="1"/>
            <p:nvPr/>
          </p:nvSpPr>
          <p:spPr>
            <a:xfrm>
              <a:off x="12839433" y="1066543"/>
              <a:ext cx="1404552" cy="215444"/>
            </a:xfrm>
            <a:prstGeom prst="rect">
              <a:avLst/>
            </a:prstGeom>
            <a:noFill/>
          </p:spPr>
          <p:txBody>
            <a:bodyPr wrap="none" rtlCol="0">
              <a:spAutoFit/>
            </a:bodyPr>
            <a:lstStyle/>
            <a:p>
              <a:r>
                <a:rPr lang="en-US" sz="800" b="1">
                  <a:solidFill>
                    <a:srgbClr val="000000"/>
                  </a:solidFill>
                  <a:latin typeface="Bradley Hand ITC" panose="03070402050302030203" pitchFamily="66" charset="0"/>
                </a:rPr>
                <a:t>Beyonce Training Academy</a:t>
              </a:r>
            </a:p>
          </p:txBody>
        </p:sp>
        <p:sp>
          <p:nvSpPr>
            <p:cNvPr id="60" name="TextBox 59">
              <a:extLst>
                <a:ext uri="{FF2B5EF4-FFF2-40B4-BE49-F238E27FC236}">
                  <a16:creationId xmlns:a16="http://schemas.microsoft.com/office/drawing/2014/main" id="{63C614ED-29D9-A5CD-2883-F43ABF9A27B6}"/>
                </a:ext>
              </a:extLst>
            </p:cNvPr>
            <p:cNvSpPr txBox="1"/>
            <p:nvPr/>
          </p:nvSpPr>
          <p:spPr>
            <a:xfrm>
              <a:off x="13188580" y="1199302"/>
              <a:ext cx="931665" cy="215444"/>
            </a:xfrm>
            <a:prstGeom prst="rect">
              <a:avLst/>
            </a:prstGeom>
            <a:noFill/>
          </p:spPr>
          <p:txBody>
            <a:bodyPr wrap="none" rtlCol="0">
              <a:spAutoFit/>
            </a:bodyPr>
            <a:lstStyle/>
            <a:p>
              <a:r>
                <a:rPr lang="en-US" sz="800" b="1">
                  <a:solidFill>
                    <a:srgbClr val="000000"/>
                  </a:solidFill>
                  <a:latin typeface="Bradley Hand ITC" panose="03070402050302030203" pitchFamily="66" charset="0"/>
                </a:rPr>
                <a:t>Solange Knowles</a:t>
              </a:r>
            </a:p>
          </p:txBody>
        </p:sp>
        <p:sp>
          <p:nvSpPr>
            <p:cNvPr id="61" name="TextBox 60">
              <a:extLst>
                <a:ext uri="{FF2B5EF4-FFF2-40B4-BE49-F238E27FC236}">
                  <a16:creationId xmlns:a16="http://schemas.microsoft.com/office/drawing/2014/main" id="{E983A1BD-EE71-5E29-B445-960DD59D6978}"/>
                </a:ext>
              </a:extLst>
            </p:cNvPr>
            <p:cNvSpPr txBox="1"/>
            <p:nvPr/>
          </p:nvSpPr>
          <p:spPr>
            <a:xfrm>
              <a:off x="14153732" y="1459239"/>
              <a:ext cx="527709" cy="184666"/>
            </a:xfrm>
            <a:prstGeom prst="rect">
              <a:avLst/>
            </a:prstGeom>
            <a:noFill/>
          </p:spPr>
          <p:txBody>
            <a:bodyPr wrap="none" rtlCol="0">
              <a:spAutoFit/>
            </a:bodyPr>
            <a:lstStyle/>
            <a:p>
              <a:r>
                <a:rPr lang="en-US" sz="600" b="1">
                  <a:solidFill>
                    <a:srgbClr val="000000"/>
                  </a:solidFill>
                  <a:latin typeface="Bradley Hand ITC" panose="03070402050302030203" pitchFamily="66" charset="0"/>
                </a:rPr>
                <a:t>8-15-2025</a:t>
              </a:r>
            </a:p>
          </p:txBody>
        </p:sp>
        <p:sp>
          <p:nvSpPr>
            <p:cNvPr id="62" name="TextBox 61">
              <a:extLst>
                <a:ext uri="{FF2B5EF4-FFF2-40B4-BE49-F238E27FC236}">
                  <a16:creationId xmlns:a16="http://schemas.microsoft.com/office/drawing/2014/main" id="{81A77F6C-37DE-9C54-0F96-F0B3C0CE373B}"/>
                </a:ext>
              </a:extLst>
            </p:cNvPr>
            <p:cNvSpPr txBox="1"/>
            <p:nvPr/>
          </p:nvSpPr>
          <p:spPr>
            <a:xfrm>
              <a:off x="15600620" y="1072996"/>
              <a:ext cx="348172" cy="215444"/>
            </a:xfrm>
            <a:prstGeom prst="rect">
              <a:avLst/>
            </a:prstGeom>
            <a:noFill/>
          </p:spPr>
          <p:txBody>
            <a:bodyPr wrap="none" rtlCol="0">
              <a:spAutoFit/>
            </a:bodyPr>
            <a:lstStyle/>
            <a:p>
              <a:r>
                <a:rPr lang="en-US" sz="800" b="1">
                  <a:solidFill>
                    <a:srgbClr val="000000"/>
                  </a:solidFill>
                  <a:latin typeface="Bradley Hand ITC" panose="03070402050302030203" pitchFamily="66" charset="0"/>
                </a:rPr>
                <a:t>808</a:t>
              </a:r>
            </a:p>
          </p:txBody>
        </p:sp>
        <p:sp>
          <p:nvSpPr>
            <p:cNvPr id="63" name="TextBox 62">
              <a:extLst>
                <a:ext uri="{FF2B5EF4-FFF2-40B4-BE49-F238E27FC236}">
                  <a16:creationId xmlns:a16="http://schemas.microsoft.com/office/drawing/2014/main" id="{AC7A6D6C-87B3-BEC4-A163-4AD9BCA0C290}"/>
                </a:ext>
              </a:extLst>
            </p:cNvPr>
            <p:cNvSpPr txBox="1"/>
            <p:nvPr/>
          </p:nvSpPr>
          <p:spPr>
            <a:xfrm>
              <a:off x="15638437" y="1184916"/>
              <a:ext cx="293670" cy="215444"/>
            </a:xfrm>
            <a:prstGeom prst="rect">
              <a:avLst/>
            </a:prstGeom>
            <a:noFill/>
          </p:spPr>
          <p:txBody>
            <a:bodyPr wrap="none" rtlCol="0">
              <a:spAutoFit/>
            </a:bodyPr>
            <a:lstStyle/>
            <a:p>
              <a:r>
                <a:rPr lang="en-US" sz="800" b="1">
                  <a:solidFill>
                    <a:srgbClr val="000000"/>
                  </a:solidFill>
                  <a:latin typeface="Bradley Hand ITC" panose="03070402050302030203" pitchFamily="66" charset="0"/>
                </a:rPr>
                <a:t>15</a:t>
              </a:r>
            </a:p>
          </p:txBody>
        </p:sp>
        <p:sp>
          <p:nvSpPr>
            <p:cNvPr id="64" name="TextBox 63">
              <a:extLst>
                <a:ext uri="{FF2B5EF4-FFF2-40B4-BE49-F238E27FC236}">
                  <a16:creationId xmlns:a16="http://schemas.microsoft.com/office/drawing/2014/main" id="{7427A608-52C8-DEDC-D6F1-C6E5BB840743}"/>
                </a:ext>
              </a:extLst>
            </p:cNvPr>
            <p:cNvSpPr txBox="1"/>
            <p:nvPr/>
          </p:nvSpPr>
          <p:spPr>
            <a:xfrm>
              <a:off x="13582918" y="1939559"/>
              <a:ext cx="537327" cy="246221"/>
            </a:xfrm>
            <a:prstGeom prst="rect">
              <a:avLst/>
            </a:prstGeom>
            <a:noFill/>
          </p:spPr>
          <p:txBody>
            <a:bodyPr wrap="none" rtlCol="0">
              <a:spAutoFit/>
            </a:bodyPr>
            <a:lstStyle/>
            <a:p>
              <a:r>
                <a:rPr lang="en-US" sz="500" b="1">
                  <a:solidFill>
                    <a:srgbClr val="000000"/>
                  </a:solidFill>
                  <a:latin typeface="Bradley Hand ITC" panose="03070402050302030203" pitchFamily="66" charset="0"/>
                </a:rPr>
                <a:t>Egg &amp; cheese </a:t>
              </a:r>
            </a:p>
            <a:p>
              <a:r>
                <a:rPr lang="en-US" sz="500" b="1">
                  <a:solidFill>
                    <a:srgbClr val="000000"/>
                  </a:solidFill>
                  <a:latin typeface="Bradley Hand ITC" panose="03070402050302030203" pitchFamily="66" charset="0"/>
                </a:rPr>
                <a:t>croissant</a:t>
              </a:r>
            </a:p>
          </p:txBody>
        </p:sp>
        <p:sp>
          <p:nvSpPr>
            <p:cNvPr id="65" name="TextBox 64">
              <a:extLst>
                <a:ext uri="{FF2B5EF4-FFF2-40B4-BE49-F238E27FC236}">
                  <a16:creationId xmlns:a16="http://schemas.microsoft.com/office/drawing/2014/main" id="{F17DF3DD-BEF8-3238-0922-7BBBFCB10D58}"/>
                </a:ext>
              </a:extLst>
            </p:cNvPr>
            <p:cNvSpPr txBox="1"/>
            <p:nvPr/>
          </p:nvSpPr>
          <p:spPr>
            <a:xfrm>
              <a:off x="14345993" y="1993536"/>
              <a:ext cx="663964" cy="169277"/>
            </a:xfrm>
            <a:prstGeom prst="rect">
              <a:avLst/>
            </a:prstGeom>
            <a:noFill/>
          </p:spPr>
          <p:txBody>
            <a:bodyPr wrap="none" rtlCol="0">
              <a:spAutoFit/>
            </a:bodyPr>
            <a:lstStyle/>
            <a:p>
              <a:r>
                <a:rPr lang="en-US" sz="500" b="1">
                  <a:solidFill>
                    <a:srgbClr val="000000"/>
                  </a:solidFill>
                  <a:latin typeface="Bradley Hand ITC" panose="03070402050302030203" pitchFamily="66" charset="0"/>
                </a:rPr>
                <a:t>Yogurt &amp; crackers</a:t>
              </a:r>
            </a:p>
          </p:txBody>
        </p:sp>
        <p:sp>
          <p:nvSpPr>
            <p:cNvPr id="66" name="TextBox 65">
              <a:extLst>
                <a:ext uri="{FF2B5EF4-FFF2-40B4-BE49-F238E27FC236}">
                  <a16:creationId xmlns:a16="http://schemas.microsoft.com/office/drawing/2014/main" id="{03224204-923E-78BB-E900-1C97E53F8659}"/>
                </a:ext>
              </a:extLst>
            </p:cNvPr>
            <p:cNvSpPr txBox="1"/>
            <p:nvPr/>
          </p:nvSpPr>
          <p:spPr>
            <a:xfrm>
              <a:off x="15214868" y="1942100"/>
              <a:ext cx="579005" cy="246221"/>
            </a:xfrm>
            <a:prstGeom prst="rect">
              <a:avLst/>
            </a:prstGeom>
            <a:noFill/>
          </p:spPr>
          <p:txBody>
            <a:bodyPr wrap="none" rtlCol="0">
              <a:spAutoFit/>
            </a:bodyPr>
            <a:lstStyle/>
            <a:p>
              <a:r>
                <a:rPr lang="en-US" sz="500" b="1">
                  <a:solidFill>
                    <a:srgbClr val="000000"/>
                  </a:solidFill>
                  <a:latin typeface="Bradley Hand ITC" panose="03070402050302030203" pitchFamily="66" charset="0"/>
                </a:rPr>
                <a:t>Cinnamon </a:t>
              </a:r>
            </a:p>
            <a:p>
              <a:r>
                <a:rPr lang="en-US" sz="500" b="1">
                  <a:solidFill>
                    <a:srgbClr val="000000"/>
                  </a:solidFill>
                  <a:latin typeface="Bradley Hand ITC" panose="03070402050302030203" pitchFamily="66" charset="0"/>
                </a:rPr>
                <a:t>Granola Cereal</a:t>
              </a:r>
            </a:p>
          </p:txBody>
        </p:sp>
        <p:cxnSp>
          <p:nvCxnSpPr>
            <p:cNvPr id="67" name="Straight Connector 66">
              <a:extLst>
                <a:ext uri="{FF2B5EF4-FFF2-40B4-BE49-F238E27FC236}">
                  <a16:creationId xmlns:a16="http://schemas.microsoft.com/office/drawing/2014/main" id="{3C2A7574-56A8-B681-F085-DE11B10C1422}"/>
                </a:ext>
              </a:extLst>
            </p:cNvPr>
            <p:cNvCxnSpPr>
              <a:cxnSpLocks/>
            </p:cNvCxnSpPr>
            <p:nvPr/>
          </p:nvCxnSpPr>
          <p:spPr>
            <a:xfrm flipV="1">
              <a:off x="12557513" y="1627708"/>
              <a:ext cx="97844" cy="7622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3AF292F3-D87B-D455-03CC-C029CF01E549}"/>
                </a:ext>
              </a:extLst>
            </p:cNvPr>
            <p:cNvCxnSpPr>
              <a:cxnSpLocks/>
            </p:cNvCxnSpPr>
            <p:nvPr/>
          </p:nvCxnSpPr>
          <p:spPr>
            <a:xfrm flipV="1">
              <a:off x="12681130" y="1627666"/>
              <a:ext cx="108745" cy="7976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487A3137-84BE-DF1E-DAE2-8F50A99E1CCE}"/>
                </a:ext>
              </a:extLst>
            </p:cNvPr>
            <p:cNvCxnSpPr>
              <a:cxnSpLocks/>
            </p:cNvCxnSpPr>
            <p:nvPr/>
          </p:nvCxnSpPr>
          <p:spPr>
            <a:xfrm flipV="1">
              <a:off x="12809909" y="1627666"/>
              <a:ext cx="123132" cy="9237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BBC6F1EF-0ABE-C5D5-322D-BA3E1EECE0E6}"/>
                </a:ext>
              </a:extLst>
            </p:cNvPr>
            <p:cNvCxnSpPr>
              <a:cxnSpLocks/>
            </p:cNvCxnSpPr>
            <p:nvPr/>
          </p:nvCxnSpPr>
          <p:spPr>
            <a:xfrm flipV="1">
              <a:off x="13635944" y="1619787"/>
              <a:ext cx="123528" cy="9655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621D90C6-7652-7D9E-B0E2-B817BB0A0992}"/>
                </a:ext>
              </a:extLst>
            </p:cNvPr>
            <p:cNvCxnSpPr>
              <a:cxnSpLocks/>
            </p:cNvCxnSpPr>
            <p:nvPr/>
          </p:nvCxnSpPr>
          <p:spPr>
            <a:xfrm flipV="1">
              <a:off x="14064860" y="1642350"/>
              <a:ext cx="143796" cy="7230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309EAA95-0462-5E3A-19DA-0AAA994ADA89}"/>
                </a:ext>
              </a:extLst>
            </p:cNvPr>
            <p:cNvCxnSpPr>
              <a:cxnSpLocks/>
            </p:cNvCxnSpPr>
            <p:nvPr/>
          </p:nvCxnSpPr>
          <p:spPr>
            <a:xfrm flipV="1">
              <a:off x="14347146" y="1639906"/>
              <a:ext cx="117753" cy="704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FEE07DAC-45E0-6033-E80C-81B7CBFA9B4E}"/>
                </a:ext>
              </a:extLst>
            </p:cNvPr>
            <p:cNvCxnSpPr>
              <a:cxnSpLocks/>
            </p:cNvCxnSpPr>
            <p:nvPr/>
          </p:nvCxnSpPr>
          <p:spPr>
            <a:xfrm flipV="1">
              <a:off x="14617667" y="1594673"/>
              <a:ext cx="193558" cy="1371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F414F232-8AA3-5EE8-3E6D-0C24A71C05FB}"/>
                </a:ext>
              </a:extLst>
            </p:cNvPr>
            <p:cNvCxnSpPr>
              <a:cxnSpLocks/>
            </p:cNvCxnSpPr>
            <p:nvPr/>
          </p:nvCxnSpPr>
          <p:spPr>
            <a:xfrm flipV="1">
              <a:off x="14925398" y="1592004"/>
              <a:ext cx="192775" cy="1371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439C1B8B-2503-D026-75F6-9E38430EAB74}"/>
                </a:ext>
              </a:extLst>
            </p:cNvPr>
            <p:cNvCxnSpPr>
              <a:cxnSpLocks/>
            </p:cNvCxnSpPr>
            <p:nvPr/>
          </p:nvCxnSpPr>
          <p:spPr>
            <a:xfrm flipV="1">
              <a:off x="12673354" y="1726832"/>
              <a:ext cx="144988" cy="1313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1753871F-512F-9BBB-BB99-B670BC63F957}"/>
                </a:ext>
              </a:extLst>
            </p:cNvPr>
            <p:cNvCxnSpPr>
              <a:cxnSpLocks/>
            </p:cNvCxnSpPr>
            <p:nvPr/>
          </p:nvCxnSpPr>
          <p:spPr>
            <a:xfrm flipV="1">
              <a:off x="12942301" y="1737542"/>
              <a:ext cx="132197" cy="13234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3D5212C8-9064-BB6F-822E-84A14E1A721C}"/>
                </a:ext>
              </a:extLst>
            </p:cNvPr>
            <p:cNvCxnSpPr>
              <a:cxnSpLocks/>
            </p:cNvCxnSpPr>
            <p:nvPr/>
          </p:nvCxnSpPr>
          <p:spPr>
            <a:xfrm flipV="1">
              <a:off x="12941406" y="1624595"/>
              <a:ext cx="86793" cy="8727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D5257060-0F01-6568-7EE3-921D16A7A461}"/>
                </a:ext>
              </a:extLst>
            </p:cNvPr>
            <p:cNvCxnSpPr>
              <a:cxnSpLocks/>
            </p:cNvCxnSpPr>
            <p:nvPr/>
          </p:nvCxnSpPr>
          <p:spPr>
            <a:xfrm flipV="1">
              <a:off x="13173010" y="1611088"/>
              <a:ext cx="111610" cy="10635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F399DE6B-A460-413D-C634-A76063FCDAAF}"/>
                </a:ext>
              </a:extLst>
            </p:cNvPr>
            <p:cNvCxnSpPr>
              <a:cxnSpLocks/>
            </p:cNvCxnSpPr>
            <p:nvPr/>
          </p:nvCxnSpPr>
          <p:spPr>
            <a:xfrm flipV="1">
              <a:off x="13054905" y="1627666"/>
              <a:ext cx="97823" cy="8180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E8A9A3FC-E68B-4BAE-172F-40BFE3B0D9FD}"/>
                </a:ext>
              </a:extLst>
            </p:cNvPr>
            <p:cNvCxnSpPr>
              <a:cxnSpLocks/>
            </p:cNvCxnSpPr>
            <p:nvPr/>
          </p:nvCxnSpPr>
          <p:spPr>
            <a:xfrm flipV="1">
              <a:off x="13405038" y="1624595"/>
              <a:ext cx="108925" cy="8604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D09B5CF8-3219-AC51-615F-D347193EFCB4}"/>
                </a:ext>
              </a:extLst>
            </p:cNvPr>
            <p:cNvCxnSpPr>
              <a:cxnSpLocks/>
            </p:cNvCxnSpPr>
            <p:nvPr/>
          </p:nvCxnSpPr>
          <p:spPr>
            <a:xfrm flipV="1">
              <a:off x="13786620" y="1615866"/>
              <a:ext cx="126437" cy="9608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DAB32113-10FE-AA17-ADE1-2485967C62CF}"/>
                </a:ext>
              </a:extLst>
            </p:cNvPr>
            <p:cNvCxnSpPr>
              <a:cxnSpLocks/>
            </p:cNvCxnSpPr>
            <p:nvPr/>
          </p:nvCxnSpPr>
          <p:spPr>
            <a:xfrm flipV="1">
              <a:off x="14212328" y="1601263"/>
              <a:ext cx="98331" cy="10820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D2B1A65D-B343-A3C3-4637-DF682A891759}"/>
                </a:ext>
              </a:extLst>
            </p:cNvPr>
            <p:cNvCxnSpPr>
              <a:cxnSpLocks/>
            </p:cNvCxnSpPr>
            <p:nvPr/>
          </p:nvCxnSpPr>
          <p:spPr>
            <a:xfrm flipV="1">
              <a:off x="14513497" y="1630268"/>
              <a:ext cx="81767" cy="8955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20781660-2528-5D49-6E69-92D3AF69C019}"/>
                </a:ext>
              </a:extLst>
            </p:cNvPr>
            <p:cNvCxnSpPr>
              <a:cxnSpLocks/>
            </p:cNvCxnSpPr>
            <p:nvPr/>
          </p:nvCxnSpPr>
          <p:spPr>
            <a:xfrm flipV="1">
              <a:off x="12794688" y="1717106"/>
              <a:ext cx="148779" cy="1448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6C2728D6-6971-E4EA-CC7B-4845187ED740}"/>
                </a:ext>
              </a:extLst>
            </p:cNvPr>
            <p:cNvCxnSpPr>
              <a:cxnSpLocks/>
            </p:cNvCxnSpPr>
            <p:nvPr/>
          </p:nvCxnSpPr>
          <p:spPr>
            <a:xfrm flipV="1">
              <a:off x="14778490" y="1594673"/>
              <a:ext cx="182137" cy="12580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16035F65-9059-D7D7-F8E9-C80E8C1B1BB4}"/>
                </a:ext>
              </a:extLst>
            </p:cNvPr>
            <p:cNvCxnSpPr>
              <a:cxnSpLocks/>
            </p:cNvCxnSpPr>
            <p:nvPr/>
          </p:nvCxnSpPr>
          <p:spPr>
            <a:xfrm flipV="1">
              <a:off x="15063712" y="1611079"/>
              <a:ext cx="218314" cy="12038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D308D9C5-51BF-7B73-0AB8-8E060908FFE9}"/>
                </a:ext>
              </a:extLst>
            </p:cNvPr>
            <p:cNvCxnSpPr>
              <a:cxnSpLocks/>
            </p:cNvCxnSpPr>
            <p:nvPr/>
          </p:nvCxnSpPr>
          <p:spPr>
            <a:xfrm flipV="1">
              <a:off x="13295641" y="1623907"/>
              <a:ext cx="93377" cy="9554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5B28E673-83F7-4E99-36A4-D4963FF960AF}"/>
                </a:ext>
              </a:extLst>
            </p:cNvPr>
            <p:cNvCxnSpPr>
              <a:cxnSpLocks/>
            </p:cNvCxnSpPr>
            <p:nvPr/>
          </p:nvCxnSpPr>
          <p:spPr>
            <a:xfrm flipV="1">
              <a:off x="13512004" y="1619787"/>
              <a:ext cx="117689" cy="10001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F6FFC020-B3BE-6CE8-16EF-440D09FB05C3}"/>
                </a:ext>
              </a:extLst>
            </p:cNvPr>
            <p:cNvCxnSpPr>
              <a:cxnSpLocks/>
            </p:cNvCxnSpPr>
            <p:nvPr/>
          </p:nvCxnSpPr>
          <p:spPr>
            <a:xfrm flipV="1">
              <a:off x="13930638" y="1619787"/>
              <a:ext cx="114774" cy="8890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BD642DE2-EFD2-8EB7-1FF6-835D2BE459C5}"/>
                </a:ext>
              </a:extLst>
            </p:cNvPr>
            <p:cNvCxnSpPr>
              <a:cxnSpLocks/>
            </p:cNvCxnSpPr>
            <p:nvPr/>
          </p:nvCxnSpPr>
          <p:spPr>
            <a:xfrm flipV="1">
              <a:off x="12531943" y="1730984"/>
              <a:ext cx="172376" cy="12586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23C6F14E-5BF6-6B7E-45BF-C88FFDEFF964}"/>
                </a:ext>
              </a:extLst>
            </p:cNvPr>
            <p:cNvSpPr txBox="1"/>
            <p:nvPr/>
          </p:nvSpPr>
          <p:spPr>
            <a:xfrm>
              <a:off x="15970891" y="1562073"/>
              <a:ext cx="295274" cy="215444"/>
            </a:xfrm>
            <a:prstGeom prst="rect">
              <a:avLst/>
            </a:prstGeom>
            <a:noFill/>
          </p:spPr>
          <p:txBody>
            <a:bodyPr wrap="none" rtlCol="0">
              <a:spAutoFit/>
            </a:bodyPr>
            <a:lstStyle/>
            <a:p>
              <a:r>
                <a:rPr lang="en-US" sz="800">
                  <a:solidFill>
                    <a:srgbClr val="000000"/>
                  </a:solidFill>
                  <a:latin typeface="Baguet Script" panose="00000500000000000000" pitchFamily="2" charset="0"/>
                </a:rPr>
                <a:t>24</a:t>
              </a:r>
            </a:p>
          </p:txBody>
        </p:sp>
        <p:sp>
          <p:nvSpPr>
            <p:cNvPr id="93" name="TextBox 92">
              <a:extLst>
                <a:ext uri="{FF2B5EF4-FFF2-40B4-BE49-F238E27FC236}">
                  <a16:creationId xmlns:a16="http://schemas.microsoft.com/office/drawing/2014/main" id="{6AF4908B-63AA-2AD5-AB77-5D1B41D29D8D}"/>
                </a:ext>
              </a:extLst>
            </p:cNvPr>
            <p:cNvSpPr txBox="1"/>
            <p:nvPr/>
          </p:nvSpPr>
          <p:spPr>
            <a:xfrm>
              <a:off x="15731455" y="1447786"/>
              <a:ext cx="296876" cy="215444"/>
            </a:xfrm>
            <a:prstGeom prst="rect">
              <a:avLst/>
            </a:prstGeom>
            <a:noFill/>
          </p:spPr>
          <p:txBody>
            <a:bodyPr wrap="none" rtlCol="0">
              <a:spAutoFit/>
            </a:bodyPr>
            <a:lstStyle/>
            <a:p>
              <a:r>
                <a:rPr lang="en-US" sz="800">
                  <a:solidFill>
                    <a:srgbClr val="000000"/>
                  </a:solidFill>
                  <a:latin typeface="Bradley Hand ITC" panose="03070402050302030203" pitchFamily="66" charset="0"/>
                </a:rPr>
                <a:t>30</a:t>
              </a:r>
            </a:p>
          </p:txBody>
        </p:sp>
        <p:sp>
          <p:nvSpPr>
            <p:cNvPr id="94" name="TextBox 93">
              <a:extLst>
                <a:ext uri="{FF2B5EF4-FFF2-40B4-BE49-F238E27FC236}">
                  <a16:creationId xmlns:a16="http://schemas.microsoft.com/office/drawing/2014/main" id="{66A62FF0-2ECE-9113-612F-48E05D4AD11D}"/>
                </a:ext>
              </a:extLst>
            </p:cNvPr>
            <p:cNvSpPr txBox="1"/>
            <p:nvPr/>
          </p:nvSpPr>
          <p:spPr>
            <a:xfrm>
              <a:off x="16034929" y="1682425"/>
              <a:ext cx="234360" cy="215444"/>
            </a:xfrm>
            <a:prstGeom prst="rect">
              <a:avLst/>
            </a:prstGeom>
            <a:noFill/>
          </p:spPr>
          <p:txBody>
            <a:bodyPr wrap="none" rtlCol="0">
              <a:spAutoFit/>
            </a:bodyPr>
            <a:lstStyle/>
            <a:p>
              <a:r>
                <a:rPr lang="en-US" sz="800">
                  <a:solidFill>
                    <a:srgbClr val="000000"/>
                  </a:solidFill>
                  <a:latin typeface="Bradley Hand ITC" panose="03070402050302030203" pitchFamily="66" charset="0"/>
                </a:rPr>
                <a:t>1</a:t>
              </a:r>
            </a:p>
          </p:txBody>
        </p:sp>
      </p:grpSp>
      <p:grpSp>
        <p:nvGrpSpPr>
          <p:cNvPr id="95" name="Group 94">
            <a:extLst>
              <a:ext uri="{FF2B5EF4-FFF2-40B4-BE49-F238E27FC236}">
                <a16:creationId xmlns:a16="http://schemas.microsoft.com/office/drawing/2014/main" id="{C3AF5DEA-BFC0-3016-BB59-F836260890BC}"/>
              </a:ext>
            </a:extLst>
          </p:cNvPr>
          <p:cNvGrpSpPr/>
          <p:nvPr/>
        </p:nvGrpSpPr>
        <p:grpSpPr>
          <a:xfrm>
            <a:off x="1163210" y="821291"/>
            <a:ext cx="2092247" cy="5764355"/>
            <a:chOff x="3457181" y="2698488"/>
            <a:chExt cx="2092247" cy="5764355"/>
          </a:xfrm>
        </p:grpSpPr>
        <p:sp>
          <p:nvSpPr>
            <p:cNvPr id="96" name="Rectangle 95">
              <a:extLst>
                <a:ext uri="{FF2B5EF4-FFF2-40B4-BE49-F238E27FC236}">
                  <a16:creationId xmlns:a16="http://schemas.microsoft.com/office/drawing/2014/main" id="{85E0091D-5AE1-22BB-FEAA-E89BC23A688F}"/>
                </a:ext>
              </a:extLst>
            </p:cNvPr>
            <p:cNvSpPr/>
            <p:nvPr/>
          </p:nvSpPr>
          <p:spPr>
            <a:xfrm rot="21285703">
              <a:off x="4129547" y="5316761"/>
              <a:ext cx="482293" cy="127480"/>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2">
              <a:extLst>
                <a:ext uri="{FF2B5EF4-FFF2-40B4-BE49-F238E27FC236}">
                  <a16:creationId xmlns:a16="http://schemas.microsoft.com/office/drawing/2014/main" id="{1B49E1E2-FCD6-827F-3A78-4BBEE367228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57181" y="2698488"/>
              <a:ext cx="2092247" cy="5764355"/>
            </a:xfrm>
            <a:prstGeom prst="rect">
              <a:avLst/>
            </a:prstGeom>
            <a:noFill/>
            <a:extLst>
              <a:ext uri="{909E8E84-426E-40DD-AFC4-6F175D3DCCD1}">
                <a14:hiddenFill xmlns:a14="http://schemas.microsoft.com/office/drawing/2010/main">
                  <a:solidFill>
                    <a:srgbClr val="FFFFFF"/>
                  </a:solidFill>
                </a14:hiddenFill>
              </a:ext>
            </a:extLst>
          </p:spPr>
        </p:pic>
      </p:grpSp>
      <p:sp>
        <p:nvSpPr>
          <p:cNvPr id="98" name="TextBox 97">
            <a:extLst>
              <a:ext uri="{FF2B5EF4-FFF2-40B4-BE49-F238E27FC236}">
                <a16:creationId xmlns:a16="http://schemas.microsoft.com/office/drawing/2014/main" id="{207174F3-4DBC-D0E7-84AE-A5C6ACB9F63C}"/>
              </a:ext>
            </a:extLst>
          </p:cNvPr>
          <p:cNvSpPr txBox="1"/>
          <p:nvPr/>
        </p:nvSpPr>
        <p:spPr>
          <a:xfrm>
            <a:off x="3344329" y="942429"/>
            <a:ext cx="2724773" cy="923330"/>
          </a:xfrm>
          <a:prstGeom prst="rect">
            <a:avLst/>
          </a:prstGeom>
          <a:noFill/>
        </p:spPr>
        <p:txBody>
          <a:bodyPr wrap="square" rtlCol="0">
            <a:spAutoFit/>
          </a:bodyPr>
          <a:lstStyle/>
          <a:p>
            <a:pPr algn="ctr"/>
            <a:r>
              <a:rPr lang="en-US" b="1">
                <a:solidFill>
                  <a:schemeClr val="bg1"/>
                </a:solidFill>
              </a:rPr>
              <a:t>But it looks like the Teacher didn’t sign or forecast for the next day!</a:t>
            </a:r>
          </a:p>
        </p:txBody>
      </p:sp>
      <p:grpSp>
        <p:nvGrpSpPr>
          <p:cNvPr id="99" name="Group 98">
            <a:extLst>
              <a:ext uri="{FF2B5EF4-FFF2-40B4-BE49-F238E27FC236}">
                <a16:creationId xmlns:a16="http://schemas.microsoft.com/office/drawing/2014/main" id="{8DF3B073-921C-84D0-54FD-5B1D93583428}"/>
              </a:ext>
            </a:extLst>
          </p:cNvPr>
          <p:cNvGrpSpPr/>
          <p:nvPr/>
        </p:nvGrpSpPr>
        <p:grpSpPr>
          <a:xfrm>
            <a:off x="7566715" y="2540901"/>
            <a:ext cx="2884072" cy="2170896"/>
            <a:chOff x="-3065831" y="1946993"/>
            <a:chExt cx="2884072" cy="2170896"/>
          </a:xfrm>
        </p:grpSpPr>
        <p:pic>
          <p:nvPicPr>
            <p:cNvPr id="100" name="Picture 6" descr="Post It Post-It Sticky Note - Free vector graphic on Pixabay">
              <a:extLst>
                <a:ext uri="{FF2B5EF4-FFF2-40B4-BE49-F238E27FC236}">
                  <a16:creationId xmlns:a16="http://schemas.microsoft.com/office/drawing/2014/main" id="{8A9DF0FF-1D6D-7EB1-27BE-E7C10DAA7E40}"/>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065831" y="1946993"/>
              <a:ext cx="2165871" cy="2170896"/>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887D9EC7-FE4C-29F6-148D-95A19F0F0416}"/>
                </a:ext>
              </a:extLst>
            </p:cNvPr>
            <p:cNvSpPr txBox="1"/>
            <p:nvPr/>
          </p:nvSpPr>
          <p:spPr>
            <a:xfrm rot="21179103">
              <a:off x="-2871919" y="2452940"/>
              <a:ext cx="2690160" cy="830997"/>
            </a:xfrm>
            <a:prstGeom prst="rect">
              <a:avLst/>
            </a:prstGeom>
            <a:noFill/>
          </p:spPr>
          <p:txBody>
            <a:bodyPr wrap="square" rtlCol="0">
              <a:spAutoFit/>
            </a:bodyPr>
            <a:lstStyle/>
            <a:p>
              <a:r>
                <a:rPr lang="en-US" sz="1200">
                  <a:solidFill>
                    <a:srgbClr val="000000"/>
                  </a:solidFill>
                  <a:latin typeface="Bradley Hand ITC" panose="03070402050302030203" pitchFamily="66" charset="0"/>
                </a:rPr>
                <a:t>Please don’t forget to sign</a:t>
              </a:r>
            </a:p>
            <a:p>
              <a:r>
                <a:rPr lang="en-US" sz="1200">
                  <a:solidFill>
                    <a:srgbClr val="000000"/>
                  </a:solidFill>
                  <a:latin typeface="Bradley Hand ITC" panose="03070402050302030203" pitchFamily="66" charset="0"/>
                </a:rPr>
                <a:t>Thank you!</a:t>
              </a:r>
            </a:p>
            <a:p>
              <a:r>
                <a:rPr lang="en-US" sz="1200">
                  <a:solidFill>
                    <a:srgbClr val="000000"/>
                  </a:solidFill>
                  <a:latin typeface="Bradley Hand ITC" panose="03070402050302030203" pitchFamily="66" charset="0"/>
                </a:rPr>
                <a:t>                         -Café LA</a:t>
              </a:r>
            </a:p>
            <a:p>
              <a:r>
                <a:rPr lang="en-US" sz="1200">
                  <a:solidFill>
                    <a:srgbClr val="000000"/>
                  </a:solidFill>
                  <a:latin typeface="Bradley Hand ITC" panose="03070402050302030203" pitchFamily="66" charset="0"/>
                </a:rPr>
                <a:t>                           Manager</a:t>
              </a:r>
            </a:p>
          </p:txBody>
        </p:sp>
      </p:grpSp>
      <p:sp>
        <p:nvSpPr>
          <p:cNvPr id="102" name="TextBox 101">
            <a:extLst>
              <a:ext uri="{FF2B5EF4-FFF2-40B4-BE49-F238E27FC236}">
                <a16:creationId xmlns:a16="http://schemas.microsoft.com/office/drawing/2014/main" id="{CBD8443F-8BE6-DC64-A2EE-A0360B11D163}"/>
              </a:ext>
            </a:extLst>
          </p:cNvPr>
          <p:cNvSpPr txBox="1"/>
          <p:nvPr/>
        </p:nvSpPr>
        <p:spPr>
          <a:xfrm>
            <a:off x="3554817" y="741226"/>
            <a:ext cx="2481989" cy="1323439"/>
          </a:xfrm>
          <a:prstGeom prst="rect">
            <a:avLst/>
          </a:prstGeom>
          <a:noFill/>
        </p:spPr>
        <p:txBody>
          <a:bodyPr wrap="square" rtlCol="0">
            <a:spAutoFit/>
          </a:bodyPr>
          <a:lstStyle/>
          <a:p>
            <a:r>
              <a:rPr lang="en-US" sz="1600" b="1">
                <a:solidFill>
                  <a:schemeClr val="bg1"/>
                </a:solidFill>
              </a:rPr>
              <a:t>That’s ok, Its not mandatory for teachers to sign. But I’ll leave a note for tomorrow so hopefully they don’t forget!</a:t>
            </a:r>
          </a:p>
        </p:txBody>
      </p:sp>
      <p:grpSp>
        <p:nvGrpSpPr>
          <p:cNvPr id="104" name="Group 103">
            <a:extLst>
              <a:ext uri="{FF2B5EF4-FFF2-40B4-BE49-F238E27FC236}">
                <a16:creationId xmlns:a16="http://schemas.microsoft.com/office/drawing/2014/main" id="{E925ED89-055C-153E-3469-E38588F7E72C}"/>
              </a:ext>
            </a:extLst>
          </p:cNvPr>
          <p:cNvGrpSpPr/>
          <p:nvPr/>
        </p:nvGrpSpPr>
        <p:grpSpPr>
          <a:xfrm>
            <a:off x="1462996" y="942429"/>
            <a:ext cx="2308584" cy="5647407"/>
            <a:chOff x="-3238652" y="709110"/>
            <a:chExt cx="2308584" cy="5647407"/>
          </a:xfrm>
        </p:grpSpPr>
        <p:sp>
          <p:nvSpPr>
            <p:cNvPr id="105" name="Rectangle 104">
              <a:extLst>
                <a:ext uri="{FF2B5EF4-FFF2-40B4-BE49-F238E27FC236}">
                  <a16:creationId xmlns:a16="http://schemas.microsoft.com/office/drawing/2014/main" id="{705FAE73-9840-E772-D89D-5155DF961F41}"/>
                </a:ext>
              </a:extLst>
            </p:cNvPr>
            <p:cNvSpPr/>
            <p:nvPr/>
          </p:nvSpPr>
          <p:spPr>
            <a:xfrm>
              <a:off x="-2707103" y="3161465"/>
              <a:ext cx="557461" cy="162507"/>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6" name="Picture 4">
              <a:extLst>
                <a:ext uri="{FF2B5EF4-FFF2-40B4-BE49-F238E27FC236}">
                  <a16:creationId xmlns:a16="http://schemas.microsoft.com/office/drawing/2014/main" id="{1DECF335-2152-9BF9-3391-0B2CDE6FAE60}"/>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t="11097"/>
            <a:stretch/>
          </p:blipFill>
          <p:spPr bwMode="auto">
            <a:xfrm>
              <a:off x="-3238652" y="709110"/>
              <a:ext cx="2308584" cy="56474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7" name="Group 106">
            <a:extLst>
              <a:ext uri="{FF2B5EF4-FFF2-40B4-BE49-F238E27FC236}">
                <a16:creationId xmlns:a16="http://schemas.microsoft.com/office/drawing/2014/main" id="{29C9F0B0-19B7-1738-BB41-A6EC90EA8100}"/>
              </a:ext>
            </a:extLst>
          </p:cNvPr>
          <p:cNvGrpSpPr/>
          <p:nvPr/>
        </p:nvGrpSpPr>
        <p:grpSpPr>
          <a:xfrm>
            <a:off x="4393676" y="329675"/>
            <a:ext cx="5962082" cy="9600048"/>
            <a:chOff x="13030386" y="-1508177"/>
            <a:chExt cx="5183803" cy="8954031"/>
          </a:xfrm>
        </p:grpSpPr>
        <p:sp>
          <p:nvSpPr>
            <p:cNvPr id="108" name="Oval 107">
              <a:extLst>
                <a:ext uri="{FF2B5EF4-FFF2-40B4-BE49-F238E27FC236}">
                  <a16:creationId xmlns:a16="http://schemas.microsoft.com/office/drawing/2014/main" id="{561D9DC6-BC44-7B2E-59B7-A36262CE7486}"/>
                </a:ext>
              </a:extLst>
            </p:cNvPr>
            <p:cNvSpPr/>
            <p:nvPr/>
          </p:nvSpPr>
          <p:spPr>
            <a:xfrm>
              <a:off x="16070449" y="-192505"/>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9" name="Picture 2">
              <a:extLst>
                <a:ext uri="{FF2B5EF4-FFF2-40B4-BE49-F238E27FC236}">
                  <a16:creationId xmlns:a16="http://schemas.microsoft.com/office/drawing/2014/main" id="{978FF0EC-4A96-F4A9-F9D7-6666F1B92A15}"/>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3030386" y="-1508177"/>
              <a:ext cx="5183803" cy="8954031"/>
            </a:xfrm>
            <a:prstGeom prst="rect">
              <a:avLst/>
            </a:prstGeom>
            <a:noFill/>
            <a:extLst>
              <a:ext uri="{909E8E84-426E-40DD-AFC4-6F175D3DCCD1}">
                <a14:hiddenFill xmlns:a14="http://schemas.microsoft.com/office/drawing/2010/main">
                  <a:solidFill>
                    <a:srgbClr val="FFFFFF"/>
                  </a:solidFill>
                </a14:hiddenFill>
              </a:ext>
            </a:extLst>
          </p:spPr>
        </p:pic>
      </p:grpSp>
      <p:sp>
        <p:nvSpPr>
          <p:cNvPr id="110" name="Speech Bubble: Oval 109">
            <a:extLst>
              <a:ext uri="{FF2B5EF4-FFF2-40B4-BE49-F238E27FC236}">
                <a16:creationId xmlns:a16="http://schemas.microsoft.com/office/drawing/2014/main" id="{9880374C-CE96-0802-5EAC-C0958B5ACBE7}"/>
              </a:ext>
            </a:extLst>
          </p:cNvPr>
          <p:cNvSpPr/>
          <p:nvPr/>
        </p:nvSpPr>
        <p:spPr>
          <a:xfrm>
            <a:off x="201186" y="-4190"/>
            <a:ext cx="6237650" cy="4623252"/>
          </a:xfrm>
          <a:prstGeom prst="wedgeEllipseCallout">
            <a:avLst>
              <a:gd name="adj1" fmla="val 71713"/>
              <a:gd name="adj2" fmla="val 22249"/>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F85CE363-D225-397E-2C17-E25DBBD14F5E}"/>
              </a:ext>
            </a:extLst>
          </p:cNvPr>
          <p:cNvSpPr txBox="1"/>
          <p:nvPr/>
        </p:nvSpPr>
        <p:spPr>
          <a:xfrm>
            <a:off x="1422295" y="1402945"/>
            <a:ext cx="4383777" cy="1569660"/>
          </a:xfrm>
          <a:prstGeom prst="rect">
            <a:avLst/>
          </a:prstGeom>
          <a:noFill/>
        </p:spPr>
        <p:txBody>
          <a:bodyPr wrap="square" rtlCol="0">
            <a:spAutoFit/>
          </a:bodyPr>
          <a:lstStyle/>
          <a:p>
            <a:r>
              <a:rPr lang="en-US" sz="3200" b="1">
                <a:solidFill>
                  <a:schemeClr val="bg1"/>
                </a:solidFill>
              </a:rPr>
              <a:t>And in the event, they do still forget I will continue to use…</a:t>
            </a:r>
          </a:p>
        </p:txBody>
      </p:sp>
      <p:grpSp>
        <p:nvGrpSpPr>
          <p:cNvPr id="112" name="Group 111">
            <a:extLst>
              <a:ext uri="{FF2B5EF4-FFF2-40B4-BE49-F238E27FC236}">
                <a16:creationId xmlns:a16="http://schemas.microsoft.com/office/drawing/2014/main" id="{469C0433-EFE4-0F24-6FE0-F15FF3D7F521}"/>
              </a:ext>
            </a:extLst>
          </p:cNvPr>
          <p:cNvGrpSpPr/>
          <p:nvPr/>
        </p:nvGrpSpPr>
        <p:grpSpPr>
          <a:xfrm>
            <a:off x="902185" y="843980"/>
            <a:ext cx="4720366" cy="2767502"/>
            <a:chOff x="978131" y="7647040"/>
            <a:chExt cx="4720366" cy="2767502"/>
          </a:xfrm>
        </p:grpSpPr>
        <p:pic>
          <p:nvPicPr>
            <p:cNvPr id="113" name="Picture 112">
              <a:extLst>
                <a:ext uri="{FF2B5EF4-FFF2-40B4-BE49-F238E27FC236}">
                  <a16:creationId xmlns:a16="http://schemas.microsoft.com/office/drawing/2014/main" id="{B90A01DE-ABD8-0333-18FE-567F125586F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578777" y="7647040"/>
              <a:ext cx="2119720" cy="2767502"/>
            </a:xfrm>
            <a:prstGeom prst="rect">
              <a:avLst/>
            </a:prstGeom>
            <a:ln>
              <a:solidFill>
                <a:srgbClr val="000000"/>
              </a:solidFill>
            </a:ln>
          </p:spPr>
        </p:pic>
        <p:sp>
          <p:nvSpPr>
            <p:cNvPr id="114" name="TextBox 113">
              <a:extLst>
                <a:ext uri="{FF2B5EF4-FFF2-40B4-BE49-F238E27FC236}">
                  <a16:creationId xmlns:a16="http://schemas.microsoft.com/office/drawing/2014/main" id="{00B9E04C-FD7B-F015-3A65-B30ACD68B694}"/>
                </a:ext>
              </a:extLst>
            </p:cNvPr>
            <p:cNvSpPr txBox="1"/>
            <p:nvPr/>
          </p:nvSpPr>
          <p:spPr>
            <a:xfrm>
              <a:off x="978131" y="7881324"/>
              <a:ext cx="2684429" cy="2308324"/>
            </a:xfrm>
            <a:prstGeom prst="rect">
              <a:avLst/>
            </a:prstGeom>
            <a:noFill/>
          </p:spPr>
          <p:txBody>
            <a:bodyPr wrap="square" rtlCol="0">
              <a:spAutoFit/>
            </a:bodyPr>
            <a:lstStyle/>
            <a:p>
              <a:r>
                <a:rPr lang="en-US" sz="3600">
                  <a:solidFill>
                    <a:schemeClr val="bg1"/>
                  </a:solidFill>
                </a:rPr>
                <a:t>Previous Breakfast Meal Count Forms</a:t>
              </a:r>
            </a:p>
          </p:txBody>
        </p:sp>
      </p:grpSp>
      <p:grpSp>
        <p:nvGrpSpPr>
          <p:cNvPr id="115" name="Group 114">
            <a:extLst>
              <a:ext uri="{FF2B5EF4-FFF2-40B4-BE49-F238E27FC236}">
                <a16:creationId xmlns:a16="http://schemas.microsoft.com/office/drawing/2014/main" id="{BA356451-603A-4D52-D0D6-F852045A8BC7}"/>
              </a:ext>
            </a:extLst>
          </p:cNvPr>
          <p:cNvGrpSpPr/>
          <p:nvPr/>
        </p:nvGrpSpPr>
        <p:grpSpPr>
          <a:xfrm>
            <a:off x="882086" y="843094"/>
            <a:ext cx="4684711" cy="2831296"/>
            <a:chOff x="926295" y="7790703"/>
            <a:chExt cx="4684711" cy="2831296"/>
          </a:xfrm>
        </p:grpSpPr>
        <p:pic>
          <p:nvPicPr>
            <p:cNvPr id="116" name="Picture 115">
              <a:extLst>
                <a:ext uri="{FF2B5EF4-FFF2-40B4-BE49-F238E27FC236}">
                  <a16:creationId xmlns:a16="http://schemas.microsoft.com/office/drawing/2014/main" id="{629E9D69-7722-5EF6-90DB-37A7DC7BB2B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555182" y="7790703"/>
              <a:ext cx="2055824" cy="2831296"/>
            </a:xfrm>
            <a:prstGeom prst="rect">
              <a:avLst/>
            </a:prstGeom>
            <a:ln>
              <a:solidFill>
                <a:srgbClr val="000000"/>
              </a:solidFill>
            </a:ln>
          </p:spPr>
        </p:pic>
        <p:sp>
          <p:nvSpPr>
            <p:cNvPr id="117" name="TextBox 116">
              <a:extLst>
                <a:ext uri="{FF2B5EF4-FFF2-40B4-BE49-F238E27FC236}">
                  <a16:creationId xmlns:a16="http://schemas.microsoft.com/office/drawing/2014/main" id="{EE71F0A6-BCE0-A18F-5F88-F0730F6A56C1}"/>
                </a:ext>
              </a:extLst>
            </p:cNvPr>
            <p:cNvSpPr txBox="1"/>
            <p:nvPr/>
          </p:nvSpPr>
          <p:spPr>
            <a:xfrm>
              <a:off x="926295" y="8004927"/>
              <a:ext cx="2900002" cy="2308324"/>
            </a:xfrm>
            <a:prstGeom prst="rect">
              <a:avLst/>
            </a:prstGeom>
            <a:noFill/>
          </p:spPr>
          <p:txBody>
            <a:bodyPr wrap="square" rtlCol="0">
              <a:spAutoFit/>
            </a:bodyPr>
            <a:lstStyle/>
            <a:p>
              <a:r>
                <a:rPr lang="en-US" sz="3600">
                  <a:solidFill>
                    <a:schemeClr val="bg1"/>
                  </a:solidFill>
                </a:rPr>
                <a:t>And previous BIC Meal Packing Reports</a:t>
              </a:r>
            </a:p>
          </p:txBody>
        </p:sp>
      </p:grpSp>
      <p:sp>
        <p:nvSpPr>
          <p:cNvPr id="118" name="TextBox 117">
            <a:extLst>
              <a:ext uri="{FF2B5EF4-FFF2-40B4-BE49-F238E27FC236}">
                <a16:creationId xmlns:a16="http://schemas.microsoft.com/office/drawing/2014/main" id="{C3344A79-9E43-C56B-C62B-0EF44EF3A2A9}"/>
              </a:ext>
            </a:extLst>
          </p:cNvPr>
          <p:cNvSpPr txBox="1"/>
          <p:nvPr/>
        </p:nvSpPr>
        <p:spPr>
          <a:xfrm>
            <a:off x="1010708" y="1672489"/>
            <a:ext cx="4877731" cy="1077218"/>
          </a:xfrm>
          <a:prstGeom prst="rect">
            <a:avLst/>
          </a:prstGeom>
          <a:noFill/>
        </p:spPr>
        <p:txBody>
          <a:bodyPr wrap="square" rtlCol="0">
            <a:spAutoFit/>
          </a:bodyPr>
          <a:lstStyle/>
          <a:p>
            <a:r>
              <a:rPr lang="en-US" sz="3200" b="1">
                <a:solidFill>
                  <a:schemeClr val="bg1"/>
                </a:solidFill>
              </a:rPr>
              <a:t>To make my forecasts for BIC meal service.</a:t>
            </a:r>
          </a:p>
        </p:txBody>
      </p:sp>
    </p:spTree>
    <p:extLst>
      <p:ext uri="{BB962C8B-B14F-4D97-AF65-F5344CB8AC3E}">
        <p14:creationId xmlns:p14="http://schemas.microsoft.com/office/powerpoint/2010/main" val="105705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hidden"/>
                                      </p:to>
                                    </p:set>
                                  </p:childTnLst>
                                </p:cTn>
                              </p:par>
                              <p:par>
                                <p:cTn id="11" presetID="53" presetClass="entr" presetSubtype="16"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p:cTn id="13" dur="500" fill="hold"/>
                                        <p:tgtEl>
                                          <p:spTgt spid="57"/>
                                        </p:tgtEl>
                                        <p:attrNameLst>
                                          <p:attrName>ppt_w</p:attrName>
                                        </p:attrNameLst>
                                      </p:cBhvr>
                                      <p:tavLst>
                                        <p:tav tm="0">
                                          <p:val>
                                            <p:fltVal val="0"/>
                                          </p:val>
                                        </p:tav>
                                        <p:tav tm="100000">
                                          <p:val>
                                            <p:strVal val="#ppt_w"/>
                                          </p:val>
                                        </p:tav>
                                      </p:tavLst>
                                    </p:anim>
                                    <p:anim calcmode="lin" valueType="num">
                                      <p:cBhvr>
                                        <p:cTn id="14" dur="500" fill="hold"/>
                                        <p:tgtEl>
                                          <p:spTgt spid="57"/>
                                        </p:tgtEl>
                                        <p:attrNameLst>
                                          <p:attrName>ppt_h</p:attrName>
                                        </p:attrNameLst>
                                      </p:cBhvr>
                                      <p:tavLst>
                                        <p:tav tm="0">
                                          <p:val>
                                            <p:fltVal val="0"/>
                                          </p:val>
                                        </p:tav>
                                        <p:tav tm="100000">
                                          <p:val>
                                            <p:strVal val="#ppt_h"/>
                                          </p:val>
                                        </p:tav>
                                      </p:tavLst>
                                    </p:anim>
                                    <p:animEffect transition="in" filter="fade">
                                      <p:cBhvr>
                                        <p:cTn id="15" dur="500"/>
                                        <p:tgtEl>
                                          <p:spTgt spid="57"/>
                                        </p:tgtEl>
                                      </p:cBhvr>
                                    </p:animEffect>
                                  </p:childTnLst>
                                </p:cTn>
                              </p:par>
                              <p:par>
                                <p:cTn id="16" presetID="1" presetClass="entr" presetSubtype="0" fill="hold" nodeType="withEffect">
                                  <p:stCondLst>
                                    <p:cond delay="0"/>
                                  </p:stCondLst>
                                  <p:childTnLst>
                                    <p:set>
                                      <p:cBhvr>
                                        <p:cTn id="17" dur="1" fill="hold">
                                          <p:stCondLst>
                                            <p:cond delay="0"/>
                                          </p:stCondLst>
                                        </p:cTn>
                                        <p:tgtEl>
                                          <p:spTgt spid="9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9"/>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95"/>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98"/>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10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02"/>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9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57"/>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04"/>
                                        </p:tgtEl>
                                        <p:attrNameLst>
                                          <p:attrName>style.visibility</p:attrName>
                                        </p:attrNameLst>
                                      </p:cBhvr>
                                      <p:to>
                                        <p:strVal val="hidden"/>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10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11"/>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12"/>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1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15"/>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P spid="98" grpId="0"/>
      <p:bldP spid="98" grpId="1"/>
      <p:bldP spid="102" grpId="0"/>
      <p:bldP spid="102" grpId="1"/>
      <p:bldP spid="110" grpId="0" animBg="1"/>
      <p:bldP spid="111" grpId="0"/>
      <p:bldP spid="111" grpId="1"/>
      <p:bldP spid="11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CE5047-3177-7EE2-FD71-56E51627BA96}"/>
              </a:ext>
            </a:extLst>
          </p:cNvPr>
          <p:cNvSpPr>
            <a:spLocks/>
          </p:cNvSpPr>
          <p:nvPr/>
        </p:nvSpPr>
        <p:spPr>
          <a:xfrm>
            <a:off x="2875547" y="1407644"/>
            <a:ext cx="9005696" cy="530594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B7F6C4F-5008-2C51-53E3-0AED4F2C72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4234" y="1603692"/>
            <a:ext cx="3763673" cy="4913843"/>
          </a:xfrm>
          <a:prstGeom prst="rect">
            <a:avLst/>
          </a:prstGeom>
          <a:ln>
            <a:solidFill>
              <a:srgbClr val="000000"/>
            </a:solidFill>
          </a:ln>
        </p:spPr>
      </p:pic>
      <p:sp>
        <p:nvSpPr>
          <p:cNvPr id="3" name="Rectangle 2">
            <a:extLst>
              <a:ext uri="{FF2B5EF4-FFF2-40B4-BE49-F238E27FC236}">
                <a16:creationId xmlns:a16="http://schemas.microsoft.com/office/drawing/2014/main" id="{1482C605-D704-A3ED-8863-8DB1D38ACF2D}"/>
              </a:ext>
            </a:extLst>
          </p:cNvPr>
          <p:cNvSpPr/>
          <p:nvPr/>
        </p:nvSpPr>
        <p:spPr>
          <a:xfrm>
            <a:off x="0" y="144416"/>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192642" y="253836"/>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rPr>
              <a:t>Federal Government</a:t>
            </a:r>
            <a:r>
              <a:rPr kumimoji="0" lang="en-US" sz="5400" b="1" i="0" u="none" strike="noStrike" kern="1200" cap="none" spc="0" normalizeH="0" noProof="0">
                <a:solidFill>
                  <a:srgbClr val="002060"/>
                </a:solidFill>
                <a:uLnTx/>
                <a:uFillTx/>
                <a:latin typeface="Times New Roman" panose="02020603050405020304" pitchFamily="18" charset="0"/>
                <a:cs typeface="Times New Roman" panose="02020603050405020304" pitchFamily="18" charset="0"/>
              </a:rPr>
              <a:t> Regulations</a:t>
            </a:r>
            <a:endParaRPr kumimoji="0" lang="en-US" sz="54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endParaRPr>
          </a:p>
        </p:txBody>
      </p:sp>
      <p:sp>
        <p:nvSpPr>
          <p:cNvPr id="8" name="Rectangle 7" hidden="1">
            <a:extLst>
              <a:ext uri="{FF2B5EF4-FFF2-40B4-BE49-F238E27FC236}">
                <a16:creationId xmlns:a16="http://schemas.microsoft.com/office/drawing/2014/main" id="{7F77BBB3-D470-D168-7FA0-226B9C983EE3}"/>
              </a:ext>
            </a:extLst>
          </p:cNvPr>
          <p:cNvSpPr/>
          <p:nvPr/>
        </p:nvSpPr>
        <p:spPr>
          <a:xfrm>
            <a:off x="5981700" y="3050018"/>
            <a:ext cx="507332" cy="5293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9A75B7F5-91B9-840C-7701-907B6F8DDC57}"/>
              </a:ext>
            </a:extLst>
          </p:cNvPr>
          <p:cNvSpPr/>
          <p:nvPr/>
        </p:nvSpPr>
        <p:spPr>
          <a:xfrm>
            <a:off x="5274435" y="1917889"/>
            <a:ext cx="6156918" cy="26516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The “</a:t>
            </a:r>
            <a:r>
              <a:rPr kumimoji="0" lang="en-US" sz="2800" i="1" u="none" strike="noStrike" kern="1200" cap="none" spc="0" normalizeH="0" baseline="0" noProof="0">
                <a:ln>
                  <a:noFill/>
                </a:ln>
                <a:solidFill>
                  <a:prstClr val="white"/>
                </a:solidFill>
                <a:effectLst/>
                <a:uLnTx/>
                <a:uFillTx/>
                <a:latin typeface="Calibri"/>
                <a:ea typeface="+mn-ea"/>
                <a:cs typeface="+mn-cs"/>
              </a:rPr>
              <a:t>Breakfast Meal Count Form</a:t>
            </a:r>
            <a:r>
              <a:rPr kumimoji="0" lang="en-US" sz="2800" b="1" i="0" u="none" strike="noStrike" kern="1200" cap="none" spc="0" normalizeH="0" baseline="0" noProof="0">
                <a:ln>
                  <a:noFill/>
                </a:ln>
                <a:solidFill>
                  <a:prstClr val="white"/>
                </a:solidFill>
                <a:effectLst/>
                <a:uLnTx/>
                <a:uFillTx/>
                <a:latin typeface="Calibri"/>
                <a:ea typeface="+mn-ea"/>
                <a:cs typeface="+mn-cs"/>
              </a:rPr>
              <a:t>”</a:t>
            </a:r>
            <a:r>
              <a:rPr kumimoji="0" lang="en-US" sz="2800" b="0" i="0" u="none" strike="noStrike" kern="1200" cap="none" spc="0" normalizeH="0" baseline="0" noProof="0">
                <a:ln>
                  <a:noFill/>
                </a:ln>
                <a:solidFill>
                  <a:prstClr val="white"/>
                </a:solidFill>
                <a:effectLst/>
                <a:uLnTx/>
                <a:uFillTx/>
                <a:latin typeface="Calibri"/>
                <a:ea typeface="+mn-ea"/>
                <a:cs typeface="+mn-cs"/>
              </a:rPr>
              <a:t> </a:t>
            </a:r>
            <a:r>
              <a:rPr lang="en-US" sz="2800" noProof="0">
                <a:solidFill>
                  <a:prstClr val="white"/>
                </a:solidFill>
                <a:latin typeface="Calibri"/>
              </a:rPr>
              <a:t>is a</a:t>
            </a:r>
            <a:r>
              <a:rPr kumimoji="0" lang="en-US" sz="2800" b="0" i="0" u="none" strike="noStrike" kern="1200" cap="none" spc="0" normalizeH="0" baseline="0" noProof="0">
                <a:ln>
                  <a:noFill/>
                </a:ln>
                <a:solidFill>
                  <a:prstClr val="white"/>
                </a:solidFill>
                <a:effectLst/>
                <a:uLnTx/>
                <a:uFillTx/>
                <a:latin typeface="Calibri"/>
                <a:ea typeface="+mn-ea"/>
                <a:cs typeface="+mn-cs"/>
              </a:rPr>
              <a:t> legal document kept on file for three years for audit purposes.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This legal document supports the funds received from the state and federal </a:t>
            </a:r>
            <a:r>
              <a:rPr lang="en-US" sz="2800">
                <a:solidFill>
                  <a:prstClr val="white"/>
                </a:solidFill>
                <a:latin typeface="Calibri"/>
              </a:rPr>
              <a:t>g</a:t>
            </a:r>
            <a:r>
              <a:rPr kumimoji="0" lang="en-US" sz="2800" b="0" i="0" u="none" strike="noStrike" kern="1200" cap="none" spc="0" normalizeH="0" baseline="0" noProof="0" err="1">
                <a:ln>
                  <a:noFill/>
                </a:ln>
                <a:solidFill>
                  <a:prstClr val="white"/>
                </a:solidFill>
                <a:effectLst/>
                <a:uLnTx/>
                <a:uFillTx/>
                <a:latin typeface="Calibri"/>
                <a:ea typeface="+mn-ea"/>
                <a:cs typeface="+mn-cs"/>
              </a:rPr>
              <a:t>overnment</a:t>
            </a:r>
            <a:r>
              <a:rPr kumimoji="0" lang="en-US" sz="2800" b="0" i="0" u="none" strike="noStrike" kern="1200" cap="none" spc="0" normalizeH="0" baseline="0" noProof="0">
                <a:ln>
                  <a:noFill/>
                </a:ln>
                <a:solidFill>
                  <a:prstClr val="white"/>
                </a:solidFill>
                <a:effectLst/>
                <a:uLnTx/>
                <a:uFillTx/>
                <a:latin typeface="Calibri"/>
                <a:ea typeface="+mn-ea"/>
                <a:cs typeface="+mn-cs"/>
              </a:rPr>
              <a:t> for reimbursable meals.</a:t>
            </a:r>
          </a:p>
        </p:txBody>
      </p:sp>
      <p:pic>
        <p:nvPicPr>
          <p:cNvPr id="9" name="Picture 8" descr="A close-up of a sign&#10;&#10;AI-generated content may be incorrect.">
            <a:extLst>
              <a:ext uri="{FF2B5EF4-FFF2-40B4-BE49-F238E27FC236}">
                <a16:creationId xmlns:a16="http://schemas.microsoft.com/office/drawing/2014/main" id="{C85358DD-C02A-95C4-51BE-8E6CDC8A415C}"/>
              </a:ext>
            </a:extLst>
          </p:cNvPr>
          <p:cNvPicPr>
            <a:picLocks noChangeAspect="1"/>
          </p:cNvPicPr>
          <p:nvPr/>
        </p:nvPicPr>
        <p:blipFill>
          <a:blip r:embed="rId4">
            <a:extLst>
              <a:ext uri="{28A0092B-C50C-407E-A947-70E740481C1C}">
                <a14:useLocalDpi xmlns:a14="http://schemas.microsoft.com/office/drawing/2010/main" val="0"/>
              </a:ext>
            </a:extLst>
          </a:blip>
          <a:srcRect l="819" t="2560" b="3957"/>
          <a:stretch>
            <a:fillRect/>
          </a:stretch>
        </p:blipFill>
        <p:spPr>
          <a:xfrm>
            <a:off x="6289040" y="5019039"/>
            <a:ext cx="4748985" cy="1437641"/>
          </a:xfrm>
          <a:prstGeom prst="rect">
            <a:avLst/>
          </a:prstGeom>
          <a:ln w="28575">
            <a:solidFill>
              <a:srgbClr val="FFC000"/>
            </a:solidFill>
          </a:ln>
        </p:spPr>
      </p:pic>
    </p:spTree>
    <p:extLst>
      <p:ext uri="{BB962C8B-B14F-4D97-AF65-F5344CB8AC3E}">
        <p14:creationId xmlns:p14="http://schemas.microsoft.com/office/powerpoint/2010/main" val="2843770211"/>
      </p:ext>
    </p:extLst>
  </p:cSld>
  <p:clrMapOvr>
    <a:masterClrMapping/>
  </p:clrMapOvr>
  <mc:AlternateContent xmlns:mc="http://schemas.openxmlformats.org/markup-compatibility/2006" xmlns:p14="http://schemas.microsoft.com/office/powerpoint/2010/main">
    <mc:Choice Requires="p14">
      <p:transition spd="slow" p14:dur="2000" advTm="16519"/>
    </mc:Choice>
    <mc:Fallback xmlns="">
      <p:transition spd="slow" advTm="16519"/>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4D527F3C-F458-0C68-042E-DB55E92B87FB}"/>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32BEF5A-77F6-23B5-EF28-50D5A7A5B1B0}"/>
              </a:ext>
            </a:extLst>
          </p:cNvPr>
          <p:cNvSpPr/>
          <p:nvPr/>
        </p:nvSpPr>
        <p:spPr>
          <a:xfrm>
            <a:off x="0" y="269525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A0C304B-B98E-C8F6-A3B7-53540EFBF52D}"/>
              </a:ext>
            </a:extLst>
          </p:cNvPr>
          <p:cNvSpPr txBox="1">
            <a:spLocks/>
          </p:cNvSpPr>
          <p:nvPr/>
        </p:nvSpPr>
        <p:spPr>
          <a:xfrm>
            <a:off x="0" y="2695259"/>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600" b="1">
                <a:solidFill>
                  <a:srgbClr val="002060"/>
                </a:solidFill>
                <a:latin typeface="Times New Roman" panose="02020603050405020304" pitchFamily="18" charset="0"/>
                <a:cs typeface="Times New Roman" panose="02020603050405020304" pitchFamily="18" charset="0"/>
              </a:rPr>
              <a:t>BIC Daily Meal Packing Report</a:t>
            </a:r>
          </a:p>
        </p:txBody>
      </p:sp>
    </p:spTree>
    <p:extLst>
      <p:ext uri="{BB962C8B-B14F-4D97-AF65-F5344CB8AC3E}">
        <p14:creationId xmlns:p14="http://schemas.microsoft.com/office/powerpoint/2010/main" val="2792059204"/>
      </p:ext>
    </p:extLst>
  </p:cSld>
  <p:clrMapOvr>
    <a:masterClrMapping/>
  </p:clrMapOvr>
  <mc:AlternateContent xmlns:mc="http://schemas.openxmlformats.org/markup-compatibility/2006" xmlns:p14="http://schemas.microsoft.com/office/powerpoint/2010/main">
    <mc:Choice Requires="p14">
      <p:transition spd="slow" p14:dur="2000" advTm="11512"/>
    </mc:Choice>
    <mc:Fallback xmlns="">
      <p:transition spd="slow" advTm="11512"/>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CA06FD-F616-9753-E485-E1DC7AF61FC8}"/>
              </a:ext>
            </a:extLst>
          </p:cNvPr>
          <p:cNvSpPr>
            <a:spLocks/>
          </p:cNvSpPr>
          <p:nvPr/>
        </p:nvSpPr>
        <p:spPr>
          <a:xfrm>
            <a:off x="1699442" y="1422549"/>
            <a:ext cx="9034818" cy="524909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CC501FC-C475-5066-9A6C-C9394BE150F6}"/>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54C4920-5BE5-D851-94E7-664984B5D78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53" t="1117" r="882" b="-535"/>
          <a:stretch/>
        </p:blipFill>
        <p:spPr>
          <a:xfrm>
            <a:off x="4417588" y="1437640"/>
            <a:ext cx="3794764" cy="5218913"/>
          </a:xfrm>
          <a:prstGeom prst="rect">
            <a:avLst/>
          </a:prstGeom>
          <a:ln w="12700">
            <a:solidFill>
              <a:srgbClr val="002060"/>
            </a:solidFill>
          </a:ln>
        </p:spPr>
      </p:pic>
      <p:grpSp>
        <p:nvGrpSpPr>
          <p:cNvPr id="7" name="Group 6">
            <a:extLst>
              <a:ext uri="{FF2B5EF4-FFF2-40B4-BE49-F238E27FC236}">
                <a16:creationId xmlns:a16="http://schemas.microsoft.com/office/drawing/2014/main" id="{C9FE4CBC-9BC8-852E-068A-779A2611B6D2}"/>
              </a:ext>
            </a:extLst>
          </p:cNvPr>
          <p:cNvGrpSpPr/>
          <p:nvPr/>
        </p:nvGrpSpPr>
        <p:grpSpPr>
          <a:xfrm>
            <a:off x="193673" y="1557198"/>
            <a:ext cx="4665572" cy="1134193"/>
            <a:chOff x="7614423" y="2207592"/>
            <a:chExt cx="4665572" cy="1134193"/>
          </a:xfrm>
        </p:grpSpPr>
        <p:cxnSp>
          <p:nvCxnSpPr>
            <p:cNvPr id="160" name="Straight Arrow Connector 159">
              <a:extLst>
                <a:ext uri="{FF2B5EF4-FFF2-40B4-BE49-F238E27FC236}">
                  <a16:creationId xmlns:a16="http://schemas.microsoft.com/office/drawing/2014/main" id="{EC25A303-5D4F-4A32-BA91-231ACBBDD629}"/>
                </a:ext>
              </a:extLst>
            </p:cNvPr>
            <p:cNvCxnSpPr>
              <a:cxnSpLocks/>
            </p:cNvCxnSpPr>
            <p:nvPr/>
          </p:nvCxnSpPr>
          <p:spPr>
            <a:xfrm flipV="1">
              <a:off x="11664701" y="3121994"/>
              <a:ext cx="615294" cy="1580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7465258-9172-45A3-994E-664D60830FE1}"/>
                </a:ext>
              </a:extLst>
            </p:cNvPr>
            <p:cNvSpPr txBox="1"/>
            <p:nvPr/>
          </p:nvSpPr>
          <p:spPr>
            <a:xfrm>
              <a:off x="7614423" y="2207592"/>
              <a:ext cx="3971691" cy="1134193"/>
            </a:xfrm>
            <a:prstGeom prst="rect">
              <a:avLst/>
            </a:prstGeom>
            <a:solidFill>
              <a:srgbClr val="FFC000"/>
            </a:solidFill>
            <a:ln>
              <a:solidFill>
                <a:schemeClr val="bg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alibri"/>
                  <a:ea typeface="+mn-ea"/>
                  <a:cs typeface="+mn-cs"/>
                </a:rPr>
                <a:t>FSM or designee will complete the </a:t>
              </a:r>
              <a:r>
                <a:rPr kumimoji="0" lang="en-US" sz="2000" b="1" i="0" u="none" strike="noStrike" kern="1200" cap="none" spc="0" normalizeH="0" baseline="0" noProof="0">
                  <a:ln>
                    <a:noFill/>
                  </a:ln>
                  <a:solidFill>
                    <a:srgbClr val="002060"/>
                  </a:solidFill>
                  <a:effectLst/>
                  <a:uLnTx/>
                  <a:uFillTx/>
                  <a:latin typeface="Calibri"/>
                  <a:ea typeface="+mn-ea"/>
                  <a:cs typeface="+mn-cs"/>
                </a:rPr>
                <a:t>date, location code, name of the school</a:t>
              </a:r>
              <a:r>
                <a:rPr kumimoji="0" lang="en-US" sz="2000" b="0" i="0" u="none" strike="noStrike" kern="1200" cap="none" spc="0" normalizeH="0" baseline="0" noProof="0">
                  <a:ln>
                    <a:noFill/>
                  </a:ln>
                  <a:solidFill>
                    <a:srgbClr val="002060"/>
                  </a:solidFill>
                  <a:effectLst/>
                  <a:uLnTx/>
                  <a:uFillTx/>
                  <a:latin typeface="Calibri"/>
                  <a:ea typeface="+mn-ea"/>
                  <a:cs typeface="+mn-cs"/>
                </a:rPr>
                <a:t> and </a:t>
              </a:r>
              <a:r>
                <a:rPr kumimoji="0" lang="en-US" sz="2000" b="1" i="0" u="none" strike="noStrike" kern="1200" cap="none" spc="0" normalizeH="0" baseline="0" noProof="0">
                  <a:ln>
                    <a:noFill/>
                  </a:ln>
                  <a:solidFill>
                    <a:srgbClr val="002060"/>
                  </a:solidFill>
                  <a:effectLst/>
                  <a:uLnTx/>
                  <a:uFillTx/>
                  <a:latin typeface="Calibri"/>
                  <a:ea typeface="+mn-ea"/>
                  <a:cs typeface="+mn-cs"/>
                </a:rPr>
                <a:t>menu items.</a:t>
              </a:r>
            </a:p>
          </p:txBody>
        </p:sp>
      </p:grpSp>
      <p:grpSp>
        <p:nvGrpSpPr>
          <p:cNvPr id="11" name="Group 10">
            <a:extLst>
              <a:ext uri="{FF2B5EF4-FFF2-40B4-BE49-F238E27FC236}">
                <a16:creationId xmlns:a16="http://schemas.microsoft.com/office/drawing/2014/main" id="{C0A2D5D3-08F3-A0DE-0D4F-84B2368953CA}"/>
              </a:ext>
            </a:extLst>
          </p:cNvPr>
          <p:cNvGrpSpPr/>
          <p:nvPr/>
        </p:nvGrpSpPr>
        <p:grpSpPr>
          <a:xfrm>
            <a:off x="99716" y="5369050"/>
            <a:ext cx="6538766" cy="1134193"/>
            <a:chOff x="-2034265" y="5177026"/>
            <a:chExt cx="8022722" cy="1134193"/>
          </a:xfrm>
        </p:grpSpPr>
        <p:cxnSp>
          <p:nvCxnSpPr>
            <p:cNvPr id="10" name="Straight Arrow Connector 9">
              <a:extLst>
                <a:ext uri="{FF2B5EF4-FFF2-40B4-BE49-F238E27FC236}">
                  <a16:creationId xmlns:a16="http://schemas.microsoft.com/office/drawing/2014/main" id="{735B2A1D-D6E0-4EE1-985A-39900BDF376C}"/>
                </a:ext>
              </a:extLst>
            </p:cNvPr>
            <p:cNvCxnSpPr>
              <a:cxnSpLocks/>
            </p:cNvCxnSpPr>
            <p:nvPr/>
          </p:nvCxnSpPr>
          <p:spPr>
            <a:xfrm>
              <a:off x="2932871" y="5910471"/>
              <a:ext cx="831993" cy="3034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7465258-9172-45A3-994E-664D60830FE1}"/>
                </a:ext>
              </a:extLst>
            </p:cNvPr>
            <p:cNvSpPr txBox="1"/>
            <p:nvPr/>
          </p:nvSpPr>
          <p:spPr>
            <a:xfrm>
              <a:off x="-2034265" y="5177026"/>
              <a:ext cx="4871424" cy="1134193"/>
            </a:xfrm>
            <a:prstGeom prst="rect">
              <a:avLst/>
            </a:prstGeom>
            <a:solidFill>
              <a:srgbClr val="FFC000"/>
            </a:solidFill>
            <a:ln>
              <a:solidFill>
                <a:schemeClr val="bg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Food Services staff will </a:t>
              </a:r>
              <a:r>
                <a:rPr kumimoji="0" lang="en-US" sz="2400" b="1" i="0" u="none" strike="noStrike" kern="1200" cap="none" spc="0" normalizeH="0" baseline="0" noProof="0">
                  <a:ln>
                    <a:noFill/>
                  </a:ln>
                  <a:solidFill>
                    <a:srgbClr val="002060"/>
                  </a:solidFill>
                  <a:effectLst/>
                  <a:uLnTx/>
                  <a:uFillTx/>
                  <a:latin typeface="Calibri"/>
                  <a:ea typeface="+mn-ea"/>
                  <a:cs typeface="+mn-cs"/>
                </a:rPr>
                <a:t>print name</a:t>
              </a:r>
              <a:r>
                <a:rPr kumimoji="0" lang="en-US" sz="2400" b="0" i="0" u="none" strike="noStrike" kern="1200" cap="none" spc="0" normalizeH="0" baseline="0" noProof="0">
                  <a:ln>
                    <a:noFill/>
                  </a:ln>
                  <a:solidFill>
                    <a:srgbClr val="002060"/>
                  </a:solidFill>
                  <a:effectLst/>
                  <a:uLnTx/>
                  <a:uFillTx/>
                  <a:latin typeface="Calibri"/>
                  <a:ea typeface="+mn-ea"/>
                  <a:cs typeface="+mn-cs"/>
                </a:rPr>
                <a:t> and </a:t>
              </a:r>
              <a:r>
                <a:rPr kumimoji="0" lang="en-US" sz="2400" b="1" i="0" u="none" strike="noStrike" kern="1200" cap="none" spc="0" normalizeH="0" baseline="0" noProof="0">
                  <a:ln>
                    <a:noFill/>
                  </a:ln>
                  <a:solidFill>
                    <a:srgbClr val="002060"/>
                  </a:solidFill>
                  <a:effectLst/>
                  <a:uLnTx/>
                  <a:uFillTx/>
                  <a:latin typeface="Calibri"/>
                  <a:ea typeface="+mn-ea"/>
                  <a:cs typeface="+mn-cs"/>
                </a:rPr>
                <a:t>sign</a:t>
              </a:r>
              <a:r>
                <a:rPr kumimoji="0" lang="en-US" sz="2400" b="0" i="0" u="none" strike="noStrike" kern="1200" cap="none" spc="0" normalizeH="0" baseline="0" noProof="0">
                  <a:ln>
                    <a:noFill/>
                  </a:ln>
                  <a:solidFill>
                    <a:srgbClr val="002060"/>
                  </a:solidFill>
                  <a:effectLst/>
                  <a:uLnTx/>
                  <a:uFillTx/>
                  <a:latin typeface="Calibri"/>
                  <a:ea typeface="+mn-ea"/>
                  <a:cs typeface="+mn-cs"/>
                </a:rPr>
                <a:t> to verify the form is completed accurately.</a:t>
              </a:r>
            </a:p>
          </p:txBody>
        </p:sp>
        <p:cxnSp>
          <p:nvCxnSpPr>
            <p:cNvPr id="16" name="Straight Arrow Connector 15">
              <a:extLst>
                <a:ext uri="{FF2B5EF4-FFF2-40B4-BE49-F238E27FC236}">
                  <a16:creationId xmlns:a16="http://schemas.microsoft.com/office/drawing/2014/main" id="{01B5AFC7-F8E8-E822-0D88-C95397C1FA6A}"/>
                </a:ext>
              </a:extLst>
            </p:cNvPr>
            <p:cNvCxnSpPr>
              <a:cxnSpLocks/>
            </p:cNvCxnSpPr>
            <p:nvPr/>
          </p:nvCxnSpPr>
          <p:spPr>
            <a:xfrm>
              <a:off x="2954071" y="5896214"/>
              <a:ext cx="3034386" cy="3177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8" name="Rectangle 17">
            <a:extLst>
              <a:ext uri="{FF2B5EF4-FFF2-40B4-BE49-F238E27FC236}">
                <a16:creationId xmlns:a16="http://schemas.microsoft.com/office/drawing/2014/main" id="{B94E418E-3F41-BAE5-CF9A-5FC23DFEB9F0}"/>
              </a:ext>
            </a:extLst>
          </p:cNvPr>
          <p:cNvSpPr/>
          <p:nvPr/>
        </p:nvSpPr>
        <p:spPr>
          <a:xfrm>
            <a:off x="4539340" y="2375699"/>
            <a:ext cx="572129" cy="3534034"/>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B8264828-70CE-AFC5-0F1D-F7461702D8C8}"/>
              </a:ext>
            </a:extLst>
          </p:cNvPr>
          <p:cNvGrpSpPr/>
          <p:nvPr/>
        </p:nvGrpSpPr>
        <p:grpSpPr>
          <a:xfrm>
            <a:off x="154392" y="2801749"/>
            <a:ext cx="4626009" cy="1512958"/>
            <a:chOff x="6782274" y="3464500"/>
            <a:chExt cx="5738711" cy="1512958"/>
          </a:xfrm>
        </p:grpSpPr>
        <p:cxnSp>
          <p:nvCxnSpPr>
            <p:cNvPr id="161" name="Straight Arrow Connector 160">
              <a:extLst>
                <a:ext uri="{FF2B5EF4-FFF2-40B4-BE49-F238E27FC236}">
                  <a16:creationId xmlns:a16="http://schemas.microsoft.com/office/drawing/2014/main" id="{735B2A1D-D6E0-4EE1-985A-39900BDF376C}"/>
                </a:ext>
              </a:extLst>
            </p:cNvPr>
            <p:cNvCxnSpPr>
              <a:cxnSpLocks/>
            </p:cNvCxnSpPr>
            <p:nvPr/>
          </p:nvCxnSpPr>
          <p:spPr>
            <a:xfrm flipV="1">
              <a:off x="11815786" y="3989463"/>
              <a:ext cx="705199" cy="4488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3F56ED34-2C8E-4D2E-8E76-F9F36363A5F1}"/>
                </a:ext>
              </a:extLst>
            </p:cNvPr>
            <p:cNvSpPr txBox="1"/>
            <p:nvPr/>
          </p:nvSpPr>
          <p:spPr>
            <a:xfrm>
              <a:off x="6782274" y="3464500"/>
              <a:ext cx="4871424" cy="1512958"/>
            </a:xfrm>
            <a:prstGeom prst="rect">
              <a:avLst/>
            </a:prstGeom>
            <a:solidFill>
              <a:srgbClr val="FFC000"/>
            </a:solidFill>
            <a:ln>
              <a:solidFill>
                <a:schemeClr val="bg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alibri"/>
                  <a:ea typeface="+mn-ea"/>
                  <a:cs typeface="+mn-cs"/>
                </a:rPr>
                <a:t>FSM or designee will provide the room numbers and class enrollments of each BIC classroom in the </a:t>
              </a:r>
              <a:r>
                <a:rPr lang="en-US" sz="2000" b="1">
                  <a:solidFill>
                    <a:srgbClr val="002060"/>
                  </a:solidFill>
                  <a:latin typeface="Calibri"/>
                </a:rPr>
                <a:t>r</a:t>
              </a:r>
              <a:r>
                <a:rPr kumimoji="0" lang="en-US" sz="2000" b="1" i="0" u="none" strike="noStrike" kern="1200" cap="none" spc="0" normalizeH="0" baseline="0" noProof="0" err="1">
                  <a:ln>
                    <a:noFill/>
                  </a:ln>
                  <a:solidFill>
                    <a:srgbClr val="002060"/>
                  </a:solidFill>
                  <a:effectLst/>
                  <a:uLnTx/>
                  <a:uFillTx/>
                  <a:latin typeface="Calibri"/>
                  <a:ea typeface="+mn-ea"/>
                  <a:cs typeface="+mn-cs"/>
                </a:rPr>
                <a:t>oom</a:t>
              </a:r>
              <a:r>
                <a:rPr kumimoji="0" lang="en-US" sz="2000" b="0" i="0" u="none" strike="noStrike" kern="1200" cap="none" spc="0" normalizeH="0" baseline="0" noProof="0">
                  <a:ln>
                    <a:noFill/>
                  </a:ln>
                  <a:solidFill>
                    <a:srgbClr val="002060"/>
                  </a:solidFill>
                  <a:effectLst/>
                  <a:uLnTx/>
                  <a:uFillTx/>
                  <a:latin typeface="Calibri"/>
                  <a:ea typeface="+mn-ea"/>
                  <a:cs typeface="+mn-cs"/>
                </a:rPr>
                <a:t> and </a:t>
              </a:r>
              <a:r>
                <a:rPr lang="en-US" sz="2000" b="1">
                  <a:solidFill>
                    <a:srgbClr val="002060"/>
                  </a:solidFill>
                  <a:latin typeface="Calibri"/>
                </a:rPr>
                <a:t>e</a:t>
              </a:r>
              <a:r>
                <a:rPr kumimoji="0" lang="en-US" sz="2000" b="1" i="0" u="none" strike="noStrike" kern="1200" cap="none" spc="0" normalizeH="0" baseline="0" noProof="0" err="1">
                  <a:ln>
                    <a:noFill/>
                  </a:ln>
                  <a:solidFill>
                    <a:srgbClr val="002060"/>
                  </a:solidFill>
                  <a:effectLst/>
                  <a:uLnTx/>
                  <a:uFillTx/>
                  <a:latin typeface="Calibri"/>
                  <a:ea typeface="+mn-ea"/>
                  <a:cs typeface="+mn-cs"/>
                </a:rPr>
                <a:t>nrollment</a:t>
              </a:r>
              <a:r>
                <a:rPr kumimoji="0" lang="en-US" sz="2000" b="0" i="0" u="none" strike="noStrike" kern="1200" cap="none" spc="0" normalizeH="0" baseline="0" noProof="0">
                  <a:ln>
                    <a:noFill/>
                  </a:ln>
                  <a:solidFill>
                    <a:srgbClr val="002060"/>
                  </a:solidFill>
                  <a:effectLst/>
                  <a:uLnTx/>
                  <a:uFillTx/>
                  <a:latin typeface="Calibri"/>
                  <a:ea typeface="+mn-ea"/>
                  <a:cs typeface="+mn-cs"/>
                </a:rPr>
                <a:t> column. </a:t>
              </a:r>
            </a:p>
          </p:txBody>
        </p:sp>
      </p:grpSp>
      <p:sp>
        <p:nvSpPr>
          <p:cNvPr id="35" name="Rectangle 34">
            <a:extLst>
              <a:ext uri="{FF2B5EF4-FFF2-40B4-BE49-F238E27FC236}">
                <a16:creationId xmlns:a16="http://schemas.microsoft.com/office/drawing/2014/main" id="{F764CCD4-D9A4-9F1C-9BAE-12F691F8FE6A}"/>
              </a:ext>
            </a:extLst>
          </p:cNvPr>
          <p:cNvSpPr/>
          <p:nvPr/>
        </p:nvSpPr>
        <p:spPr>
          <a:xfrm>
            <a:off x="4473207" y="1945843"/>
            <a:ext cx="3697126" cy="400683"/>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955ACBE-BCA0-C9DB-A1AD-2E82C45B53E7}"/>
              </a:ext>
            </a:extLst>
          </p:cNvPr>
          <p:cNvSpPr txBox="1">
            <a:spLocks/>
          </p:cNvSpPr>
          <p:nvPr/>
        </p:nvSpPr>
        <p:spPr>
          <a:xfrm>
            <a:off x="-1" y="348532"/>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4800" b="1">
                <a:solidFill>
                  <a:srgbClr val="002060"/>
                </a:solidFill>
                <a:latin typeface="Times New Roman" panose="02020603050405020304" pitchFamily="18" charset="0"/>
                <a:cs typeface="Times New Roman" panose="02020603050405020304" pitchFamily="18" charset="0"/>
              </a:rPr>
              <a:t>How To Fill Out </a:t>
            </a:r>
            <a:r>
              <a:rPr lang="en-US" sz="4800" b="1" i="1">
                <a:solidFill>
                  <a:srgbClr val="002060"/>
                </a:solidFill>
                <a:latin typeface="Times New Roman" panose="02020603050405020304" pitchFamily="18" charset="0"/>
                <a:cs typeface="Times New Roman" panose="02020603050405020304" pitchFamily="18" charset="0"/>
              </a:rPr>
              <a:t>Daily Meal Packing Report</a:t>
            </a:r>
          </a:p>
        </p:txBody>
      </p:sp>
      <p:grpSp>
        <p:nvGrpSpPr>
          <p:cNvPr id="27" name="Group 26">
            <a:extLst>
              <a:ext uri="{FF2B5EF4-FFF2-40B4-BE49-F238E27FC236}">
                <a16:creationId xmlns:a16="http://schemas.microsoft.com/office/drawing/2014/main" id="{7D211EA0-4258-3253-3F14-E240F3EC3E31}"/>
              </a:ext>
            </a:extLst>
          </p:cNvPr>
          <p:cNvGrpSpPr/>
          <p:nvPr/>
        </p:nvGrpSpPr>
        <p:grpSpPr>
          <a:xfrm>
            <a:off x="4879828" y="1916670"/>
            <a:ext cx="4079178" cy="418588"/>
            <a:chOff x="4879828" y="1916670"/>
            <a:chExt cx="4079178" cy="418588"/>
          </a:xfrm>
        </p:grpSpPr>
        <p:sp>
          <p:nvSpPr>
            <p:cNvPr id="21" name="TextBox 20">
              <a:extLst>
                <a:ext uri="{FF2B5EF4-FFF2-40B4-BE49-F238E27FC236}">
                  <a16:creationId xmlns:a16="http://schemas.microsoft.com/office/drawing/2014/main" id="{BF169DD8-9623-FA36-A619-2FB025C6740A}"/>
                </a:ext>
              </a:extLst>
            </p:cNvPr>
            <p:cNvSpPr txBox="1"/>
            <p:nvPr/>
          </p:nvSpPr>
          <p:spPr>
            <a:xfrm>
              <a:off x="4942621" y="1926424"/>
              <a:ext cx="1101584" cy="184666"/>
            </a:xfrm>
            <a:prstGeom prst="rect">
              <a:avLst/>
            </a:prstGeom>
            <a:noFill/>
          </p:spPr>
          <p:txBody>
            <a:bodyPr wrap="none" rtlCol="0">
              <a:spAutoFit/>
            </a:bodyPr>
            <a:lstStyle/>
            <a:p>
              <a:r>
                <a:rPr lang="en-US" sz="600">
                  <a:solidFill>
                    <a:srgbClr val="000000"/>
                  </a:solidFill>
                  <a:latin typeface="Bradley Hand ITC" panose="03070402050302030203" pitchFamily="66" charset="0"/>
                </a:rPr>
                <a:t>Beyonce Training Academy</a:t>
              </a:r>
            </a:p>
          </p:txBody>
        </p:sp>
        <p:sp>
          <p:nvSpPr>
            <p:cNvPr id="22" name="TextBox 21">
              <a:extLst>
                <a:ext uri="{FF2B5EF4-FFF2-40B4-BE49-F238E27FC236}">
                  <a16:creationId xmlns:a16="http://schemas.microsoft.com/office/drawing/2014/main" id="{1B839CCE-FAE9-6530-A38F-7869256DDFFE}"/>
                </a:ext>
              </a:extLst>
            </p:cNvPr>
            <p:cNvSpPr txBox="1"/>
            <p:nvPr/>
          </p:nvSpPr>
          <p:spPr>
            <a:xfrm>
              <a:off x="6585011" y="1924592"/>
              <a:ext cx="348172" cy="215444"/>
            </a:xfrm>
            <a:prstGeom prst="rect">
              <a:avLst/>
            </a:prstGeom>
            <a:noFill/>
          </p:spPr>
          <p:txBody>
            <a:bodyPr wrap="none" rtlCol="0">
              <a:spAutoFit/>
            </a:bodyPr>
            <a:lstStyle/>
            <a:p>
              <a:r>
                <a:rPr lang="en-US" sz="800">
                  <a:solidFill>
                    <a:srgbClr val="000000"/>
                  </a:solidFill>
                  <a:latin typeface="Bradley Hand ITC" panose="03070402050302030203" pitchFamily="66" charset="0"/>
                </a:rPr>
                <a:t>808</a:t>
              </a:r>
            </a:p>
          </p:txBody>
        </p:sp>
        <p:sp>
          <p:nvSpPr>
            <p:cNvPr id="23" name="TextBox 22">
              <a:extLst>
                <a:ext uri="{FF2B5EF4-FFF2-40B4-BE49-F238E27FC236}">
                  <a16:creationId xmlns:a16="http://schemas.microsoft.com/office/drawing/2014/main" id="{8613C384-3791-52AA-41DF-259E5936CA0C}"/>
                </a:ext>
              </a:extLst>
            </p:cNvPr>
            <p:cNvSpPr txBox="1"/>
            <p:nvPr/>
          </p:nvSpPr>
          <p:spPr>
            <a:xfrm>
              <a:off x="7415626" y="1916670"/>
              <a:ext cx="647934" cy="215444"/>
            </a:xfrm>
            <a:prstGeom prst="rect">
              <a:avLst/>
            </a:prstGeom>
            <a:noFill/>
          </p:spPr>
          <p:txBody>
            <a:bodyPr wrap="none" rtlCol="0">
              <a:spAutoFit/>
            </a:bodyPr>
            <a:lstStyle/>
            <a:p>
              <a:r>
                <a:rPr lang="en-US" sz="800">
                  <a:solidFill>
                    <a:srgbClr val="000000"/>
                  </a:solidFill>
                  <a:latin typeface="Bradley Hand ITC" panose="03070402050302030203" pitchFamily="66" charset="0"/>
                </a:rPr>
                <a:t>8-15-2025</a:t>
              </a:r>
            </a:p>
          </p:txBody>
        </p:sp>
        <p:sp>
          <p:nvSpPr>
            <p:cNvPr id="24" name="TextBox 23">
              <a:extLst>
                <a:ext uri="{FF2B5EF4-FFF2-40B4-BE49-F238E27FC236}">
                  <a16:creationId xmlns:a16="http://schemas.microsoft.com/office/drawing/2014/main" id="{C4020F9A-DDE2-E5E1-30E0-3FAF423EE3C3}"/>
                </a:ext>
              </a:extLst>
            </p:cNvPr>
            <p:cNvSpPr txBox="1"/>
            <p:nvPr/>
          </p:nvSpPr>
          <p:spPr>
            <a:xfrm>
              <a:off x="4879828" y="2027480"/>
              <a:ext cx="1974604" cy="307777"/>
            </a:xfrm>
            <a:prstGeom prst="rect">
              <a:avLst/>
            </a:prstGeom>
            <a:noFill/>
          </p:spPr>
          <p:txBody>
            <a:bodyPr wrap="square" rtlCol="0">
              <a:spAutoFit/>
            </a:bodyPr>
            <a:lstStyle/>
            <a:p>
              <a:r>
                <a:rPr lang="en-US" sz="700">
                  <a:solidFill>
                    <a:srgbClr val="000000"/>
                  </a:solidFill>
                  <a:latin typeface="Bradley Hand ITC" panose="03070402050302030203" pitchFamily="66" charset="0"/>
                </a:rPr>
                <a:t>Egg &amp; </a:t>
              </a:r>
            </a:p>
            <a:p>
              <a:r>
                <a:rPr lang="en-US" sz="700">
                  <a:solidFill>
                    <a:srgbClr val="000000"/>
                  </a:solidFill>
                  <a:latin typeface="Bradley Hand ITC" panose="03070402050302030203" pitchFamily="66" charset="0"/>
                </a:rPr>
                <a:t>cheese croissant</a:t>
              </a:r>
            </a:p>
          </p:txBody>
        </p:sp>
        <p:sp>
          <p:nvSpPr>
            <p:cNvPr id="25" name="TextBox 24">
              <a:extLst>
                <a:ext uri="{FF2B5EF4-FFF2-40B4-BE49-F238E27FC236}">
                  <a16:creationId xmlns:a16="http://schemas.microsoft.com/office/drawing/2014/main" id="{5092E2E0-7BEB-E688-7BDC-B790711BFC6A}"/>
                </a:ext>
              </a:extLst>
            </p:cNvPr>
            <p:cNvSpPr txBox="1"/>
            <p:nvPr/>
          </p:nvSpPr>
          <p:spPr>
            <a:xfrm>
              <a:off x="6095999" y="2123580"/>
              <a:ext cx="856325" cy="200055"/>
            </a:xfrm>
            <a:prstGeom prst="rect">
              <a:avLst/>
            </a:prstGeom>
            <a:noFill/>
          </p:spPr>
          <p:txBody>
            <a:bodyPr wrap="none" rtlCol="0">
              <a:spAutoFit/>
            </a:bodyPr>
            <a:lstStyle/>
            <a:p>
              <a:r>
                <a:rPr lang="en-US" sz="700">
                  <a:solidFill>
                    <a:srgbClr val="000000"/>
                  </a:solidFill>
                  <a:latin typeface="Bradley Hand ITC" panose="03070402050302030203" pitchFamily="66" charset="0"/>
                </a:rPr>
                <a:t>Yogurt &amp; crackers</a:t>
              </a:r>
            </a:p>
          </p:txBody>
        </p:sp>
        <p:sp>
          <p:nvSpPr>
            <p:cNvPr id="26" name="TextBox 25">
              <a:extLst>
                <a:ext uri="{FF2B5EF4-FFF2-40B4-BE49-F238E27FC236}">
                  <a16:creationId xmlns:a16="http://schemas.microsoft.com/office/drawing/2014/main" id="{84A8964B-05E3-9D53-3CDF-EB3BD063F0D6}"/>
                </a:ext>
              </a:extLst>
            </p:cNvPr>
            <p:cNvSpPr txBox="1"/>
            <p:nvPr/>
          </p:nvSpPr>
          <p:spPr>
            <a:xfrm>
              <a:off x="7410063" y="2027481"/>
              <a:ext cx="1548943" cy="307777"/>
            </a:xfrm>
            <a:prstGeom prst="rect">
              <a:avLst/>
            </a:prstGeom>
            <a:noFill/>
          </p:spPr>
          <p:txBody>
            <a:bodyPr wrap="square" rtlCol="0">
              <a:spAutoFit/>
            </a:bodyPr>
            <a:lstStyle/>
            <a:p>
              <a:r>
                <a:rPr lang="en-US" sz="700">
                  <a:solidFill>
                    <a:srgbClr val="000000"/>
                  </a:solidFill>
                  <a:latin typeface="Bradley Hand ITC" panose="03070402050302030203" pitchFamily="66" charset="0"/>
                </a:rPr>
                <a:t>Cinnamon  </a:t>
              </a:r>
            </a:p>
            <a:p>
              <a:r>
                <a:rPr lang="en-US" sz="700">
                  <a:solidFill>
                    <a:srgbClr val="000000"/>
                  </a:solidFill>
                  <a:latin typeface="Bradley Hand ITC" panose="03070402050302030203" pitchFamily="66" charset="0"/>
                </a:rPr>
                <a:t>Granola Cereal</a:t>
              </a:r>
            </a:p>
          </p:txBody>
        </p:sp>
      </p:grpSp>
      <p:sp>
        <p:nvSpPr>
          <p:cNvPr id="28" name="TextBox 27">
            <a:extLst>
              <a:ext uri="{FF2B5EF4-FFF2-40B4-BE49-F238E27FC236}">
                <a16:creationId xmlns:a16="http://schemas.microsoft.com/office/drawing/2014/main" id="{C83CFBC3-93B2-8800-50E6-9E37A060A454}"/>
              </a:ext>
            </a:extLst>
          </p:cNvPr>
          <p:cNvSpPr txBox="1"/>
          <p:nvPr/>
        </p:nvSpPr>
        <p:spPr>
          <a:xfrm>
            <a:off x="4517493" y="2483647"/>
            <a:ext cx="643125" cy="954107"/>
          </a:xfrm>
          <a:prstGeom prst="rect">
            <a:avLst/>
          </a:prstGeom>
          <a:noFill/>
        </p:spPr>
        <p:txBody>
          <a:bodyPr wrap="none" rtlCol="0">
            <a:spAutoFit/>
          </a:bodyPr>
          <a:lstStyle/>
          <a:p>
            <a:r>
              <a:rPr lang="en-US" sz="1400">
                <a:solidFill>
                  <a:srgbClr val="10100E"/>
                </a:solidFill>
                <a:latin typeface="Bradley Hand ITC" panose="03070402050302030203" pitchFamily="66" charset="0"/>
              </a:rPr>
              <a:t>3   30</a:t>
            </a:r>
          </a:p>
          <a:p>
            <a:r>
              <a:rPr lang="en-US" sz="1400">
                <a:solidFill>
                  <a:srgbClr val="10100E"/>
                </a:solidFill>
                <a:latin typeface="Bradley Hand ITC" panose="03070402050302030203" pitchFamily="66" charset="0"/>
              </a:rPr>
              <a:t>4   25</a:t>
            </a:r>
          </a:p>
          <a:p>
            <a:pPr marL="342900" indent="-342900">
              <a:buAutoNum type="arabicPlain" startAt="4"/>
            </a:pPr>
            <a:endParaRPr lang="en-US" sz="1400">
              <a:solidFill>
                <a:srgbClr val="10100E"/>
              </a:solidFill>
              <a:latin typeface="Bradley Hand ITC" panose="03070402050302030203" pitchFamily="66" charset="0"/>
            </a:endParaRPr>
          </a:p>
          <a:p>
            <a:pPr marL="342900" indent="-342900">
              <a:buAutoNum type="arabicPlain" startAt="4"/>
            </a:pPr>
            <a:endParaRPr lang="en-US" sz="1400">
              <a:solidFill>
                <a:srgbClr val="10100E"/>
              </a:solidFill>
              <a:latin typeface="Bradley Hand ITC" panose="03070402050302030203" pitchFamily="66" charset="0"/>
            </a:endParaRPr>
          </a:p>
        </p:txBody>
      </p:sp>
      <p:grpSp>
        <p:nvGrpSpPr>
          <p:cNvPr id="31" name="Group 30">
            <a:extLst>
              <a:ext uri="{FF2B5EF4-FFF2-40B4-BE49-F238E27FC236}">
                <a16:creationId xmlns:a16="http://schemas.microsoft.com/office/drawing/2014/main" id="{390EF923-4EF9-9FC9-4FDF-31B0BCAC3EC1}"/>
              </a:ext>
            </a:extLst>
          </p:cNvPr>
          <p:cNvGrpSpPr/>
          <p:nvPr/>
        </p:nvGrpSpPr>
        <p:grpSpPr>
          <a:xfrm>
            <a:off x="7855734" y="1867670"/>
            <a:ext cx="4142593" cy="1683447"/>
            <a:chOff x="5740992" y="2055645"/>
            <a:chExt cx="5414413" cy="1683447"/>
          </a:xfrm>
        </p:grpSpPr>
        <p:cxnSp>
          <p:nvCxnSpPr>
            <p:cNvPr id="32" name="Straight Arrow Connector 31">
              <a:extLst>
                <a:ext uri="{FF2B5EF4-FFF2-40B4-BE49-F238E27FC236}">
                  <a16:creationId xmlns:a16="http://schemas.microsoft.com/office/drawing/2014/main" id="{2B8D0D1F-F169-5EF9-E031-23E7AD63CE76}"/>
                </a:ext>
              </a:extLst>
            </p:cNvPr>
            <p:cNvCxnSpPr>
              <a:cxnSpLocks/>
              <a:stCxn id="33" idx="1"/>
            </p:cNvCxnSpPr>
            <p:nvPr/>
          </p:nvCxnSpPr>
          <p:spPr>
            <a:xfrm flipH="1">
              <a:off x="5740992" y="2897369"/>
              <a:ext cx="726766" cy="923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6A00D0CC-8DAF-F0AD-936B-2424094B25CB}"/>
                </a:ext>
              </a:extLst>
            </p:cNvPr>
            <p:cNvSpPr txBox="1"/>
            <p:nvPr/>
          </p:nvSpPr>
          <p:spPr>
            <a:xfrm>
              <a:off x="6467758" y="2055645"/>
              <a:ext cx="4687647" cy="1683447"/>
            </a:xfrm>
            <a:prstGeom prst="rect">
              <a:avLst/>
            </a:prstGeom>
            <a:solidFill>
              <a:srgbClr val="FFC000"/>
            </a:solidFill>
            <a:ln>
              <a:solidFill>
                <a:schemeClr val="bg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ea"/>
                  <a:cs typeface="+mn-cs"/>
                </a:rPr>
                <a:t> </a:t>
              </a:r>
              <a:r>
                <a:rPr kumimoji="0" lang="en-US" sz="2000" b="0" i="0" u="none" strike="noStrike" kern="1200" cap="none" spc="0" normalizeH="0" baseline="0" noProof="0">
                  <a:ln>
                    <a:noFill/>
                  </a:ln>
                  <a:solidFill>
                    <a:srgbClr val="002060"/>
                  </a:solidFill>
                  <a:effectLst/>
                  <a:uLnTx/>
                  <a:uFillTx/>
                  <a:latin typeface="Calibri"/>
                  <a:ea typeface="+mn-ea"/>
                  <a:cs typeface="+mn-cs"/>
                </a:rPr>
                <a:t>Write the quantities of each food item packed inside the BIC bags. Quantities are based on student participation, </a:t>
              </a:r>
              <a:r>
                <a:rPr lang="en-US" sz="2000">
                  <a:solidFill>
                    <a:srgbClr val="002060"/>
                  </a:solidFill>
                  <a:latin typeface="Calibri"/>
                </a:rPr>
                <a:t>not</a:t>
              </a:r>
              <a:r>
                <a:rPr kumimoji="0" lang="en-US" sz="2000" b="0" i="0" u="none" strike="noStrike" kern="1200" cap="none" spc="0" normalizeH="0" baseline="0" noProof="0">
                  <a:ln>
                    <a:noFill/>
                  </a:ln>
                  <a:solidFill>
                    <a:srgbClr val="002060"/>
                  </a:solidFill>
                  <a:effectLst/>
                  <a:uLnTx/>
                  <a:uFillTx/>
                  <a:latin typeface="Calibri"/>
                  <a:ea typeface="+mn-ea"/>
                  <a:cs typeface="+mn-cs"/>
                </a:rPr>
                <a:t> the classroom enrollment.</a:t>
              </a:r>
            </a:p>
          </p:txBody>
        </p:sp>
      </p:grpSp>
      <p:sp>
        <p:nvSpPr>
          <p:cNvPr id="43" name="Rectangle 42">
            <a:extLst>
              <a:ext uri="{FF2B5EF4-FFF2-40B4-BE49-F238E27FC236}">
                <a16:creationId xmlns:a16="http://schemas.microsoft.com/office/drawing/2014/main" id="{D92E08E7-A8CC-F64B-820D-8D472531E2EB}"/>
              </a:ext>
            </a:extLst>
          </p:cNvPr>
          <p:cNvSpPr/>
          <p:nvPr/>
        </p:nvSpPr>
        <p:spPr>
          <a:xfrm>
            <a:off x="5140381" y="2547934"/>
            <a:ext cx="3002409" cy="335523"/>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6EFA974-6EF6-7EFF-CF46-91531DA9CBAE}"/>
              </a:ext>
            </a:extLst>
          </p:cNvPr>
          <p:cNvSpPr txBox="1"/>
          <p:nvPr/>
        </p:nvSpPr>
        <p:spPr>
          <a:xfrm>
            <a:off x="5106408" y="2488932"/>
            <a:ext cx="352982" cy="276999"/>
          </a:xfrm>
          <a:prstGeom prst="rect">
            <a:avLst/>
          </a:prstGeom>
          <a:noFill/>
        </p:spPr>
        <p:txBody>
          <a:bodyPr wrap="none" rtlCol="0">
            <a:spAutoFit/>
          </a:bodyPr>
          <a:lstStyle/>
          <a:p>
            <a:r>
              <a:rPr lang="en-US" sz="1200">
                <a:solidFill>
                  <a:srgbClr val="000000"/>
                </a:solidFill>
                <a:latin typeface="Bradley Hand ITC" panose="03070402050302030203" pitchFamily="66" charset="0"/>
              </a:rPr>
              <a:t>20</a:t>
            </a:r>
          </a:p>
        </p:txBody>
      </p:sp>
      <p:sp>
        <p:nvSpPr>
          <p:cNvPr id="46" name="TextBox 45">
            <a:extLst>
              <a:ext uri="{FF2B5EF4-FFF2-40B4-BE49-F238E27FC236}">
                <a16:creationId xmlns:a16="http://schemas.microsoft.com/office/drawing/2014/main" id="{01FD944E-A2A0-E3C6-9C6A-4196DB65466C}"/>
              </a:ext>
            </a:extLst>
          </p:cNvPr>
          <p:cNvSpPr txBox="1"/>
          <p:nvPr/>
        </p:nvSpPr>
        <p:spPr>
          <a:xfrm>
            <a:off x="5427562" y="2496354"/>
            <a:ext cx="264816" cy="276999"/>
          </a:xfrm>
          <a:prstGeom prst="rect">
            <a:avLst/>
          </a:prstGeom>
          <a:noFill/>
        </p:spPr>
        <p:txBody>
          <a:bodyPr wrap="none" rtlCol="0">
            <a:spAutoFit/>
          </a:bodyPr>
          <a:lstStyle/>
          <a:p>
            <a:r>
              <a:rPr lang="en-US" sz="1200">
                <a:solidFill>
                  <a:srgbClr val="000000"/>
                </a:solidFill>
                <a:latin typeface="Bradley Hand ITC" panose="03070402050302030203" pitchFamily="66" charset="0"/>
              </a:rPr>
              <a:t>9</a:t>
            </a:r>
          </a:p>
        </p:txBody>
      </p:sp>
      <p:sp>
        <p:nvSpPr>
          <p:cNvPr id="47" name="TextBox 46">
            <a:extLst>
              <a:ext uri="{FF2B5EF4-FFF2-40B4-BE49-F238E27FC236}">
                <a16:creationId xmlns:a16="http://schemas.microsoft.com/office/drawing/2014/main" id="{52BBBE82-F79F-CB46-84B4-2F41FCDCF0DD}"/>
              </a:ext>
            </a:extLst>
          </p:cNvPr>
          <p:cNvSpPr txBox="1"/>
          <p:nvPr/>
        </p:nvSpPr>
        <p:spPr>
          <a:xfrm>
            <a:off x="5683695" y="2502957"/>
            <a:ext cx="260008" cy="276999"/>
          </a:xfrm>
          <a:prstGeom prst="rect">
            <a:avLst/>
          </a:prstGeom>
          <a:noFill/>
        </p:spPr>
        <p:txBody>
          <a:bodyPr wrap="none" rtlCol="0">
            <a:spAutoFit/>
          </a:bodyPr>
          <a:lstStyle/>
          <a:p>
            <a:r>
              <a:rPr lang="en-US" sz="1200">
                <a:solidFill>
                  <a:srgbClr val="000000"/>
                </a:solidFill>
                <a:latin typeface="Bradley Hand ITC" panose="03070402050302030203" pitchFamily="66" charset="0"/>
              </a:rPr>
              <a:t>1</a:t>
            </a:r>
          </a:p>
        </p:txBody>
      </p:sp>
      <p:sp>
        <p:nvSpPr>
          <p:cNvPr id="48" name="TextBox 47">
            <a:extLst>
              <a:ext uri="{FF2B5EF4-FFF2-40B4-BE49-F238E27FC236}">
                <a16:creationId xmlns:a16="http://schemas.microsoft.com/office/drawing/2014/main" id="{0088C260-8776-156C-0180-270C17D0CDE9}"/>
              </a:ext>
            </a:extLst>
          </p:cNvPr>
          <p:cNvSpPr txBox="1"/>
          <p:nvPr/>
        </p:nvSpPr>
        <p:spPr>
          <a:xfrm>
            <a:off x="6191038" y="2503918"/>
            <a:ext cx="360996" cy="276999"/>
          </a:xfrm>
          <a:prstGeom prst="rect">
            <a:avLst/>
          </a:prstGeom>
          <a:noFill/>
        </p:spPr>
        <p:txBody>
          <a:bodyPr wrap="none" rtlCol="0">
            <a:spAutoFit/>
          </a:bodyPr>
          <a:lstStyle/>
          <a:p>
            <a:r>
              <a:rPr lang="en-US" sz="1200">
                <a:solidFill>
                  <a:srgbClr val="000000"/>
                </a:solidFill>
                <a:latin typeface="Bradley Hand ITC" panose="03070402050302030203" pitchFamily="66" charset="0"/>
              </a:rPr>
              <a:t>25</a:t>
            </a:r>
          </a:p>
        </p:txBody>
      </p:sp>
      <p:sp>
        <p:nvSpPr>
          <p:cNvPr id="49" name="TextBox 48">
            <a:extLst>
              <a:ext uri="{FF2B5EF4-FFF2-40B4-BE49-F238E27FC236}">
                <a16:creationId xmlns:a16="http://schemas.microsoft.com/office/drawing/2014/main" id="{453D6794-D51C-C30D-F936-AC22FA0BF92A}"/>
              </a:ext>
            </a:extLst>
          </p:cNvPr>
          <p:cNvSpPr txBox="1"/>
          <p:nvPr/>
        </p:nvSpPr>
        <p:spPr>
          <a:xfrm>
            <a:off x="5920315" y="2510504"/>
            <a:ext cx="351378" cy="276999"/>
          </a:xfrm>
          <a:prstGeom prst="rect">
            <a:avLst/>
          </a:prstGeom>
          <a:noFill/>
        </p:spPr>
        <p:txBody>
          <a:bodyPr wrap="none" rtlCol="0">
            <a:spAutoFit/>
          </a:bodyPr>
          <a:lstStyle/>
          <a:p>
            <a:r>
              <a:rPr lang="en-US" sz="1200">
                <a:solidFill>
                  <a:srgbClr val="000000"/>
                </a:solidFill>
                <a:latin typeface="Bradley Hand ITC" panose="03070402050302030203" pitchFamily="66" charset="0"/>
              </a:rPr>
              <a:t>30</a:t>
            </a:r>
          </a:p>
        </p:txBody>
      </p:sp>
      <p:sp>
        <p:nvSpPr>
          <p:cNvPr id="50" name="TextBox 49">
            <a:extLst>
              <a:ext uri="{FF2B5EF4-FFF2-40B4-BE49-F238E27FC236}">
                <a16:creationId xmlns:a16="http://schemas.microsoft.com/office/drawing/2014/main" id="{3F818A1C-572D-74C6-7954-3C63AF0C128A}"/>
              </a:ext>
            </a:extLst>
          </p:cNvPr>
          <p:cNvSpPr txBox="1"/>
          <p:nvPr/>
        </p:nvSpPr>
        <p:spPr>
          <a:xfrm>
            <a:off x="5911888" y="2669880"/>
            <a:ext cx="360996" cy="276999"/>
          </a:xfrm>
          <a:prstGeom prst="rect">
            <a:avLst/>
          </a:prstGeom>
          <a:noFill/>
        </p:spPr>
        <p:txBody>
          <a:bodyPr wrap="none" rtlCol="0">
            <a:spAutoFit/>
          </a:bodyPr>
          <a:lstStyle/>
          <a:p>
            <a:r>
              <a:rPr lang="en-US" sz="1200">
                <a:solidFill>
                  <a:srgbClr val="000000"/>
                </a:solidFill>
                <a:latin typeface="Bradley Hand ITC" panose="03070402050302030203" pitchFamily="66" charset="0"/>
              </a:rPr>
              <a:t>25</a:t>
            </a:r>
          </a:p>
        </p:txBody>
      </p:sp>
      <p:sp>
        <p:nvSpPr>
          <p:cNvPr id="51" name="TextBox 50">
            <a:extLst>
              <a:ext uri="{FF2B5EF4-FFF2-40B4-BE49-F238E27FC236}">
                <a16:creationId xmlns:a16="http://schemas.microsoft.com/office/drawing/2014/main" id="{B3417101-AE3F-1B15-3739-7986B01A2234}"/>
              </a:ext>
            </a:extLst>
          </p:cNvPr>
          <p:cNvSpPr txBox="1"/>
          <p:nvPr/>
        </p:nvSpPr>
        <p:spPr>
          <a:xfrm>
            <a:off x="6198237" y="2669880"/>
            <a:ext cx="352982" cy="276999"/>
          </a:xfrm>
          <a:prstGeom prst="rect">
            <a:avLst/>
          </a:prstGeom>
          <a:noFill/>
        </p:spPr>
        <p:txBody>
          <a:bodyPr wrap="none" rtlCol="0">
            <a:spAutoFit/>
          </a:bodyPr>
          <a:lstStyle/>
          <a:p>
            <a:r>
              <a:rPr lang="en-US" sz="1200">
                <a:solidFill>
                  <a:srgbClr val="000000"/>
                </a:solidFill>
                <a:latin typeface="Bradley Hand ITC" panose="03070402050302030203" pitchFamily="66" charset="0"/>
              </a:rPr>
              <a:t>20</a:t>
            </a:r>
          </a:p>
        </p:txBody>
      </p:sp>
      <p:sp>
        <p:nvSpPr>
          <p:cNvPr id="52" name="TextBox 51">
            <a:extLst>
              <a:ext uri="{FF2B5EF4-FFF2-40B4-BE49-F238E27FC236}">
                <a16:creationId xmlns:a16="http://schemas.microsoft.com/office/drawing/2014/main" id="{ED7E073F-9C9D-1AF9-5B25-F9F4F6F57073}"/>
              </a:ext>
            </a:extLst>
          </p:cNvPr>
          <p:cNvSpPr txBox="1"/>
          <p:nvPr/>
        </p:nvSpPr>
        <p:spPr>
          <a:xfrm>
            <a:off x="5669052" y="2673598"/>
            <a:ext cx="260008" cy="276999"/>
          </a:xfrm>
          <a:prstGeom prst="rect">
            <a:avLst/>
          </a:prstGeom>
          <a:noFill/>
        </p:spPr>
        <p:txBody>
          <a:bodyPr wrap="none" rtlCol="0">
            <a:spAutoFit/>
          </a:bodyPr>
          <a:lstStyle/>
          <a:p>
            <a:r>
              <a:rPr lang="en-US" sz="1200">
                <a:solidFill>
                  <a:srgbClr val="000000"/>
                </a:solidFill>
                <a:latin typeface="Bradley Hand ITC" panose="03070402050302030203" pitchFamily="66" charset="0"/>
              </a:rPr>
              <a:t>1</a:t>
            </a:r>
          </a:p>
        </p:txBody>
      </p:sp>
      <p:sp>
        <p:nvSpPr>
          <p:cNvPr id="53" name="TextBox 52">
            <a:extLst>
              <a:ext uri="{FF2B5EF4-FFF2-40B4-BE49-F238E27FC236}">
                <a16:creationId xmlns:a16="http://schemas.microsoft.com/office/drawing/2014/main" id="{5A69F276-311B-9D93-0F2C-6A2379290BAA}"/>
              </a:ext>
            </a:extLst>
          </p:cNvPr>
          <p:cNvSpPr txBox="1"/>
          <p:nvPr/>
        </p:nvSpPr>
        <p:spPr>
          <a:xfrm>
            <a:off x="5398071" y="2687599"/>
            <a:ext cx="272832" cy="276999"/>
          </a:xfrm>
          <a:prstGeom prst="rect">
            <a:avLst/>
          </a:prstGeom>
          <a:noFill/>
        </p:spPr>
        <p:txBody>
          <a:bodyPr wrap="none" rtlCol="0">
            <a:spAutoFit/>
          </a:bodyPr>
          <a:lstStyle/>
          <a:p>
            <a:r>
              <a:rPr lang="en-US" sz="1200">
                <a:solidFill>
                  <a:srgbClr val="000000"/>
                </a:solidFill>
                <a:latin typeface="Bradley Hand ITC" panose="03070402050302030203" pitchFamily="66" charset="0"/>
              </a:rPr>
              <a:t>2</a:t>
            </a:r>
          </a:p>
        </p:txBody>
      </p:sp>
      <p:sp>
        <p:nvSpPr>
          <p:cNvPr id="54" name="TextBox 53">
            <a:extLst>
              <a:ext uri="{FF2B5EF4-FFF2-40B4-BE49-F238E27FC236}">
                <a16:creationId xmlns:a16="http://schemas.microsoft.com/office/drawing/2014/main" id="{D63A48AA-5D3F-1C9A-02F7-F87136636B43}"/>
              </a:ext>
            </a:extLst>
          </p:cNvPr>
          <p:cNvSpPr txBox="1"/>
          <p:nvPr/>
        </p:nvSpPr>
        <p:spPr>
          <a:xfrm>
            <a:off x="5118521" y="2673598"/>
            <a:ext cx="360996" cy="276999"/>
          </a:xfrm>
          <a:prstGeom prst="rect">
            <a:avLst/>
          </a:prstGeom>
          <a:noFill/>
        </p:spPr>
        <p:txBody>
          <a:bodyPr wrap="none" rtlCol="0">
            <a:spAutoFit/>
          </a:bodyPr>
          <a:lstStyle/>
          <a:p>
            <a:r>
              <a:rPr lang="en-US" sz="1200">
                <a:solidFill>
                  <a:srgbClr val="000000"/>
                </a:solidFill>
                <a:latin typeface="Bradley Hand ITC" panose="03070402050302030203" pitchFamily="66" charset="0"/>
              </a:rPr>
              <a:t>22</a:t>
            </a:r>
          </a:p>
        </p:txBody>
      </p:sp>
      <p:sp>
        <p:nvSpPr>
          <p:cNvPr id="55" name="TextBox 54">
            <a:extLst>
              <a:ext uri="{FF2B5EF4-FFF2-40B4-BE49-F238E27FC236}">
                <a16:creationId xmlns:a16="http://schemas.microsoft.com/office/drawing/2014/main" id="{7C4FFE51-C436-02BA-6FD8-15A890726952}"/>
              </a:ext>
            </a:extLst>
          </p:cNvPr>
          <p:cNvSpPr txBox="1"/>
          <p:nvPr/>
        </p:nvSpPr>
        <p:spPr>
          <a:xfrm>
            <a:off x="7375439" y="2503918"/>
            <a:ext cx="264816" cy="276999"/>
          </a:xfrm>
          <a:prstGeom prst="rect">
            <a:avLst/>
          </a:prstGeom>
          <a:noFill/>
        </p:spPr>
        <p:txBody>
          <a:bodyPr wrap="none" rtlCol="0">
            <a:spAutoFit/>
          </a:bodyPr>
          <a:lstStyle/>
          <a:p>
            <a:r>
              <a:rPr lang="en-US" sz="1200">
                <a:solidFill>
                  <a:srgbClr val="000000"/>
                </a:solidFill>
                <a:latin typeface="Bradley Hand ITC" panose="03070402050302030203" pitchFamily="66" charset="0"/>
              </a:rPr>
              <a:t>0</a:t>
            </a:r>
          </a:p>
        </p:txBody>
      </p:sp>
      <p:sp>
        <p:nvSpPr>
          <p:cNvPr id="56" name="TextBox 55">
            <a:extLst>
              <a:ext uri="{FF2B5EF4-FFF2-40B4-BE49-F238E27FC236}">
                <a16:creationId xmlns:a16="http://schemas.microsoft.com/office/drawing/2014/main" id="{06075B82-2AD6-E3FA-A963-34808CA0C8E1}"/>
              </a:ext>
            </a:extLst>
          </p:cNvPr>
          <p:cNvSpPr txBox="1"/>
          <p:nvPr/>
        </p:nvSpPr>
        <p:spPr>
          <a:xfrm>
            <a:off x="6969883" y="2501786"/>
            <a:ext cx="272832" cy="276999"/>
          </a:xfrm>
          <a:prstGeom prst="rect">
            <a:avLst/>
          </a:prstGeom>
          <a:noFill/>
        </p:spPr>
        <p:txBody>
          <a:bodyPr wrap="none" rtlCol="0">
            <a:spAutoFit/>
          </a:bodyPr>
          <a:lstStyle/>
          <a:p>
            <a:r>
              <a:rPr lang="en-US" sz="1200">
                <a:solidFill>
                  <a:srgbClr val="000000"/>
                </a:solidFill>
                <a:latin typeface="Bradley Hand ITC" panose="03070402050302030203" pitchFamily="66" charset="0"/>
              </a:rPr>
              <a:t>5</a:t>
            </a:r>
          </a:p>
        </p:txBody>
      </p:sp>
      <p:sp>
        <p:nvSpPr>
          <p:cNvPr id="57" name="TextBox 56">
            <a:extLst>
              <a:ext uri="{FF2B5EF4-FFF2-40B4-BE49-F238E27FC236}">
                <a16:creationId xmlns:a16="http://schemas.microsoft.com/office/drawing/2014/main" id="{707706EB-D26A-F9EF-E01A-1EF83D92065B}"/>
              </a:ext>
            </a:extLst>
          </p:cNvPr>
          <p:cNvSpPr txBox="1"/>
          <p:nvPr/>
        </p:nvSpPr>
        <p:spPr>
          <a:xfrm>
            <a:off x="6511736" y="2502958"/>
            <a:ext cx="352982" cy="276999"/>
          </a:xfrm>
          <a:prstGeom prst="rect">
            <a:avLst/>
          </a:prstGeom>
          <a:noFill/>
        </p:spPr>
        <p:txBody>
          <a:bodyPr wrap="none" rtlCol="0">
            <a:spAutoFit/>
          </a:bodyPr>
          <a:lstStyle/>
          <a:p>
            <a:r>
              <a:rPr lang="en-US" sz="1200">
                <a:solidFill>
                  <a:srgbClr val="000000"/>
                </a:solidFill>
                <a:latin typeface="Bradley Hand ITC" panose="03070402050302030203" pitchFamily="66" charset="0"/>
              </a:rPr>
              <a:t>20</a:t>
            </a:r>
          </a:p>
        </p:txBody>
      </p:sp>
      <p:sp>
        <p:nvSpPr>
          <p:cNvPr id="58" name="TextBox 57">
            <a:extLst>
              <a:ext uri="{FF2B5EF4-FFF2-40B4-BE49-F238E27FC236}">
                <a16:creationId xmlns:a16="http://schemas.microsoft.com/office/drawing/2014/main" id="{6A78C2B0-9398-22A6-D2C6-F96B11D65BF7}"/>
              </a:ext>
            </a:extLst>
          </p:cNvPr>
          <p:cNvSpPr txBox="1"/>
          <p:nvPr/>
        </p:nvSpPr>
        <p:spPr>
          <a:xfrm>
            <a:off x="7374445" y="2677968"/>
            <a:ext cx="264816" cy="276999"/>
          </a:xfrm>
          <a:prstGeom prst="rect">
            <a:avLst/>
          </a:prstGeom>
          <a:noFill/>
        </p:spPr>
        <p:txBody>
          <a:bodyPr wrap="none" rtlCol="0">
            <a:spAutoFit/>
          </a:bodyPr>
          <a:lstStyle/>
          <a:p>
            <a:r>
              <a:rPr lang="en-US" sz="1200">
                <a:solidFill>
                  <a:srgbClr val="000000"/>
                </a:solidFill>
                <a:latin typeface="Bradley Hand ITC" panose="03070402050302030203" pitchFamily="66" charset="0"/>
              </a:rPr>
              <a:t>0</a:t>
            </a:r>
          </a:p>
        </p:txBody>
      </p:sp>
      <p:sp>
        <p:nvSpPr>
          <p:cNvPr id="59" name="TextBox 58">
            <a:extLst>
              <a:ext uri="{FF2B5EF4-FFF2-40B4-BE49-F238E27FC236}">
                <a16:creationId xmlns:a16="http://schemas.microsoft.com/office/drawing/2014/main" id="{182A28AA-606A-4EBB-C9D6-2AA6B3F643FC}"/>
              </a:ext>
            </a:extLst>
          </p:cNvPr>
          <p:cNvSpPr txBox="1"/>
          <p:nvPr/>
        </p:nvSpPr>
        <p:spPr>
          <a:xfrm>
            <a:off x="6950801" y="2677968"/>
            <a:ext cx="272832" cy="276999"/>
          </a:xfrm>
          <a:prstGeom prst="rect">
            <a:avLst/>
          </a:prstGeom>
          <a:noFill/>
        </p:spPr>
        <p:txBody>
          <a:bodyPr wrap="none" rtlCol="0">
            <a:spAutoFit/>
          </a:bodyPr>
          <a:lstStyle/>
          <a:p>
            <a:r>
              <a:rPr lang="en-US" sz="1200">
                <a:solidFill>
                  <a:srgbClr val="000000"/>
                </a:solidFill>
                <a:latin typeface="Bradley Hand ITC" panose="03070402050302030203" pitchFamily="66" charset="0"/>
              </a:rPr>
              <a:t>5</a:t>
            </a:r>
          </a:p>
        </p:txBody>
      </p:sp>
      <p:sp>
        <p:nvSpPr>
          <p:cNvPr id="60" name="TextBox 59">
            <a:extLst>
              <a:ext uri="{FF2B5EF4-FFF2-40B4-BE49-F238E27FC236}">
                <a16:creationId xmlns:a16="http://schemas.microsoft.com/office/drawing/2014/main" id="{AB4F74F9-DC65-0ECC-18E4-3E55ADDE82EE}"/>
              </a:ext>
            </a:extLst>
          </p:cNvPr>
          <p:cNvSpPr txBox="1"/>
          <p:nvPr/>
        </p:nvSpPr>
        <p:spPr>
          <a:xfrm>
            <a:off x="6511736" y="2663249"/>
            <a:ext cx="352982" cy="276999"/>
          </a:xfrm>
          <a:prstGeom prst="rect">
            <a:avLst/>
          </a:prstGeom>
          <a:noFill/>
        </p:spPr>
        <p:txBody>
          <a:bodyPr wrap="none" rtlCol="0">
            <a:spAutoFit/>
          </a:bodyPr>
          <a:lstStyle/>
          <a:p>
            <a:r>
              <a:rPr lang="en-US" sz="1200">
                <a:solidFill>
                  <a:srgbClr val="000000"/>
                </a:solidFill>
                <a:latin typeface="Bradley Hand ITC" panose="03070402050302030203" pitchFamily="66" charset="0"/>
              </a:rPr>
              <a:t>20</a:t>
            </a:r>
          </a:p>
        </p:txBody>
      </p:sp>
      <p:grpSp>
        <p:nvGrpSpPr>
          <p:cNvPr id="63" name="Group 62">
            <a:extLst>
              <a:ext uri="{FF2B5EF4-FFF2-40B4-BE49-F238E27FC236}">
                <a16:creationId xmlns:a16="http://schemas.microsoft.com/office/drawing/2014/main" id="{658FB6ED-0FC6-3E02-B4E2-871BFEA82AB4}"/>
              </a:ext>
            </a:extLst>
          </p:cNvPr>
          <p:cNvGrpSpPr/>
          <p:nvPr/>
        </p:nvGrpSpPr>
        <p:grpSpPr>
          <a:xfrm>
            <a:off x="8013901" y="3793591"/>
            <a:ext cx="3969257" cy="1994283"/>
            <a:chOff x="6015877" y="4781374"/>
            <a:chExt cx="3969257" cy="1994283"/>
          </a:xfrm>
        </p:grpSpPr>
        <p:cxnSp>
          <p:nvCxnSpPr>
            <p:cNvPr id="128" name="Straight Arrow Connector 127">
              <a:extLst>
                <a:ext uri="{FF2B5EF4-FFF2-40B4-BE49-F238E27FC236}">
                  <a16:creationId xmlns:a16="http://schemas.microsoft.com/office/drawing/2014/main" id="{F9DC2A08-E4F6-AF3B-DDF3-893E2F2689F6}"/>
                </a:ext>
              </a:extLst>
            </p:cNvPr>
            <p:cNvCxnSpPr>
              <a:cxnSpLocks/>
              <a:stCxn id="129" idx="1"/>
            </p:cNvCxnSpPr>
            <p:nvPr/>
          </p:nvCxnSpPr>
          <p:spPr>
            <a:xfrm flipH="1">
              <a:off x="6015877" y="5606576"/>
              <a:ext cx="382716" cy="1169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9" name="TextBox 128">
              <a:extLst>
                <a:ext uri="{FF2B5EF4-FFF2-40B4-BE49-F238E27FC236}">
                  <a16:creationId xmlns:a16="http://schemas.microsoft.com/office/drawing/2014/main" id="{4675A4C7-27EF-34D8-9E21-A8BC08AE4F55}"/>
                </a:ext>
              </a:extLst>
            </p:cNvPr>
            <p:cNvSpPr txBox="1"/>
            <p:nvPr/>
          </p:nvSpPr>
          <p:spPr>
            <a:xfrm>
              <a:off x="6398593" y="4781374"/>
              <a:ext cx="3586541" cy="1650404"/>
            </a:xfrm>
            <a:prstGeom prst="rect">
              <a:avLst/>
            </a:prstGeom>
            <a:solidFill>
              <a:srgbClr val="FFC000"/>
            </a:solidFill>
            <a:ln>
              <a:solidFill>
                <a:schemeClr val="bg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Total each column and indicate the amount packed in the “</a:t>
              </a:r>
              <a:r>
                <a:rPr kumimoji="0" lang="en-US" sz="2400" b="1" i="0" u="none" strike="noStrike" kern="1200" cap="none" spc="0" normalizeH="0" baseline="0" noProof="0">
                  <a:ln>
                    <a:noFill/>
                  </a:ln>
                  <a:solidFill>
                    <a:srgbClr val="002060"/>
                  </a:solidFill>
                  <a:effectLst/>
                  <a:uLnTx/>
                  <a:uFillTx/>
                  <a:latin typeface="Calibri"/>
                  <a:ea typeface="+mn-ea"/>
                  <a:cs typeface="+mn-cs"/>
                </a:rPr>
                <a:t>Totals</a:t>
              </a:r>
              <a:r>
                <a:rPr kumimoji="0" lang="en-US" sz="2400" b="0" i="0" u="none" strike="noStrike" kern="1200" cap="none" spc="0" normalizeH="0" baseline="0" noProof="0">
                  <a:ln>
                    <a:noFill/>
                  </a:ln>
                  <a:solidFill>
                    <a:srgbClr val="002060"/>
                  </a:solidFill>
                  <a:effectLst/>
                  <a:uLnTx/>
                  <a:uFillTx/>
                  <a:latin typeface="Calibri"/>
                  <a:ea typeface="+mn-ea"/>
                  <a:cs typeface="+mn-cs"/>
                </a:rPr>
                <a:t>” section.</a:t>
              </a:r>
            </a:p>
          </p:txBody>
        </p:sp>
      </p:grpSp>
      <p:sp>
        <p:nvSpPr>
          <p:cNvPr id="133" name="Rectangle 132">
            <a:extLst>
              <a:ext uri="{FF2B5EF4-FFF2-40B4-BE49-F238E27FC236}">
                <a16:creationId xmlns:a16="http://schemas.microsoft.com/office/drawing/2014/main" id="{E681241B-87A2-686E-80EF-6DE834018498}"/>
              </a:ext>
            </a:extLst>
          </p:cNvPr>
          <p:cNvSpPr/>
          <p:nvPr/>
        </p:nvSpPr>
        <p:spPr>
          <a:xfrm>
            <a:off x="5098357" y="5859143"/>
            <a:ext cx="3063925" cy="276999"/>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1822C2C2-2EF8-2CE6-FE64-A28494B29A29}"/>
              </a:ext>
            </a:extLst>
          </p:cNvPr>
          <p:cNvSpPr txBox="1"/>
          <p:nvPr/>
        </p:nvSpPr>
        <p:spPr>
          <a:xfrm>
            <a:off x="6500882" y="5864519"/>
            <a:ext cx="393056" cy="307777"/>
          </a:xfrm>
          <a:prstGeom prst="rect">
            <a:avLst/>
          </a:prstGeom>
          <a:noFill/>
        </p:spPr>
        <p:txBody>
          <a:bodyPr wrap="none" rtlCol="0">
            <a:spAutoFit/>
          </a:bodyPr>
          <a:lstStyle/>
          <a:p>
            <a:r>
              <a:rPr lang="en-US" sz="1400">
                <a:solidFill>
                  <a:srgbClr val="000000"/>
                </a:solidFill>
                <a:latin typeface="Bradley Hand ITC" panose="03070402050302030203" pitchFamily="66" charset="0"/>
              </a:rPr>
              <a:t>40</a:t>
            </a:r>
          </a:p>
        </p:txBody>
      </p:sp>
      <p:sp>
        <p:nvSpPr>
          <p:cNvPr id="143" name="TextBox 142">
            <a:extLst>
              <a:ext uri="{FF2B5EF4-FFF2-40B4-BE49-F238E27FC236}">
                <a16:creationId xmlns:a16="http://schemas.microsoft.com/office/drawing/2014/main" id="{D3C837CE-09A3-D308-229E-65C2DD641C70}"/>
              </a:ext>
            </a:extLst>
          </p:cNvPr>
          <p:cNvSpPr txBox="1"/>
          <p:nvPr/>
        </p:nvSpPr>
        <p:spPr>
          <a:xfrm>
            <a:off x="6176556" y="5854868"/>
            <a:ext cx="401072" cy="307777"/>
          </a:xfrm>
          <a:prstGeom prst="rect">
            <a:avLst/>
          </a:prstGeom>
          <a:noFill/>
        </p:spPr>
        <p:txBody>
          <a:bodyPr wrap="none" rtlCol="0">
            <a:spAutoFit/>
          </a:bodyPr>
          <a:lstStyle/>
          <a:p>
            <a:r>
              <a:rPr lang="en-US" sz="1400">
                <a:solidFill>
                  <a:srgbClr val="000000"/>
                </a:solidFill>
                <a:latin typeface="Bradley Hand ITC" panose="03070402050302030203" pitchFamily="66" charset="0"/>
              </a:rPr>
              <a:t>45</a:t>
            </a:r>
          </a:p>
        </p:txBody>
      </p:sp>
      <p:sp>
        <p:nvSpPr>
          <p:cNvPr id="144" name="TextBox 143">
            <a:extLst>
              <a:ext uri="{FF2B5EF4-FFF2-40B4-BE49-F238E27FC236}">
                <a16:creationId xmlns:a16="http://schemas.microsoft.com/office/drawing/2014/main" id="{0E8CA904-1688-E1CE-8E9B-40D2EED77CE9}"/>
              </a:ext>
            </a:extLst>
          </p:cNvPr>
          <p:cNvSpPr txBox="1"/>
          <p:nvPr/>
        </p:nvSpPr>
        <p:spPr>
          <a:xfrm>
            <a:off x="5888279" y="5861499"/>
            <a:ext cx="389850" cy="307777"/>
          </a:xfrm>
          <a:prstGeom prst="rect">
            <a:avLst/>
          </a:prstGeom>
          <a:noFill/>
        </p:spPr>
        <p:txBody>
          <a:bodyPr wrap="none" rtlCol="0">
            <a:spAutoFit/>
          </a:bodyPr>
          <a:lstStyle/>
          <a:p>
            <a:r>
              <a:rPr lang="en-US" sz="1400">
                <a:solidFill>
                  <a:srgbClr val="000000"/>
                </a:solidFill>
                <a:latin typeface="Bradley Hand ITC" panose="03070402050302030203" pitchFamily="66" charset="0"/>
              </a:rPr>
              <a:t>55</a:t>
            </a:r>
          </a:p>
        </p:txBody>
      </p:sp>
      <p:sp>
        <p:nvSpPr>
          <p:cNvPr id="145" name="TextBox 144">
            <a:extLst>
              <a:ext uri="{FF2B5EF4-FFF2-40B4-BE49-F238E27FC236}">
                <a16:creationId xmlns:a16="http://schemas.microsoft.com/office/drawing/2014/main" id="{CCFDA656-4136-334A-1A2B-86347A397691}"/>
              </a:ext>
            </a:extLst>
          </p:cNvPr>
          <p:cNvSpPr txBox="1"/>
          <p:nvPr/>
        </p:nvSpPr>
        <p:spPr>
          <a:xfrm>
            <a:off x="5650321" y="5860856"/>
            <a:ext cx="287258" cy="307777"/>
          </a:xfrm>
          <a:prstGeom prst="rect">
            <a:avLst/>
          </a:prstGeom>
          <a:noFill/>
        </p:spPr>
        <p:txBody>
          <a:bodyPr wrap="none" rtlCol="0">
            <a:spAutoFit/>
          </a:bodyPr>
          <a:lstStyle/>
          <a:p>
            <a:r>
              <a:rPr lang="en-US" sz="1400">
                <a:solidFill>
                  <a:srgbClr val="000000"/>
                </a:solidFill>
                <a:latin typeface="Bradley Hand ITC" panose="03070402050302030203" pitchFamily="66" charset="0"/>
              </a:rPr>
              <a:t>2</a:t>
            </a:r>
          </a:p>
        </p:txBody>
      </p:sp>
      <p:sp>
        <p:nvSpPr>
          <p:cNvPr id="146" name="TextBox 145">
            <a:extLst>
              <a:ext uri="{FF2B5EF4-FFF2-40B4-BE49-F238E27FC236}">
                <a16:creationId xmlns:a16="http://schemas.microsoft.com/office/drawing/2014/main" id="{80696F96-A912-DF2A-1F9F-C323A32A57F4}"/>
              </a:ext>
            </a:extLst>
          </p:cNvPr>
          <p:cNvSpPr txBox="1"/>
          <p:nvPr/>
        </p:nvSpPr>
        <p:spPr>
          <a:xfrm>
            <a:off x="5363693" y="5859143"/>
            <a:ext cx="360996" cy="307777"/>
          </a:xfrm>
          <a:prstGeom prst="rect">
            <a:avLst/>
          </a:prstGeom>
          <a:noFill/>
        </p:spPr>
        <p:txBody>
          <a:bodyPr wrap="none" rtlCol="0">
            <a:spAutoFit/>
          </a:bodyPr>
          <a:lstStyle/>
          <a:p>
            <a:r>
              <a:rPr lang="en-US" sz="1400">
                <a:solidFill>
                  <a:srgbClr val="000000"/>
                </a:solidFill>
                <a:latin typeface="Bradley Hand ITC" panose="03070402050302030203" pitchFamily="66" charset="0"/>
              </a:rPr>
              <a:t>11</a:t>
            </a:r>
          </a:p>
        </p:txBody>
      </p:sp>
      <p:sp>
        <p:nvSpPr>
          <p:cNvPr id="147" name="TextBox 146">
            <a:extLst>
              <a:ext uri="{FF2B5EF4-FFF2-40B4-BE49-F238E27FC236}">
                <a16:creationId xmlns:a16="http://schemas.microsoft.com/office/drawing/2014/main" id="{9339FE0E-6B5A-0193-F722-CF8393FA02D5}"/>
              </a:ext>
            </a:extLst>
          </p:cNvPr>
          <p:cNvSpPr txBox="1"/>
          <p:nvPr/>
        </p:nvSpPr>
        <p:spPr>
          <a:xfrm>
            <a:off x="5055687" y="5854869"/>
            <a:ext cx="401072" cy="307777"/>
          </a:xfrm>
          <a:prstGeom prst="rect">
            <a:avLst/>
          </a:prstGeom>
          <a:noFill/>
        </p:spPr>
        <p:txBody>
          <a:bodyPr wrap="none" rtlCol="0">
            <a:spAutoFit/>
          </a:bodyPr>
          <a:lstStyle/>
          <a:p>
            <a:r>
              <a:rPr lang="en-US" sz="1400">
                <a:solidFill>
                  <a:srgbClr val="000000"/>
                </a:solidFill>
                <a:latin typeface="Bradley Hand ITC" panose="03070402050302030203" pitchFamily="66" charset="0"/>
              </a:rPr>
              <a:t>42</a:t>
            </a:r>
          </a:p>
        </p:txBody>
      </p:sp>
      <p:sp>
        <p:nvSpPr>
          <p:cNvPr id="148" name="TextBox 147">
            <a:extLst>
              <a:ext uri="{FF2B5EF4-FFF2-40B4-BE49-F238E27FC236}">
                <a16:creationId xmlns:a16="http://schemas.microsoft.com/office/drawing/2014/main" id="{D15A2C3C-A788-1BCA-A4F3-28A89A89F843}"/>
              </a:ext>
            </a:extLst>
          </p:cNvPr>
          <p:cNvSpPr txBox="1"/>
          <p:nvPr/>
        </p:nvSpPr>
        <p:spPr>
          <a:xfrm>
            <a:off x="6958997" y="5861498"/>
            <a:ext cx="367408" cy="307777"/>
          </a:xfrm>
          <a:prstGeom prst="rect">
            <a:avLst/>
          </a:prstGeom>
          <a:noFill/>
        </p:spPr>
        <p:txBody>
          <a:bodyPr wrap="none" rtlCol="0">
            <a:spAutoFit/>
          </a:bodyPr>
          <a:lstStyle/>
          <a:p>
            <a:r>
              <a:rPr lang="en-US" sz="1400">
                <a:solidFill>
                  <a:srgbClr val="000000"/>
                </a:solidFill>
                <a:latin typeface="Bradley Hand ITC" panose="03070402050302030203" pitchFamily="66" charset="0"/>
              </a:rPr>
              <a:t>10</a:t>
            </a:r>
          </a:p>
        </p:txBody>
      </p:sp>
      <p:sp>
        <p:nvSpPr>
          <p:cNvPr id="149" name="TextBox 148">
            <a:extLst>
              <a:ext uri="{FF2B5EF4-FFF2-40B4-BE49-F238E27FC236}">
                <a16:creationId xmlns:a16="http://schemas.microsoft.com/office/drawing/2014/main" id="{EE26E221-FA38-01FA-EAB0-F6FFF37E5B02}"/>
              </a:ext>
            </a:extLst>
          </p:cNvPr>
          <p:cNvSpPr txBox="1"/>
          <p:nvPr/>
        </p:nvSpPr>
        <p:spPr>
          <a:xfrm>
            <a:off x="7370437" y="5861498"/>
            <a:ext cx="279244" cy="307777"/>
          </a:xfrm>
          <a:prstGeom prst="rect">
            <a:avLst/>
          </a:prstGeom>
          <a:noFill/>
        </p:spPr>
        <p:txBody>
          <a:bodyPr wrap="none" rtlCol="0">
            <a:spAutoFit/>
          </a:bodyPr>
          <a:lstStyle/>
          <a:p>
            <a:r>
              <a:rPr lang="en-US" sz="1400">
                <a:solidFill>
                  <a:srgbClr val="000000"/>
                </a:solidFill>
                <a:latin typeface="Bradley Hand ITC" panose="03070402050302030203" pitchFamily="66" charset="0"/>
              </a:rPr>
              <a:t>0</a:t>
            </a:r>
          </a:p>
        </p:txBody>
      </p:sp>
      <p:grpSp>
        <p:nvGrpSpPr>
          <p:cNvPr id="155" name="Group 154">
            <a:extLst>
              <a:ext uri="{FF2B5EF4-FFF2-40B4-BE49-F238E27FC236}">
                <a16:creationId xmlns:a16="http://schemas.microsoft.com/office/drawing/2014/main" id="{552F5D83-F69C-A1C5-811A-1D9C6513D744}"/>
              </a:ext>
            </a:extLst>
          </p:cNvPr>
          <p:cNvGrpSpPr/>
          <p:nvPr/>
        </p:nvGrpSpPr>
        <p:grpSpPr>
          <a:xfrm>
            <a:off x="4730590" y="6239726"/>
            <a:ext cx="3256452" cy="287810"/>
            <a:chOff x="4730590" y="6239726"/>
            <a:chExt cx="3256452" cy="287810"/>
          </a:xfrm>
        </p:grpSpPr>
        <p:sp>
          <p:nvSpPr>
            <p:cNvPr id="153" name="TextBox 152">
              <a:extLst>
                <a:ext uri="{FF2B5EF4-FFF2-40B4-BE49-F238E27FC236}">
                  <a16:creationId xmlns:a16="http://schemas.microsoft.com/office/drawing/2014/main" id="{DC025B42-3EA4-88F3-CD42-C8D6DB360CCD}"/>
                </a:ext>
              </a:extLst>
            </p:cNvPr>
            <p:cNvSpPr txBox="1"/>
            <p:nvPr/>
          </p:nvSpPr>
          <p:spPr>
            <a:xfrm>
              <a:off x="4730590" y="6239726"/>
              <a:ext cx="1157689" cy="276999"/>
            </a:xfrm>
            <a:prstGeom prst="rect">
              <a:avLst/>
            </a:prstGeom>
            <a:noFill/>
          </p:spPr>
          <p:txBody>
            <a:bodyPr wrap="none" rtlCol="0">
              <a:spAutoFit/>
            </a:bodyPr>
            <a:lstStyle/>
            <a:p>
              <a:r>
                <a:rPr lang="en-US" sz="1200">
                  <a:solidFill>
                    <a:srgbClr val="10100E"/>
                  </a:solidFill>
                  <a:latin typeface="Bradley Hand ITC" panose="03070402050302030203" pitchFamily="66" charset="0"/>
                </a:rPr>
                <a:t>Blue Ivy Carter</a:t>
              </a:r>
            </a:p>
          </p:txBody>
        </p:sp>
        <p:sp>
          <p:nvSpPr>
            <p:cNvPr id="154" name="TextBox 153">
              <a:extLst>
                <a:ext uri="{FF2B5EF4-FFF2-40B4-BE49-F238E27FC236}">
                  <a16:creationId xmlns:a16="http://schemas.microsoft.com/office/drawing/2014/main" id="{CED67310-C6F1-31C5-82BA-240497B4A369}"/>
                </a:ext>
              </a:extLst>
            </p:cNvPr>
            <p:cNvSpPr txBox="1"/>
            <p:nvPr/>
          </p:nvSpPr>
          <p:spPr>
            <a:xfrm>
              <a:off x="6552034" y="6265926"/>
              <a:ext cx="1435008" cy="261610"/>
            </a:xfrm>
            <a:prstGeom prst="rect">
              <a:avLst/>
            </a:prstGeom>
            <a:noFill/>
          </p:spPr>
          <p:txBody>
            <a:bodyPr wrap="none" rtlCol="0">
              <a:spAutoFit/>
            </a:bodyPr>
            <a:lstStyle/>
            <a:p>
              <a:r>
                <a:rPr lang="en-US" sz="1100">
                  <a:solidFill>
                    <a:srgbClr val="10100E"/>
                  </a:solidFill>
                  <a:latin typeface="Summer Vibes" panose="02000600000000000000" pitchFamily="2" charset="0"/>
                  <a:ea typeface="Yu Mincho Light" panose="020B0400000000000000" pitchFamily="18" charset="-128"/>
                </a:rPr>
                <a:t>Blue Ivy Carter</a:t>
              </a:r>
            </a:p>
          </p:txBody>
        </p:sp>
      </p:grpSp>
    </p:spTree>
    <p:custDataLst>
      <p:tags r:id="rId1"/>
    </p:custDataLst>
    <p:extLst>
      <p:ext uri="{BB962C8B-B14F-4D97-AF65-F5344CB8AC3E}">
        <p14:creationId xmlns:p14="http://schemas.microsoft.com/office/powerpoint/2010/main" val="356389389"/>
      </p:ext>
    </p:extLst>
  </p:cSld>
  <p:clrMapOvr>
    <a:masterClrMapping/>
  </p:clrMapOvr>
  <mc:AlternateContent xmlns:mc="http://schemas.openxmlformats.org/markup-compatibility/2006" xmlns:p14="http://schemas.microsoft.com/office/powerpoint/2010/main">
    <mc:Choice Requires="p14">
      <p:transition spd="slow" p14:dur="2000" advTm="54377"/>
    </mc:Choice>
    <mc:Fallback xmlns="">
      <p:transition spd="slow" advTm="543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26" presetClass="emph" presetSubtype="0" fill="hold" grpId="1" nodeType="afterEffect">
                                  <p:stCondLst>
                                    <p:cond delay="0"/>
                                  </p:stCondLst>
                                  <p:childTnLst>
                                    <p:animEffect transition="out" filter="fade">
                                      <p:cBhvr>
                                        <p:cTn id="14" dur="500" tmFilter="0, 0; .2, .5; .8, .5; 1, 0"/>
                                        <p:tgtEl>
                                          <p:spTgt spid="35"/>
                                        </p:tgtEl>
                                      </p:cBhvr>
                                    </p:animEffect>
                                    <p:animScale>
                                      <p:cBhvr>
                                        <p:cTn id="15" dur="250" autoRev="1" fill="hold"/>
                                        <p:tgtEl>
                                          <p:spTgt spid="35"/>
                                        </p:tgtEl>
                                      </p:cBhvr>
                                      <p:by x="105000" y="105000"/>
                                    </p:animScale>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1" presetClass="exit" presetSubtype="0" fill="hold" grpId="2" nodeType="withEffect">
                                  <p:stCondLst>
                                    <p:cond delay="0"/>
                                  </p:stCondLst>
                                  <p:childTnLst>
                                    <p:set>
                                      <p:cBhvr>
                                        <p:cTn id="25" dur="1" fill="hold">
                                          <p:stCondLst>
                                            <p:cond delay="0"/>
                                          </p:stCondLst>
                                        </p:cTn>
                                        <p:tgtEl>
                                          <p:spTgt spid="35"/>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p:stCondLst>
                              <p:cond delay="500"/>
                            </p:stCondLst>
                            <p:childTnLst>
                              <p:par>
                                <p:cTn id="32" presetID="26" presetClass="emph" presetSubtype="0" fill="hold" grpId="1" nodeType="afterEffect">
                                  <p:stCondLst>
                                    <p:cond delay="0"/>
                                  </p:stCondLst>
                                  <p:childTnLst>
                                    <p:animEffect transition="out" filter="fade">
                                      <p:cBhvr>
                                        <p:cTn id="33" dur="500" tmFilter="0, 0; .2, .5; .8, .5; 1, 0"/>
                                        <p:tgtEl>
                                          <p:spTgt spid="18"/>
                                        </p:tgtEl>
                                      </p:cBhvr>
                                    </p:animEffect>
                                    <p:animScale>
                                      <p:cBhvr>
                                        <p:cTn id="34" dur="250" autoRev="1" fill="hold"/>
                                        <p:tgtEl>
                                          <p:spTgt spid="18"/>
                                        </p:tgtEl>
                                      </p:cBhvr>
                                      <p:by x="105000" y="105000"/>
                                    </p:animScale>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right)">
                                      <p:cBhvr>
                                        <p:cTn id="43" dur="500"/>
                                        <p:tgtEl>
                                          <p:spTgt spid="31"/>
                                        </p:tgtEl>
                                      </p:cBhvr>
                                    </p:animEffect>
                                  </p:childTnLst>
                                </p:cTn>
                              </p:par>
                              <p:par>
                                <p:cTn id="44" presetID="1" presetClass="exit" presetSubtype="0" fill="hold" nodeType="withEffect">
                                  <p:stCondLst>
                                    <p:cond delay="0"/>
                                  </p:stCondLst>
                                  <p:childTnLst>
                                    <p:set>
                                      <p:cBhvr>
                                        <p:cTn id="45" dur="1" fill="hold">
                                          <p:stCondLst>
                                            <p:cond delay="0"/>
                                          </p:stCondLst>
                                        </p:cTn>
                                        <p:tgtEl>
                                          <p:spTgt spid="8"/>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18"/>
                                        </p:tgtEl>
                                        <p:attrNameLst>
                                          <p:attrName>style.visibility</p:attrName>
                                        </p:attrNameLst>
                                      </p:cBhvr>
                                      <p:to>
                                        <p:strVal val="hidden"/>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par>
                          <p:cTn id="51" fill="hold">
                            <p:stCondLst>
                              <p:cond delay="500"/>
                            </p:stCondLst>
                            <p:childTnLst>
                              <p:par>
                                <p:cTn id="52" presetID="26" presetClass="emph" presetSubtype="0" fill="hold" grpId="1" nodeType="afterEffect">
                                  <p:stCondLst>
                                    <p:cond delay="0"/>
                                  </p:stCondLst>
                                  <p:childTnLst>
                                    <p:animEffect transition="out" filter="fade">
                                      <p:cBhvr>
                                        <p:cTn id="53" dur="500" tmFilter="0, 0; .2, .5; .8, .5; 1, 0"/>
                                        <p:tgtEl>
                                          <p:spTgt spid="43"/>
                                        </p:tgtEl>
                                      </p:cBhvr>
                                    </p:animEffect>
                                    <p:animScale>
                                      <p:cBhvr>
                                        <p:cTn id="54" dur="250" autoRev="1" fill="hold"/>
                                        <p:tgtEl>
                                          <p:spTgt spid="43"/>
                                        </p:tgtEl>
                                      </p:cBhvr>
                                      <p:by x="105000" y="105000"/>
                                    </p:animScale>
                                  </p:childTnLst>
                                </p:cTn>
                              </p:par>
                            </p:childTnLst>
                          </p:cTn>
                        </p:par>
                        <p:par>
                          <p:cTn id="55" fill="hold">
                            <p:stCondLst>
                              <p:cond delay="1000"/>
                            </p:stCondLst>
                            <p:childTnLst>
                              <p:par>
                                <p:cTn id="56" presetID="1" presetClass="entr" presetSubtype="0" fill="hold" grpId="0" nodeType="afterEffect">
                                  <p:stCondLst>
                                    <p:cond delay="0"/>
                                  </p:stCondLst>
                                  <p:childTnLst>
                                    <p:set>
                                      <p:cBhvr>
                                        <p:cTn id="57" dur="1" fill="hold">
                                          <p:stCondLst>
                                            <p:cond delay="0"/>
                                          </p:stCondLst>
                                        </p:cTn>
                                        <p:tgtEl>
                                          <p:spTgt spid="45"/>
                                        </p:tgtEl>
                                        <p:attrNameLst>
                                          <p:attrName>style.visibility</p:attrName>
                                        </p:attrNameLst>
                                      </p:cBhvr>
                                      <p:to>
                                        <p:strVal val="visible"/>
                                      </p:to>
                                    </p:set>
                                  </p:childTnLst>
                                </p:cTn>
                              </p:par>
                            </p:childTnLst>
                          </p:cTn>
                        </p:par>
                        <p:par>
                          <p:cTn id="58" fill="hold">
                            <p:stCondLst>
                              <p:cond delay="1000"/>
                            </p:stCondLst>
                            <p:childTnLst>
                              <p:par>
                                <p:cTn id="59" presetID="1" presetClass="entr" presetSubtype="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31"/>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43"/>
                                        </p:tgtEl>
                                        <p:attrNameLst>
                                          <p:attrName>style.visibility</p:attrName>
                                        </p:attrNameLst>
                                      </p:cBhvr>
                                      <p:to>
                                        <p:strVal val="hidden"/>
                                      </p:to>
                                    </p:set>
                                  </p:childTnLst>
                                </p:cTn>
                              </p:par>
                              <p:par>
                                <p:cTn id="95" presetID="22" presetClass="entr" presetSubtype="2" fill="hold" nodeType="with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wipe(right)">
                                      <p:cBhvr>
                                        <p:cTn id="97" dur="500"/>
                                        <p:tgtEl>
                                          <p:spTgt spid="63"/>
                                        </p:tgtEl>
                                      </p:cBhvr>
                                    </p:animEffec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0"/>
                                          </p:stCondLst>
                                        </p:cTn>
                                        <p:tgtEl>
                                          <p:spTgt spid="133"/>
                                        </p:tgtEl>
                                        <p:attrNameLst>
                                          <p:attrName>style.visibility</p:attrName>
                                        </p:attrNameLst>
                                      </p:cBhvr>
                                      <p:to>
                                        <p:strVal val="visible"/>
                                      </p:to>
                                    </p:set>
                                  </p:childTnLst>
                                </p:cTn>
                              </p:par>
                            </p:childTnLst>
                          </p:cTn>
                        </p:par>
                        <p:par>
                          <p:cTn id="101" fill="hold">
                            <p:stCondLst>
                              <p:cond delay="500"/>
                            </p:stCondLst>
                            <p:childTnLst>
                              <p:par>
                                <p:cTn id="102" presetID="26" presetClass="emph" presetSubtype="0" fill="hold" grpId="1" nodeType="afterEffect">
                                  <p:stCondLst>
                                    <p:cond delay="0"/>
                                  </p:stCondLst>
                                  <p:childTnLst>
                                    <p:animEffect transition="out" filter="fade">
                                      <p:cBhvr>
                                        <p:cTn id="103" dur="500" tmFilter="0, 0; .2, .5; .8, .5; 1, 0"/>
                                        <p:tgtEl>
                                          <p:spTgt spid="133"/>
                                        </p:tgtEl>
                                      </p:cBhvr>
                                    </p:animEffect>
                                    <p:animScale>
                                      <p:cBhvr>
                                        <p:cTn id="104" dur="250" autoRev="1" fill="hold"/>
                                        <p:tgtEl>
                                          <p:spTgt spid="133"/>
                                        </p:tgtEl>
                                      </p:cBhvr>
                                      <p:by x="105000" y="105000"/>
                                    </p:animScale>
                                  </p:childTnLst>
                                </p:cTn>
                              </p:par>
                            </p:childTnLst>
                          </p:cTn>
                        </p:par>
                        <p:par>
                          <p:cTn id="105" fill="hold">
                            <p:stCondLst>
                              <p:cond delay="1000"/>
                            </p:stCondLst>
                            <p:childTnLst>
                              <p:par>
                                <p:cTn id="106" presetID="1" presetClass="entr" presetSubtype="0" fill="hold" grpId="0" nodeType="afterEffect">
                                  <p:stCondLst>
                                    <p:cond delay="0"/>
                                  </p:stCondLst>
                                  <p:childTnLst>
                                    <p:set>
                                      <p:cBhvr>
                                        <p:cTn id="107" dur="1" fill="hold">
                                          <p:stCondLst>
                                            <p:cond delay="0"/>
                                          </p:stCondLst>
                                        </p:cTn>
                                        <p:tgtEl>
                                          <p:spTgt spid="147"/>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146"/>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145"/>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44"/>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143"/>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142"/>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48"/>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149"/>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11"/>
                                        </p:tgtEl>
                                        <p:attrNameLst>
                                          <p:attrName>style.visibility</p:attrName>
                                        </p:attrNameLst>
                                      </p:cBhvr>
                                      <p:to>
                                        <p:strVal val="visible"/>
                                      </p:to>
                                    </p:set>
                                    <p:animEffect transition="in" filter="wipe(left)">
                                      <p:cBhvr>
                                        <p:cTn id="126" dur="500"/>
                                        <p:tgtEl>
                                          <p:spTgt spid="11"/>
                                        </p:tgtEl>
                                      </p:cBhvr>
                                    </p:animEffect>
                                  </p:childTnLst>
                                </p:cTn>
                              </p:par>
                              <p:par>
                                <p:cTn id="127" presetID="1" presetClass="exit" presetSubtype="0" fill="hold" nodeType="withEffect">
                                  <p:stCondLst>
                                    <p:cond delay="0"/>
                                  </p:stCondLst>
                                  <p:childTnLst>
                                    <p:set>
                                      <p:cBhvr>
                                        <p:cTn id="128" dur="1" fill="hold">
                                          <p:stCondLst>
                                            <p:cond delay="0"/>
                                          </p:stCondLst>
                                        </p:cTn>
                                        <p:tgtEl>
                                          <p:spTgt spid="63"/>
                                        </p:tgtEl>
                                        <p:attrNameLst>
                                          <p:attrName>style.visibility</p:attrName>
                                        </p:attrNameLst>
                                      </p:cBhvr>
                                      <p:to>
                                        <p:strVal val="hidden"/>
                                      </p:to>
                                    </p:set>
                                  </p:childTnLst>
                                </p:cTn>
                              </p:par>
                              <p:par>
                                <p:cTn id="129" presetID="1" presetClass="exit" presetSubtype="0" fill="hold" grpId="2" nodeType="withEffect">
                                  <p:stCondLst>
                                    <p:cond delay="0"/>
                                  </p:stCondLst>
                                  <p:childTnLst>
                                    <p:set>
                                      <p:cBhvr>
                                        <p:cTn id="130" dur="1" fill="hold">
                                          <p:stCondLst>
                                            <p:cond delay="0"/>
                                          </p:stCondLst>
                                        </p:cTn>
                                        <p:tgtEl>
                                          <p:spTgt spid="133"/>
                                        </p:tgtEl>
                                        <p:attrNameLst>
                                          <p:attrName>style.visibility</p:attrName>
                                        </p:attrNameLst>
                                      </p:cBhvr>
                                      <p:to>
                                        <p:strVal val="hidden"/>
                                      </p:to>
                                    </p:set>
                                  </p:childTnLst>
                                </p:cTn>
                              </p:par>
                            </p:childTnLst>
                          </p:cTn>
                        </p:par>
                        <p:par>
                          <p:cTn id="131" fill="hold">
                            <p:stCondLst>
                              <p:cond delay="500"/>
                            </p:stCondLst>
                            <p:childTnLst>
                              <p:par>
                                <p:cTn id="132" presetID="1" presetClass="entr" presetSubtype="0" fill="hold" nodeType="afterEffect">
                                  <p:stCondLst>
                                    <p:cond delay="0"/>
                                  </p:stCondLst>
                                  <p:childTnLst>
                                    <p:set>
                                      <p:cBhvr>
                                        <p:cTn id="133"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35" grpId="0" animBg="1"/>
      <p:bldP spid="35" grpId="1" animBg="1"/>
      <p:bldP spid="35" grpId="2" animBg="1"/>
      <p:bldP spid="28" grpId="0"/>
      <p:bldP spid="43" grpId="0" animBg="1"/>
      <p:bldP spid="43" grpId="1" animBg="1"/>
      <p:bldP spid="43" grpId="2" animBg="1"/>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133" grpId="0" animBg="1"/>
      <p:bldP spid="133" grpId="1" animBg="1"/>
      <p:bldP spid="133" grpId="2" animBg="1"/>
      <p:bldP spid="142" grpId="0"/>
      <p:bldP spid="143" grpId="0"/>
      <p:bldP spid="144" grpId="0"/>
      <p:bldP spid="145" grpId="0"/>
      <p:bldP spid="146" grpId="0"/>
      <p:bldP spid="147" grpId="0"/>
      <p:bldP spid="148" grpId="0"/>
      <p:bldP spid="149"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DC5070-0C4C-EB94-0FC6-35BE64C5BA49}"/>
              </a:ext>
            </a:extLst>
          </p:cNvPr>
          <p:cNvSpPr>
            <a:spLocks/>
          </p:cNvSpPr>
          <p:nvPr/>
        </p:nvSpPr>
        <p:spPr>
          <a:xfrm>
            <a:off x="723820" y="1463104"/>
            <a:ext cx="10825654" cy="524909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CD9756-44C5-4B0A-3A47-9E7587A4B12F}"/>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09859FDD-14DB-48AE-BCED-796FE1F69276}"/>
              </a:ext>
            </a:extLst>
          </p:cNvPr>
          <p:cNvSpPr/>
          <p:nvPr/>
        </p:nvSpPr>
        <p:spPr>
          <a:xfrm>
            <a:off x="874637" y="1772353"/>
            <a:ext cx="3363159" cy="486508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ame 27">
            <a:extLst>
              <a:ext uri="{FF2B5EF4-FFF2-40B4-BE49-F238E27FC236}">
                <a16:creationId xmlns:a16="http://schemas.microsoft.com/office/drawing/2014/main" id="{19679E12-7A05-4FCA-95FC-0966DCC46223}"/>
              </a:ext>
            </a:extLst>
          </p:cNvPr>
          <p:cNvSpPr/>
          <p:nvPr/>
        </p:nvSpPr>
        <p:spPr>
          <a:xfrm>
            <a:off x="1014030" y="6158495"/>
            <a:ext cx="3007992" cy="287042"/>
          </a:xfrm>
          <a:prstGeom prst="fram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aphicFrame>
        <p:nvGraphicFramePr>
          <p:cNvPr id="156" name="Table 155">
            <a:extLst>
              <a:ext uri="{FF2B5EF4-FFF2-40B4-BE49-F238E27FC236}">
                <a16:creationId xmlns:a16="http://schemas.microsoft.com/office/drawing/2014/main" id="{42FFB7D2-EEB7-4BB6-B57B-1869BFCFA092}"/>
              </a:ext>
            </a:extLst>
          </p:cNvPr>
          <p:cNvGraphicFramePr>
            <a:graphicFrameLocks noGrp="1"/>
          </p:cNvGraphicFramePr>
          <p:nvPr/>
        </p:nvGraphicFramePr>
        <p:xfrm>
          <a:off x="1081207" y="2018205"/>
          <a:ext cx="2856221" cy="4640838"/>
        </p:xfrm>
        <a:graphic>
          <a:graphicData uri="http://schemas.openxmlformats.org/drawingml/2006/table">
            <a:tbl>
              <a:tblPr/>
              <a:tblGrid>
                <a:gridCol w="314052">
                  <a:extLst>
                    <a:ext uri="{9D8B030D-6E8A-4147-A177-3AD203B41FA5}">
                      <a16:colId xmlns:a16="http://schemas.microsoft.com/office/drawing/2014/main" val="1400762059"/>
                    </a:ext>
                  </a:extLst>
                </a:gridCol>
                <a:gridCol w="314052">
                  <a:extLst>
                    <a:ext uri="{9D8B030D-6E8A-4147-A177-3AD203B41FA5}">
                      <a16:colId xmlns:a16="http://schemas.microsoft.com/office/drawing/2014/main" val="3029292456"/>
                    </a:ext>
                  </a:extLst>
                </a:gridCol>
                <a:gridCol w="314052">
                  <a:extLst>
                    <a:ext uri="{9D8B030D-6E8A-4147-A177-3AD203B41FA5}">
                      <a16:colId xmlns:a16="http://schemas.microsoft.com/office/drawing/2014/main" val="1319761326"/>
                    </a:ext>
                  </a:extLst>
                </a:gridCol>
                <a:gridCol w="314052">
                  <a:extLst>
                    <a:ext uri="{9D8B030D-6E8A-4147-A177-3AD203B41FA5}">
                      <a16:colId xmlns:a16="http://schemas.microsoft.com/office/drawing/2014/main" val="1433105891"/>
                    </a:ext>
                  </a:extLst>
                </a:gridCol>
                <a:gridCol w="314052">
                  <a:extLst>
                    <a:ext uri="{9D8B030D-6E8A-4147-A177-3AD203B41FA5}">
                      <a16:colId xmlns:a16="http://schemas.microsoft.com/office/drawing/2014/main" val="2049802070"/>
                    </a:ext>
                  </a:extLst>
                </a:gridCol>
                <a:gridCol w="314052">
                  <a:extLst>
                    <a:ext uri="{9D8B030D-6E8A-4147-A177-3AD203B41FA5}">
                      <a16:colId xmlns:a16="http://schemas.microsoft.com/office/drawing/2014/main" val="3749250851"/>
                    </a:ext>
                  </a:extLst>
                </a:gridCol>
                <a:gridCol w="314052">
                  <a:extLst>
                    <a:ext uri="{9D8B030D-6E8A-4147-A177-3AD203B41FA5}">
                      <a16:colId xmlns:a16="http://schemas.microsoft.com/office/drawing/2014/main" val="2954743558"/>
                    </a:ext>
                  </a:extLst>
                </a:gridCol>
                <a:gridCol w="314052">
                  <a:extLst>
                    <a:ext uri="{9D8B030D-6E8A-4147-A177-3AD203B41FA5}">
                      <a16:colId xmlns:a16="http://schemas.microsoft.com/office/drawing/2014/main" val="2921632982"/>
                    </a:ext>
                  </a:extLst>
                </a:gridCol>
                <a:gridCol w="343805">
                  <a:extLst>
                    <a:ext uri="{9D8B030D-6E8A-4147-A177-3AD203B41FA5}">
                      <a16:colId xmlns:a16="http://schemas.microsoft.com/office/drawing/2014/main" val="1483669126"/>
                    </a:ext>
                  </a:extLst>
                </a:gridCol>
              </a:tblGrid>
              <a:tr h="175087">
                <a:tc gridSpan="9">
                  <a:txBody>
                    <a:bodyPr/>
                    <a:lstStyle/>
                    <a:p>
                      <a:pPr algn="ctr" fontAlgn="b"/>
                      <a:r>
                        <a:rPr lang="en-US" sz="1000" b="1" i="0" u="none" strike="noStrike">
                          <a:solidFill>
                            <a:srgbClr val="000000"/>
                          </a:solidFill>
                          <a:effectLst/>
                          <a:latin typeface="Arial" panose="020B0604020202020204" pitchFamily="34" charset="0"/>
                        </a:rPr>
                        <a:t>BIC DAILY MEAL PACKING REPORT</a:t>
                      </a:r>
                    </a:p>
                  </a:txBody>
                  <a:tcPr marL="3316" marR="3316" marT="3316"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214775"/>
                  </a:ext>
                </a:extLst>
              </a:tr>
              <a:tr h="61678">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extLst>
                  <a:ext uri="{0D108BD9-81ED-4DB2-BD59-A6C34878D82A}">
                    <a16:rowId xmlns:a16="http://schemas.microsoft.com/office/drawing/2014/main" val="2213141842"/>
                  </a:ext>
                </a:extLst>
              </a:tr>
              <a:tr h="120041">
                <a:tc>
                  <a:txBody>
                    <a:bodyPr/>
                    <a:lstStyle/>
                    <a:p>
                      <a:pPr algn="l" fontAlgn="b"/>
                      <a:r>
                        <a:rPr lang="en-US" sz="400" b="1" i="0" u="none" strike="noStrike">
                          <a:solidFill>
                            <a:srgbClr val="000000"/>
                          </a:solidFill>
                          <a:effectLst/>
                          <a:latin typeface="Arial" panose="020B0604020202020204" pitchFamily="34" charset="0"/>
                        </a:rPr>
                        <a:t>Date:</a:t>
                      </a:r>
                    </a:p>
                  </a:txBody>
                  <a:tcPr marL="3316" marR="3316" marT="331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sz="400" b="1" i="0" u="none" strike="noStrike">
                          <a:solidFill>
                            <a:srgbClr val="000000"/>
                          </a:solidFill>
                          <a:effectLst/>
                          <a:latin typeface="Arial" panose="020B0604020202020204" pitchFamily="34" charset="0"/>
                        </a:rPr>
                        <a:t> </a:t>
                      </a:r>
                    </a:p>
                  </a:txBody>
                  <a:tcPr marL="3316" marR="3316" marT="33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400" b="1" i="0" u="none" strike="noStrike">
                          <a:solidFill>
                            <a:srgbClr val="000000"/>
                          </a:solidFill>
                          <a:effectLst/>
                          <a:latin typeface="Arial" panose="020B0604020202020204" pitchFamily="34" charset="0"/>
                        </a:rPr>
                        <a:t>Location Code:</a:t>
                      </a:r>
                    </a:p>
                  </a:txBody>
                  <a:tcPr marL="3316" marR="3316" marT="3316" marB="0" anchor="b">
                    <a:lnL>
                      <a:noFill/>
                    </a:lnL>
                    <a:lnR>
                      <a:noFill/>
                    </a:lnR>
                    <a:lnT>
                      <a:noFill/>
                    </a:lnT>
                    <a:lnB>
                      <a:noFill/>
                    </a:lnB>
                  </a:tcPr>
                </a:tc>
                <a:tc gridSpan="2">
                  <a:txBody>
                    <a:bodyPr/>
                    <a:lstStyle/>
                    <a:p>
                      <a:pPr algn="l" fontAlgn="ctr"/>
                      <a:r>
                        <a:rPr lang="en-US" sz="400" b="1" i="0" u="none" strike="noStrike">
                          <a:solidFill>
                            <a:srgbClr val="000000"/>
                          </a:solidFill>
                          <a:effectLst/>
                          <a:latin typeface="Arial" panose="020B0604020202020204" pitchFamily="34" charset="0"/>
                        </a:rPr>
                        <a:t> </a:t>
                      </a:r>
                    </a:p>
                  </a:txBody>
                  <a:tcPr marL="3316" marR="3316" marT="3316"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r" fontAlgn="b"/>
                      <a:r>
                        <a:rPr lang="en-US" sz="400" b="1" i="0" u="none" strike="noStrike">
                          <a:solidFill>
                            <a:srgbClr val="000000"/>
                          </a:solidFill>
                          <a:effectLst/>
                          <a:latin typeface="Arial" panose="020B0604020202020204" pitchFamily="34" charset="0"/>
                        </a:rPr>
                        <a:t>School Name:</a:t>
                      </a:r>
                    </a:p>
                  </a:txBody>
                  <a:tcPr marL="3316" marR="3316" marT="3316" marB="0" anchor="b">
                    <a:lnL>
                      <a:noFill/>
                    </a:lnL>
                    <a:lnR>
                      <a:noFill/>
                    </a:lnR>
                    <a:lnT>
                      <a:noFill/>
                    </a:lnT>
                    <a:lnB>
                      <a:noFill/>
                    </a:lnB>
                  </a:tcPr>
                </a:tc>
                <a:tc gridSpan="3">
                  <a:txBody>
                    <a:bodyPr/>
                    <a:lstStyle/>
                    <a:p>
                      <a:pPr algn="ctr" fontAlgn="ctr"/>
                      <a:r>
                        <a:rPr lang="en-US" sz="400" b="0" i="0" u="none" strike="noStrike">
                          <a:solidFill>
                            <a:srgbClr val="000000"/>
                          </a:solidFill>
                          <a:effectLst/>
                          <a:latin typeface="Calibri" panose="020F0502020204030204" pitchFamily="34" charset="0"/>
                        </a:rPr>
                        <a:t> </a:t>
                      </a:r>
                    </a:p>
                  </a:txBody>
                  <a:tcPr marL="3316" marR="3316" marT="3316"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1207328"/>
                  </a:ext>
                </a:extLst>
              </a:tr>
              <a:tr h="61678">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0431155"/>
                  </a:ext>
                </a:extLst>
              </a:tr>
              <a:tr h="185699">
                <a:tc>
                  <a:txBody>
                    <a:bodyPr/>
                    <a:lstStyle/>
                    <a:p>
                      <a:pPr algn="ctr" fontAlgn="ctr"/>
                      <a:r>
                        <a:rPr lang="en-US" sz="400" b="0" i="0" u="none" strike="noStrike">
                          <a:solidFill>
                            <a:srgbClr val="000000"/>
                          </a:solidFill>
                          <a:effectLst/>
                          <a:latin typeface="Arial" panose="020B0604020202020204" pitchFamily="34" charset="0"/>
                        </a:rPr>
                        <a:t>Room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Enrollment</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Entrees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Juice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Fruit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1% White                                Milk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Nonfat White                           Milk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Lactaid White                                         Milk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Other:                    Special Diet, Soy Milk, ETC</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4120946"/>
                  </a:ext>
                </a:extLst>
              </a:tr>
              <a:tr h="176635">
                <a:tc>
                  <a:txBody>
                    <a:bodyPr/>
                    <a:lstStyle/>
                    <a:p>
                      <a:pPr algn="ctr" fontAlgn="ctr"/>
                      <a:r>
                        <a:rPr lang="en-US" sz="900" b="0" i="0" u="none" strike="noStrike">
                          <a:solidFill>
                            <a:srgbClr val="000000"/>
                          </a:solidFill>
                          <a:effectLst/>
                          <a:latin typeface="Arial" panose="020B0604020202020204" pitchFamily="34" charset="0"/>
                        </a:rPr>
                        <a:t> 1</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30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25 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10 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8</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2 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558983"/>
                  </a:ext>
                </a:extLst>
              </a:tr>
              <a:tr h="176635">
                <a:tc>
                  <a:txBody>
                    <a:bodyPr/>
                    <a:lstStyle/>
                    <a:p>
                      <a:pPr algn="ctr" fontAlgn="ctr"/>
                      <a:r>
                        <a:rPr lang="en-US" sz="900" b="0" i="0" u="none" strike="noStrike">
                          <a:solidFill>
                            <a:srgbClr val="000000"/>
                          </a:solidFill>
                          <a:effectLst/>
                          <a:latin typeface="Arial" panose="020B0604020202020204" pitchFamily="34" charset="0"/>
                        </a:rPr>
                        <a:t> 2</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27</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20 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8 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0 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606232"/>
                  </a:ext>
                </a:extLst>
              </a:tr>
              <a:tr h="176635">
                <a:tc>
                  <a:txBody>
                    <a:bodyPr/>
                    <a:lstStyle/>
                    <a:p>
                      <a:pPr algn="ctr" fontAlgn="ctr"/>
                      <a:r>
                        <a:rPr lang="en-US" sz="900" b="0" i="0" u="none" strike="noStrike">
                          <a:solidFill>
                            <a:srgbClr val="000000"/>
                          </a:solidFill>
                          <a:effectLst/>
                          <a:latin typeface="Arial" panose="020B0604020202020204" pitchFamily="34" charset="0"/>
                        </a:rPr>
                        <a:t> 3</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30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25 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1306350"/>
                  </a:ext>
                </a:extLst>
              </a:tr>
              <a:tr h="176635">
                <a:tc>
                  <a:txBody>
                    <a:bodyPr/>
                    <a:lstStyle/>
                    <a:p>
                      <a:pPr algn="ctr" fontAlgn="ctr"/>
                      <a:r>
                        <a:rPr lang="en-US" sz="900" b="0" i="0" u="none" strike="noStrike">
                          <a:solidFill>
                            <a:srgbClr val="000000"/>
                          </a:solidFill>
                          <a:effectLst/>
                          <a:latin typeface="Arial" panose="020B0604020202020204" pitchFamily="34" charset="0"/>
                        </a:rPr>
                        <a:t>4 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23</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22 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8</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5492533"/>
                  </a:ext>
                </a:extLst>
              </a:tr>
              <a:tr h="176635">
                <a:tc>
                  <a:txBody>
                    <a:bodyPr/>
                    <a:lstStyle/>
                    <a:p>
                      <a:pPr algn="ctr" fontAlgn="ctr"/>
                      <a:r>
                        <a:rPr lang="en-US" sz="900" b="0" i="0" u="none" strike="noStrike">
                          <a:solidFill>
                            <a:srgbClr val="000000"/>
                          </a:solidFill>
                          <a:effectLst/>
                          <a:latin typeface="Arial" panose="020B0604020202020204" pitchFamily="34" charset="0"/>
                        </a:rPr>
                        <a:t>5 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45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38</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38 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2893937"/>
                  </a:ext>
                </a:extLst>
              </a:tr>
              <a:tr h="176635">
                <a:tc>
                  <a:txBody>
                    <a:bodyPr/>
                    <a:lstStyle/>
                    <a:p>
                      <a:pPr algn="ctr" fontAlgn="ctr"/>
                      <a:r>
                        <a:rPr lang="en-US" sz="900" b="0" i="0" u="none" strike="noStrike">
                          <a:solidFill>
                            <a:srgbClr val="000000"/>
                          </a:solidFill>
                          <a:effectLst/>
                          <a:latin typeface="Arial" panose="020B0604020202020204" pitchFamily="34" charset="0"/>
                        </a:rPr>
                        <a:t>6</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33 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29</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29 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762294"/>
                  </a:ext>
                </a:extLst>
              </a:tr>
              <a:tr h="176635">
                <a:tc>
                  <a:txBody>
                    <a:bodyPr/>
                    <a:lstStyle/>
                    <a:p>
                      <a:pPr algn="ctr" fontAlgn="ctr"/>
                      <a:r>
                        <a:rPr lang="en-US" sz="900" b="0" i="0" u="none" strike="noStrike">
                          <a:solidFill>
                            <a:srgbClr val="000000"/>
                          </a:solidFill>
                          <a:effectLst/>
                          <a:latin typeface="Arial" panose="020B0604020202020204" pitchFamily="34" charset="0"/>
                        </a:rPr>
                        <a:t> 7</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31</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29</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29 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5745017"/>
                  </a:ext>
                </a:extLst>
              </a:tr>
              <a:tr h="176635">
                <a:tc>
                  <a:txBody>
                    <a:bodyPr/>
                    <a:lstStyle/>
                    <a:p>
                      <a:pPr algn="ctr" fontAlgn="ctr"/>
                      <a:r>
                        <a:rPr lang="en-US" sz="900" b="0" i="0" u="none" strike="noStrike">
                          <a:solidFill>
                            <a:srgbClr val="000000"/>
                          </a:solidFill>
                          <a:effectLst/>
                          <a:latin typeface="Arial" panose="020B0604020202020204" pitchFamily="34" charset="0"/>
                        </a:rPr>
                        <a:t>8 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30 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25 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8</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3148095"/>
                  </a:ext>
                </a:extLst>
              </a:tr>
              <a:tr h="176635">
                <a:tc>
                  <a:txBody>
                    <a:bodyPr/>
                    <a:lstStyle/>
                    <a:p>
                      <a:pPr algn="ctr" fontAlgn="ctr"/>
                      <a:r>
                        <a:rPr lang="en-US" sz="900" b="0" i="0" u="none" strike="noStrike">
                          <a:solidFill>
                            <a:srgbClr val="000000"/>
                          </a:solidFill>
                          <a:effectLst/>
                          <a:latin typeface="Arial" panose="020B0604020202020204" pitchFamily="34" charset="0"/>
                        </a:rPr>
                        <a:t>9 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20 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8</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4692472"/>
                  </a:ext>
                </a:extLst>
              </a:tr>
              <a:tr h="176635">
                <a:tc>
                  <a:txBody>
                    <a:bodyPr/>
                    <a:lstStyle/>
                    <a:p>
                      <a:pPr algn="ctr" fontAlgn="ctr"/>
                      <a:r>
                        <a:rPr lang="en-US" sz="900" b="0" i="0" u="none" strike="noStrike">
                          <a:solidFill>
                            <a:srgbClr val="000000"/>
                          </a:solidFill>
                          <a:effectLst/>
                          <a:latin typeface="Arial" panose="020B0604020202020204" pitchFamily="34" charset="0"/>
                        </a:rPr>
                        <a:t>10 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32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29</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29 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1228780"/>
                  </a:ext>
                </a:extLst>
              </a:tr>
              <a:tr h="176635">
                <a:tc>
                  <a:txBody>
                    <a:bodyPr/>
                    <a:lstStyle/>
                    <a:p>
                      <a:pPr algn="ctr" fontAlgn="ctr"/>
                      <a:r>
                        <a:rPr lang="en-US" sz="900" b="0" i="0" u="none" strike="noStrike">
                          <a:solidFill>
                            <a:srgbClr val="000000"/>
                          </a:solidFill>
                          <a:effectLst/>
                          <a:latin typeface="Arial" panose="020B0604020202020204" pitchFamily="34" charset="0"/>
                        </a:rPr>
                        <a:t>11 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15 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13</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2993197"/>
                  </a:ext>
                </a:extLst>
              </a:tr>
              <a:tr h="176635">
                <a:tc>
                  <a:txBody>
                    <a:bodyPr/>
                    <a:lstStyle/>
                    <a:p>
                      <a:pPr algn="ctr" fontAlgn="ctr"/>
                      <a:r>
                        <a:rPr lang="en-US" sz="900" b="0" i="0" u="none" strike="noStrike">
                          <a:solidFill>
                            <a:srgbClr val="000000"/>
                          </a:solidFill>
                          <a:effectLst/>
                          <a:latin typeface="Arial" panose="020B0604020202020204" pitchFamily="34" charset="0"/>
                        </a:rPr>
                        <a:t> 12</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30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30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30 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10 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8974744"/>
                  </a:ext>
                </a:extLst>
              </a:tr>
              <a:tr h="176635">
                <a:tc>
                  <a:txBody>
                    <a:bodyPr/>
                    <a:lstStyle/>
                    <a:p>
                      <a:pPr algn="ctr" fontAlgn="ctr"/>
                      <a:r>
                        <a:rPr lang="en-US" sz="900" b="0" i="0" u="none" strike="noStrike">
                          <a:solidFill>
                            <a:srgbClr val="000000"/>
                          </a:solidFill>
                          <a:effectLst/>
                          <a:latin typeface="Arial" panose="020B0604020202020204" pitchFamily="34" charset="0"/>
                        </a:rPr>
                        <a:t>GYM</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45 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29</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29 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109127"/>
                  </a:ext>
                </a:extLst>
              </a:tr>
              <a:tr h="176635">
                <a:tc>
                  <a:txBody>
                    <a:bodyPr/>
                    <a:lstStyle/>
                    <a:p>
                      <a:pPr algn="ctr" fontAlgn="ctr"/>
                      <a:endParaRPr lang="en-US" sz="900" b="0" i="0" u="none" strike="noStrike">
                        <a:solidFill>
                          <a:srgbClr val="000000"/>
                        </a:solidFill>
                        <a:effectLst/>
                        <a:latin typeface="Arial" panose="020B0604020202020204" pitchFamily="34" charset="0"/>
                      </a:endParaRP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900" b="0" i="0" u="none" strike="noStrike">
                        <a:solidFill>
                          <a:srgbClr val="000000"/>
                        </a:solidFill>
                        <a:effectLst/>
                        <a:latin typeface="Arial" panose="020B0604020202020204" pitchFamily="34" charset="0"/>
                      </a:endParaRP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2891759"/>
                  </a:ext>
                </a:extLst>
              </a:tr>
              <a:tr h="176635">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0968165"/>
                  </a:ext>
                </a:extLst>
              </a:tr>
              <a:tr h="176635">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5041833"/>
                  </a:ext>
                </a:extLst>
              </a:tr>
              <a:tr h="176635">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5846231"/>
                  </a:ext>
                </a:extLst>
              </a:tr>
              <a:tr h="176635">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9667617"/>
                  </a:ext>
                </a:extLst>
              </a:tr>
              <a:tr h="176635">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4868343"/>
                  </a:ext>
                </a:extLst>
              </a:tr>
              <a:tr h="250457">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4615909"/>
                  </a:ext>
                </a:extLst>
              </a:tr>
              <a:tr h="110314">
                <a:tc gridSpan="2">
                  <a:txBody>
                    <a:bodyPr/>
                    <a:lstStyle/>
                    <a:p>
                      <a:pPr algn="r" fontAlgn="ctr"/>
                      <a:r>
                        <a:rPr lang="en-US" sz="900" b="0" i="0" u="none" strike="noStrike">
                          <a:solidFill>
                            <a:srgbClr val="000000"/>
                          </a:solidFill>
                          <a:effectLst/>
                          <a:latin typeface="Arial" panose="020B0604020202020204" pitchFamily="34" charset="0"/>
                        </a:rPr>
                        <a:t>Totals:</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900" b="0" i="0" u="none" strike="noStrike">
                          <a:solidFill>
                            <a:srgbClr val="000000"/>
                          </a:solidFill>
                          <a:effectLst/>
                          <a:latin typeface="Arial" panose="020B0604020202020204" pitchFamily="34" charset="0"/>
                        </a:rPr>
                        <a:t> 336</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336 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163</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123</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26</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 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Arial" panose="020B0604020202020204" pitchFamily="34" charset="0"/>
                        </a:rPr>
                        <a:t>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7724158"/>
                  </a:ext>
                </a:extLst>
              </a:tr>
              <a:tr h="168455">
                <a:tc>
                  <a:txBody>
                    <a:bodyPr/>
                    <a:lstStyle/>
                    <a:p>
                      <a:pPr algn="r" fontAlgn="b"/>
                      <a:r>
                        <a:rPr lang="en-US" sz="400" b="1" i="0" u="none" strike="noStrike">
                          <a:solidFill>
                            <a:srgbClr val="000000"/>
                          </a:solidFill>
                          <a:effectLst/>
                          <a:latin typeface="Arial" panose="020B0604020202020204" pitchFamily="34" charset="0"/>
                        </a:rPr>
                        <a:t>Name:</a:t>
                      </a:r>
                    </a:p>
                  </a:txBody>
                  <a:tcPr marL="3316" marR="3316" marT="3316" marB="0" anchor="b">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ctr" fontAlgn="b"/>
                      <a:r>
                        <a:rPr lang="en-US" sz="400" b="1" i="0" u="none" strike="noStrike">
                          <a:solidFill>
                            <a:srgbClr val="000000"/>
                          </a:solidFill>
                          <a:effectLst/>
                          <a:latin typeface="Arial" panose="020B0604020202020204" pitchFamily="34" charset="0"/>
                        </a:rPr>
                        <a:t> </a:t>
                      </a:r>
                    </a:p>
                  </a:txBody>
                  <a:tcPr marL="3316" marR="3316" marT="331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r" fontAlgn="b"/>
                      <a:r>
                        <a:rPr lang="en-US" sz="400" b="1" i="0" u="none" strike="noStrike">
                          <a:solidFill>
                            <a:srgbClr val="000000"/>
                          </a:solidFill>
                          <a:effectLst/>
                          <a:latin typeface="Arial" panose="020B0604020202020204" pitchFamily="34" charset="0"/>
                        </a:rPr>
                        <a:t>Signature:</a:t>
                      </a:r>
                    </a:p>
                  </a:txBody>
                  <a:tcPr marL="3316" marR="3316" marT="3316" marB="0" anchor="b">
                    <a:lnL>
                      <a:noFill/>
                    </a:lnL>
                    <a:lnR>
                      <a:noFill/>
                    </a:lnR>
                    <a:lnT w="6350" cap="flat" cmpd="sng" algn="ctr">
                      <a:solidFill>
                        <a:srgbClr val="000000"/>
                      </a:solidFill>
                      <a:prstDash val="solid"/>
                      <a:round/>
                      <a:headEnd type="none" w="med" len="med"/>
                      <a:tailEnd type="none" w="med" len="med"/>
                    </a:lnT>
                    <a:lnB>
                      <a:noFill/>
                    </a:lnB>
                  </a:tcPr>
                </a:tc>
                <a:tc gridSpan="4">
                  <a:txBody>
                    <a:bodyPr/>
                    <a:lstStyle/>
                    <a:p>
                      <a:pPr algn="r" fontAlgn="b"/>
                      <a:r>
                        <a:rPr lang="en-US" sz="400" b="1" i="0" u="none" strike="noStrike">
                          <a:solidFill>
                            <a:srgbClr val="000000"/>
                          </a:solidFill>
                          <a:effectLst/>
                          <a:latin typeface="Arial" panose="020B0604020202020204" pitchFamily="34" charset="0"/>
                        </a:rPr>
                        <a:t> </a:t>
                      </a:r>
                    </a:p>
                  </a:txBody>
                  <a:tcPr marL="3316" marR="3316" marT="331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1923384"/>
                  </a:ext>
                </a:extLst>
              </a:tr>
              <a:tr h="110314">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88937194"/>
                  </a:ext>
                </a:extLst>
              </a:tr>
            </a:tbl>
          </a:graphicData>
        </a:graphic>
      </p:graphicFrame>
      <p:pic>
        <p:nvPicPr>
          <p:cNvPr id="14" name="Picture 13">
            <a:extLst>
              <a:ext uri="{FF2B5EF4-FFF2-40B4-BE49-F238E27FC236}">
                <a16:creationId xmlns:a16="http://schemas.microsoft.com/office/drawing/2014/main" id="{A97AD455-A31F-4CBB-9A31-13F09E7B6C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58452" y="1993993"/>
            <a:ext cx="5914485" cy="4377609"/>
          </a:xfrm>
          <a:prstGeom prst="rect">
            <a:avLst/>
          </a:prstGeom>
        </p:spPr>
      </p:pic>
      <p:sp>
        <p:nvSpPr>
          <p:cNvPr id="3" name="Frame 2">
            <a:extLst>
              <a:ext uri="{FF2B5EF4-FFF2-40B4-BE49-F238E27FC236}">
                <a16:creationId xmlns:a16="http://schemas.microsoft.com/office/drawing/2014/main" id="{4E1DA84E-F71A-4139-BB60-E78EA8D61CF5}"/>
              </a:ext>
            </a:extLst>
          </p:cNvPr>
          <p:cNvSpPr/>
          <p:nvPr/>
        </p:nvSpPr>
        <p:spPr>
          <a:xfrm>
            <a:off x="9126812" y="2881973"/>
            <a:ext cx="494799" cy="174771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FF4E30DD-7A63-48A2-98C0-F59327B0D017}"/>
              </a:ext>
            </a:extLst>
          </p:cNvPr>
          <p:cNvSpPr txBox="1"/>
          <p:nvPr/>
        </p:nvSpPr>
        <p:spPr>
          <a:xfrm>
            <a:off x="2986199" y="2203725"/>
            <a:ext cx="131877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308"/>
                </a:solidFill>
                <a:effectLst/>
                <a:uLnTx/>
                <a:uFillTx/>
                <a:latin typeface="Calibri"/>
                <a:ea typeface="+mn-ea"/>
                <a:cs typeface="+mn-cs"/>
              </a:rPr>
              <a:t>Happy Middle School </a:t>
            </a:r>
          </a:p>
        </p:txBody>
      </p:sp>
      <p:sp>
        <p:nvSpPr>
          <p:cNvPr id="16" name="TextBox 15">
            <a:extLst>
              <a:ext uri="{FF2B5EF4-FFF2-40B4-BE49-F238E27FC236}">
                <a16:creationId xmlns:a16="http://schemas.microsoft.com/office/drawing/2014/main" id="{BEC26999-53CA-48C5-9766-0FD7C1C0C497}"/>
              </a:ext>
            </a:extLst>
          </p:cNvPr>
          <p:cNvSpPr txBox="1"/>
          <p:nvPr/>
        </p:nvSpPr>
        <p:spPr>
          <a:xfrm>
            <a:off x="2084008" y="2192347"/>
            <a:ext cx="54584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308"/>
                </a:solidFill>
                <a:effectLst/>
                <a:uLnTx/>
                <a:uFillTx/>
                <a:latin typeface="Calibri"/>
                <a:ea typeface="+mn-ea"/>
                <a:cs typeface="+mn-cs"/>
              </a:rPr>
              <a:t>2136</a:t>
            </a:r>
          </a:p>
        </p:txBody>
      </p:sp>
      <p:sp>
        <p:nvSpPr>
          <p:cNvPr id="17" name="TextBox 16">
            <a:extLst>
              <a:ext uri="{FF2B5EF4-FFF2-40B4-BE49-F238E27FC236}">
                <a16:creationId xmlns:a16="http://schemas.microsoft.com/office/drawing/2014/main" id="{19811BA6-8EE7-4C60-AE04-D9591EE6CAD3}"/>
              </a:ext>
            </a:extLst>
          </p:cNvPr>
          <p:cNvSpPr txBox="1"/>
          <p:nvPr/>
        </p:nvSpPr>
        <p:spPr>
          <a:xfrm>
            <a:off x="1138493" y="2214592"/>
            <a:ext cx="70551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308"/>
                </a:solidFill>
                <a:effectLst/>
                <a:uLnTx/>
                <a:uFillTx/>
                <a:latin typeface="Calibri"/>
                <a:ea typeface="+mn-ea"/>
                <a:cs typeface="+mn-cs"/>
              </a:rPr>
              <a:t>9/26/2019</a:t>
            </a:r>
          </a:p>
        </p:txBody>
      </p:sp>
      <p:sp>
        <p:nvSpPr>
          <p:cNvPr id="18" name="TextBox 17">
            <a:extLst>
              <a:ext uri="{FF2B5EF4-FFF2-40B4-BE49-F238E27FC236}">
                <a16:creationId xmlns:a16="http://schemas.microsoft.com/office/drawing/2014/main" id="{3311E7BF-DEDF-4058-A2F2-61FCA8051237}"/>
              </a:ext>
            </a:extLst>
          </p:cNvPr>
          <p:cNvSpPr txBox="1"/>
          <p:nvPr/>
        </p:nvSpPr>
        <p:spPr>
          <a:xfrm>
            <a:off x="1699051" y="6195238"/>
            <a:ext cx="38495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308"/>
                </a:solidFill>
                <a:effectLst/>
                <a:uLnTx/>
                <a:uFillTx/>
                <a:latin typeface="Arial" panose="020B0604020202020204" pitchFamily="34" charset="0"/>
                <a:ea typeface="+mn-ea"/>
                <a:cs typeface="Arial" panose="020B0604020202020204" pitchFamily="34" charset="0"/>
              </a:rPr>
              <a:t>336</a:t>
            </a:r>
          </a:p>
        </p:txBody>
      </p:sp>
      <p:sp>
        <p:nvSpPr>
          <p:cNvPr id="45" name="TextBox 44">
            <a:extLst>
              <a:ext uri="{FF2B5EF4-FFF2-40B4-BE49-F238E27FC236}">
                <a16:creationId xmlns:a16="http://schemas.microsoft.com/office/drawing/2014/main" id="{31A5FA2D-B70F-4A17-A396-E9BDF0928A87}"/>
              </a:ext>
            </a:extLst>
          </p:cNvPr>
          <p:cNvSpPr txBox="1"/>
          <p:nvPr/>
        </p:nvSpPr>
        <p:spPr>
          <a:xfrm>
            <a:off x="1981704" y="6195238"/>
            <a:ext cx="40347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308"/>
                </a:solidFill>
                <a:effectLst/>
                <a:uLnTx/>
                <a:uFillTx/>
                <a:latin typeface="Arial" panose="020B0604020202020204" pitchFamily="34" charset="0"/>
                <a:ea typeface="+mn-ea"/>
                <a:cs typeface="Arial" panose="020B0604020202020204" pitchFamily="34" charset="0"/>
              </a:rPr>
              <a:t>336</a:t>
            </a:r>
          </a:p>
        </p:txBody>
      </p:sp>
      <p:sp>
        <p:nvSpPr>
          <p:cNvPr id="46" name="TextBox 45">
            <a:extLst>
              <a:ext uri="{FF2B5EF4-FFF2-40B4-BE49-F238E27FC236}">
                <a16:creationId xmlns:a16="http://schemas.microsoft.com/office/drawing/2014/main" id="{1D6CEB45-3739-4D13-81D0-257CA390ABC1}"/>
              </a:ext>
            </a:extLst>
          </p:cNvPr>
          <p:cNvSpPr txBox="1"/>
          <p:nvPr/>
        </p:nvSpPr>
        <p:spPr>
          <a:xfrm>
            <a:off x="2321445" y="6195238"/>
            <a:ext cx="40347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308"/>
                </a:solidFill>
                <a:effectLst/>
                <a:uLnTx/>
                <a:uFillTx/>
                <a:latin typeface="Arial" panose="020B0604020202020204" pitchFamily="34" charset="0"/>
                <a:ea typeface="+mn-ea"/>
                <a:cs typeface="Arial" panose="020B0604020202020204" pitchFamily="34" charset="0"/>
              </a:rPr>
              <a:t>163</a:t>
            </a:r>
          </a:p>
        </p:txBody>
      </p:sp>
      <p:sp>
        <p:nvSpPr>
          <p:cNvPr id="47" name="TextBox 46">
            <a:extLst>
              <a:ext uri="{FF2B5EF4-FFF2-40B4-BE49-F238E27FC236}">
                <a16:creationId xmlns:a16="http://schemas.microsoft.com/office/drawing/2014/main" id="{1683C662-EBA3-4AB7-A567-D076897AACD2}"/>
              </a:ext>
            </a:extLst>
          </p:cNvPr>
          <p:cNvSpPr txBox="1"/>
          <p:nvPr/>
        </p:nvSpPr>
        <p:spPr>
          <a:xfrm>
            <a:off x="2637454" y="6198687"/>
            <a:ext cx="40347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308"/>
                </a:solidFill>
                <a:effectLst/>
                <a:uLnTx/>
                <a:uFillTx/>
                <a:latin typeface="Arial" panose="020B0604020202020204" pitchFamily="34" charset="0"/>
                <a:ea typeface="+mn-ea"/>
                <a:cs typeface="Arial" panose="020B0604020202020204" pitchFamily="34" charset="0"/>
              </a:rPr>
              <a:t>123</a:t>
            </a:r>
          </a:p>
        </p:txBody>
      </p:sp>
      <p:sp>
        <p:nvSpPr>
          <p:cNvPr id="48" name="TextBox 47">
            <a:extLst>
              <a:ext uri="{FF2B5EF4-FFF2-40B4-BE49-F238E27FC236}">
                <a16:creationId xmlns:a16="http://schemas.microsoft.com/office/drawing/2014/main" id="{8CA8A240-36EA-43CB-9ACC-850E6F1CA5E4}"/>
              </a:ext>
            </a:extLst>
          </p:cNvPr>
          <p:cNvSpPr txBox="1"/>
          <p:nvPr/>
        </p:nvSpPr>
        <p:spPr>
          <a:xfrm>
            <a:off x="2985071" y="6197697"/>
            <a:ext cx="330434"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308"/>
                </a:solidFill>
                <a:effectLst/>
                <a:uLnTx/>
                <a:uFillTx/>
                <a:latin typeface="Arial" panose="020B0604020202020204" pitchFamily="34" charset="0"/>
                <a:ea typeface="+mn-ea"/>
                <a:cs typeface="Arial" panose="020B0604020202020204" pitchFamily="34" charset="0"/>
              </a:rPr>
              <a:t>26</a:t>
            </a:r>
          </a:p>
        </p:txBody>
      </p:sp>
      <p:sp>
        <p:nvSpPr>
          <p:cNvPr id="49" name="TextBox 48">
            <a:extLst>
              <a:ext uri="{FF2B5EF4-FFF2-40B4-BE49-F238E27FC236}">
                <a16:creationId xmlns:a16="http://schemas.microsoft.com/office/drawing/2014/main" id="{5EEB3C92-02F4-4DB8-A965-835C5C86E314}"/>
              </a:ext>
            </a:extLst>
          </p:cNvPr>
          <p:cNvSpPr txBox="1"/>
          <p:nvPr/>
        </p:nvSpPr>
        <p:spPr>
          <a:xfrm>
            <a:off x="3327824" y="6196648"/>
            <a:ext cx="18108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308"/>
                </a:solidFill>
                <a:effectLst/>
                <a:uLnTx/>
                <a:uFillTx/>
                <a:latin typeface="Arial" panose="020B0604020202020204" pitchFamily="34" charset="0"/>
                <a:ea typeface="+mn-ea"/>
                <a:cs typeface="Arial" panose="020B0604020202020204" pitchFamily="34" charset="0"/>
              </a:rPr>
              <a:t>5</a:t>
            </a:r>
          </a:p>
        </p:txBody>
      </p:sp>
      <p:sp>
        <p:nvSpPr>
          <p:cNvPr id="4" name="TextBox 3">
            <a:extLst>
              <a:ext uri="{FF2B5EF4-FFF2-40B4-BE49-F238E27FC236}">
                <a16:creationId xmlns:a16="http://schemas.microsoft.com/office/drawing/2014/main" id="{FC9530C8-3D85-4E49-9E1B-379EF49F1565}"/>
              </a:ext>
            </a:extLst>
          </p:cNvPr>
          <p:cNvSpPr txBox="1"/>
          <p:nvPr/>
        </p:nvSpPr>
        <p:spPr>
          <a:xfrm>
            <a:off x="7202563" y="5326217"/>
            <a:ext cx="4114800" cy="1446550"/>
          </a:xfrm>
          <a:prstGeom prst="rect">
            <a:avLst/>
          </a:prstGeom>
          <a:solidFill>
            <a:srgbClr val="FFC000"/>
          </a:solid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alibri"/>
                <a:ea typeface="+mn-ea"/>
                <a:cs typeface="+mn-cs"/>
              </a:rPr>
              <a:t>The amounts recorded on the </a:t>
            </a:r>
            <a:r>
              <a:rPr kumimoji="0" lang="en-US" sz="2200" i="0" u="none" strike="noStrike" kern="1200" cap="none" spc="0" normalizeH="0" baseline="0" noProof="0">
                <a:ln>
                  <a:noFill/>
                </a:ln>
                <a:solidFill>
                  <a:srgbClr val="002060"/>
                </a:solidFill>
                <a:effectLst/>
                <a:uLnTx/>
                <a:uFillTx/>
                <a:latin typeface="Calibri"/>
                <a:ea typeface="+mn-ea"/>
                <a:cs typeface="+mn-cs"/>
              </a:rPr>
              <a:t>“</a:t>
            </a:r>
            <a:r>
              <a:rPr kumimoji="0" lang="en-US" sz="2200" i="1" u="none" strike="noStrike" kern="1200" cap="none" spc="0" normalizeH="0" baseline="0" noProof="0">
                <a:ln>
                  <a:noFill/>
                </a:ln>
                <a:solidFill>
                  <a:srgbClr val="002060"/>
                </a:solidFill>
                <a:effectLst/>
                <a:uLnTx/>
                <a:uFillTx/>
                <a:latin typeface="Calibri"/>
                <a:ea typeface="+mn-ea"/>
                <a:cs typeface="+mn-cs"/>
              </a:rPr>
              <a:t>Production Worksheet</a:t>
            </a:r>
            <a:r>
              <a:rPr kumimoji="0" lang="en-US" sz="2200" i="0" u="none" strike="noStrike" kern="1200" cap="none" spc="0" normalizeH="0" baseline="0" noProof="0">
                <a:ln>
                  <a:noFill/>
                </a:ln>
                <a:solidFill>
                  <a:srgbClr val="002060"/>
                </a:solidFill>
                <a:effectLst/>
                <a:uLnTx/>
                <a:uFillTx/>
                <a:latin typeface="Calibri"/>
                <a:ea typeface="+mn-ea"/>
                <a:cs typeface="+mn-cs"/>
              </a:rPr>
              <a:t>” </a:t>
            </a:r>
            <a:r>
              <a:rPr kumimoji="0" lang="en-US" sz="2200" b="0" i="0" u="none" strike="noStrike" kern="1200" cap="none" spc="0" normalizeH="0" baseline="0" noProof="0">
                <a:ln>
                  <a:noFill/>
                </a:ln>
                <a:solidFill>
                  <a:srgbClr val="002060"/>
                </a:solidFill>
                <a:effectLst/>
                <a:uLnTx/>
                <a:uFillTx/>
                <a:latin typeface="Calibri"/>
                <a:ea typeface="+mn-ea"/>
                <a:cs typeface="+mn-cs"/>
              </a:rPr>
              <a:t>should be the same as the </a:t>
            </a:r>
            <a:r>
              <a:rPr lang="en-US" sz="2200" b="1">
                <a:solidFill>
                  <a:srgbClr val="002060"/>
                </a:solidFill>
                <a:latin typeface="Calibri"/>
              </a:rPr>
              <a:t>t</a:t>
            </a:r>
            <a:r>
              <a:rPr kumimoji="0" lang="en-US" sz="2200" b="1" i="0" u="none" strike="noStrike" kern="1200" cap="none" spc="0" normalizeH="0" baseline="0" noProof="0" err="1">
                <a:ln>
                  <a:noFill/>
                </a:ln>
                <a:solidFill>
                  <a:srgbClr val="002060"/>
                </a:solidFill>
                <a:effectLst/>
                <a:uLnTx/>
                <a:uFillTx/>
                <a:latin typeface="Calibri"/>
                <a:ea typeface="+mn-ea"/>
                <a:cs typeface="+mn-cs"/>
              </a:rPr>
              <a:t>otals</a:t>
            </a:r>
            <a:r>
              <a:rPr lang="en-US" sz="2200">
                <a:solidFill>
                  <a:srgbClr val="002060"/>
                </a:solidFill>
                <a:latin typeface="Calibri"/>
              </a:rPr>
              <a:t> on the “</a:t>
            </a:r>
            <a:r>
              <a:rPr lang="en-US" sz="2200" i="1">
                <a:solidFill>
                  <a:srgbClr val="002060"/>
                </a:solidFill>
                <a:latin typeface="Calibri"/>
              </a:rPr>
              <a:t>BIC Daily Meal Packing Report”.</a:t>
            </a:r>
            <a:endParaRPr kumimoji="0" lang="en-US" sz="2200" b="0" i="1" u="none" strike="noStrike" kern="1200" cap="none" spc="0" normalizeH="0" baseline="0" noProof="0">
              <a:ln>
                <a:noFill/>
              </a:ln>
              <a:solidFill>
                <a:srgbClr val="002060"/>
              </a:solidFill>
              <a:effectLst/>
              <a:uLnTx/>
              <a:uFillTx/>
              <a:latin typeface="Calibri"/>
              <a:ea typeface="+mn-ea"/>
              <a:cs typeface="+mn-cs"/>
            </a:endParaRPr>
          </a:p>
        </p:txBody>
      </p:sp>
      <p:cxnSp>
        <p:nvCxnSpPr>
          <p:cNvPr id="7" name="Straight Arrow Connector 6">
            <a:extLst>
              <a:ext uri="{FF2B5EF4-FFF2-40B4-BE49-F238E27FC236}">
                <a16:creationId xmlns:a16="http://schemas.microsoft.com/office/drawing/2014/main" id="{B25FBB28-1910-3F47-A698-DF901E6C5E5A}"/>
              </a:ext>
            </a:extLst>
          </p:cNvPr>
          <p:cNvCxnSpPr>
            <a:cxnSpLocks/>
          </p:cNvCxnSpPr>
          <p:nvPr/>
        </p:nvCxnSpPr>
        <p:spPr>
          <a:xfrm flipV="1">
            <a:off x="4004605" y="3997842"/>
            <a:ext cx="5033887" cy="21685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C3BF2AC8-4F7B-DD4D-FBAF-D76CD086E30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4637" y="1843795"/>
            <a:ext cx="3360743" cy="908175"/>
          </a:xfrm>
          <a:prstGeom prst="rect">
            <a:avLst/>
          </a:prstGeom>
          <a:ln>
            <a:noFill/>
          </a:ln>
        </p:spPr>
      </p:pic>
      <p:sp>
        <p:nvSpPr>
          <p:cNvPr id="8" name="Title 1">
            <a:extLst>
              <a:ext uri="{FF2B5EF4-FFF2-40B4-BE49-F238E27FC236}">
                <a16:creationId xmlns:a16="http://schemas.microsoft.com/office/drawing/2014/main" id="{38BA7FDF-0844-CE11-F475-3323529453CB}"/>
              </a:ext>
            </a:extLst>
          </p:cNvPr>
          <p:cNvSpPr txBox="1">
            <a:spLocks/>
          </p:cNvSpPr>
          <p:nvPr/>
        </p:nvSpPr>
        <p:spPr>
          <a:xfrm>
            <a:off x="0" y="320104"/>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4800" b="1">
                <a:solidFill>
                  <a:srgbClr val="002060"/>
                </a:solidFill>
                <a:latin typeface="Times New Roman" panose="02020603050405020304" pitchFamily="18" charset="0"/>
                <a:cs typeface="Times New Roman" panose="02020603050405020304" pitchFamily="18" charset="0"/>
              </a:rPr>
              <a:t>Transferring Totals To </a:t>
            </a:r>
            <a:r>
              <a:rPr lang="en-US" sz="4800" b="1" i="1">
                <a:solidFill>
                  <a:srgbClr val="002060"/>
                </a:solidFill>
                <a:latin typeface="Times New Roman" panose="02020603050405020304" pitchFamily="18" charset="0"/>
                <a:cs typeface="Times New Roman" panose="02020603050405020304" pitchFamily="18" charset="0"/>
              </a:rPr>
              <a:t>Production Worksheet</a:t>
            </a:r>
          </a:p>
        </p:txBody>
      </p:sp>
      <p:pic>
        <p:nvPicPr>
          <p:cNvPr id="5" name="Picture 4">
            <a:extLst>
              <a:ext uri="{FF2B5EF4-FFF2-40B4-BE49-F238E27FC236}">
                <a16:creationId xmlns:a16="http://schemas.microsoft.com/office/drawing/2014/main" id="{582182C5-EAD2-CBD7-C24E-82F5ACD7540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4303" y="1882042"/>
            <a:ext cx="3296264" cy="471948"/>
          </a:xfrm>
          <a:prstGeom prst="rect">
            <a:avLst/>
          </a:prstGeom>
          <a:ln>
            <a:noFill/>
          </a:ln>
        </p:spPr>
      </p:pic>
      <p:sp>
        <p:nvSpPr>
          <p:cNvPr id="2" name="TextBox 1">
            <a:extLst>
              <a:ext uri="{FF2B5EF4-FFF2-40B4-BE49-F238E27FC236}">
                <a16:creationId xmlns:a16="http://schemas.microsoft.com/office/drawing/2014/main" id="{A24AFEF9-EB2D-485B-8155-70815ECFAFC4}"/>
              </a:ext>
            </a:extLst>
          </p:cNvPr>
          <p:cNvSpPr txBox="1"/>
          <p:nvPr/>
        </p:nvSpPr>
        <p:spPr>
          <a:xfrm>
            <a:off x="547459" y="2327070"/>
            <a:ext cx="4164783" cy="1569660"/>
          </a:xfrm>
          <a:prstGeom prst="rect">
            <a:avLst/>
          </a:prstGeom>
          <a:solidFill>
            <a:srgbClr val="FFC000"/>
          </a:solidFill>
          <a:ln w="12700">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When the </a:t>
            </a:r>
            <a:r>
              <a:rPr lang="en-US" sz="2400" b="1">
                <a:solidFill>
                  <a:srgbClr val="002060"/>
                </a:solidFill>
                <a:latin typeface="Calibri"/>
              </a:rPr>
              <a:t>t</a:t>
            </a:r>
            <a:r>
              <a:rPr kumimoji="0" lang="en-US" sz="2400" b="1" i="0" u="none" strike="noStrike" kern="1200" cap="none" spc="0" normalizeH="0" baseline="0" noProof="0" err="1">
                <a:ln>
                  <a:noFill/>
                </a:ln>
                <a:solidFill>
                  <a:srgbClr val="002060"/>
                </a:solidFill>
                <a:effectLst/>
                <a:uLnTx/>
                <a:uFillTx/>
                <a:latin typeface="Calibri"/>
                <a:ea typeface="+mn-ea"/>
                <a:cs typeface="+mn-cs"/>
              </a:rPr>
              <a:t>otals</a:t>
            </a:r>
            <a:r>
              <a:rPr kumimoji="0" lang="en-US" sz="2400" b="1" i="0" u="none" strike="noStrike" kern="1200" cap="none" spc="0" normalizeH="0" baseline="0" noProof="0">
                <a:ln>
                  <a:noFill/>
                </a:ln>
                <a:solidFill>
                  <a:srgbClr val="002060"/>
                </a:solidFill>
                <a:effectLst/>
                <a:uLnTx/>
                <a:uFillTx/>
                <a:latin typeface="Calibri"/>
                <a:ea typeface="+mn-ea"/>
                <a:cs typeface="+mn-cs"/>
              </a:rPr>
              <a:t> </a:t>
            </a:r>
            <a:r>
              <a:rPr kumimoji="0" lang="en-US" sz="2400" b="0" i="0" u="none" strike="noStrike" kern="1200" cap="none" spc="0" normalizeH="0" baseline="0" noProof="0">
                <a:ln>
                  <a:noFill/>
                </a:ln>
                <a:solidFill>
                  <a:srgbClr val="002060"/>
                </a:solidFill>
                <a:effectLst/>
                <a:uLnTx/>
                <a:uFillTx/>
                <a:latin typeface="Calibri"/>
                <a:ea typeface="+mn-ea"/>
                <a:cs typeface="+mn-cs"/>
              </a:rPr>
              <a:t>section is completed, transfer amounts to the </a:t>
            </a:r>
            <a:r>
              <a:rPr kumimoji="0" lang="en-US" sz="2400" i="1" u="none" strike="noStrike" kern="1200" cap="none" spc="0" normalizeH="0" baseline="0" noProof="0">
                <a:ln>
                  <a:noFill/>
                </a:ln>
                <a:solidFill>
                  <a:srgbClr val="002060"/>
                </a:solidFill>
                <a:effectLst/>
                <a:uLnTx/>
                <a:uFillTx/>
                <a:latin typeface="Calibri"/>
                <a:ea typeface="+mn-ea"/>
                <a:cs typeface="+mn-cs"/>
              </a:rPr>
              <a:t>“Production Worksheet” </a:t>
            </a:r>
            <a:r>
              <a:rPr kumimoji="0" lang="en-US" sz="2400" b="0" i="0" u="none" strike="noStrike" kern="1200" cap="none" spc="0" normalizeH="0" baseline="0" noProof="0">
                <a:ln>
                  <a:noFill/>
                </a:ln>
                <a:solidFill>
                  <a:srgbClr val="002060"/>
                </a:solidFill>
                <a:effectLst/>
                <a:uLnTx/>
                <a:uFillTx/>
                <a:latin typeface="Calibri"/>
                <a:ea typeface="+mn-ea"/>
                <a:cs typeface="+mn-cs"/>
              </a:rPr>
              <a:t>in the </a:t>
            </a:r>
            <a:r>
              <a:rPr lang="en-US" sz="2400" b="1">
                <a:solidFill>
                  <a:srgbClr val="002060"/>
                </a:solidFill>
                <a:latin typeface="Calibri"/>
              </a:rPr>
              <a:t>a</a:t>
            </a:r>
            <a:r>
              <a:rPr kumimoji="0" lang="en-US" sz="2400" b="1" i="0" u="none" strike="noStrike" kern="1200" cap="none" spc="0" normalizeH="0" baseline="0" noProof="0">
                <a:ln>
                  <a:noFill/>
                </a:ln>
                <a:solidFill>
                  <a:srgbClr val="002060"/>
                </a:solidFill>
                <a:effectLst/>
                <a:uLnTx/>
                <a:uFillTx/>
                <a:latin typeface="Calibri"/>
                <a:ea typeface="+mn-ea"/>
                <a:cs typeface="+mn-cs"/>
              </a:rPr>
              <a:t>mount </a:t>
            </a:r>
            <a:r>
              <a:rPr lang="en-US" sz="2400" b="1">
                <a:solidFill>
                  <a:srgbClr val="002060"/>
                </a:solidFill>
                <a:latin typeface="Calibri"/>
              </a:rPr>
              <a:t>p</a:t>
            </a:r>
            <a:r>
              <a:rPr kumimoji="0" lang="en-US" sz="2400" b="1" i="0" u="none" strike="noStrike" kern="1200" cap="none" spc="0" normalizeH="0" baseline="0" noProof="0" err="1">
                <a:ln>
                  <a:noFill/>
                </a:ln>
                <a:solidFill>
                  <a:srgbClr val="002060"/>
                </a:solidFill>
                <a:effectLst/>
                <a:uLnTx/>
                <a:uFillTx/>
                <a:latin typeface="Calibri"/>
                <a:ea typeface="+mn-ea"/>
                <a:cs typeface="+mn-cs"/>
              </a:rPr>
              <a:t>repared</a:t>
            </a:r>
            <a:r>
              <a:rPr kumimoji="0" lang="en-US" sz="2400" b="0" i="0" u="none" strike="noStrike" kern="1200" cap="none" spc="0" normalizeH="0" baseline="0" noProof="0">
                <a:ln>
                  <a:noFill/>
                </a:ln>
                <a:solidFill>
                  <a:srgbClr val="002060"/>
                </a:solidFill>
                <a:effectLst/>
                <a:uLnTx/>
                <a:uFillTx/>
                <a:latin typeface="Calibri"/>
                <a:ea typeface="+mn-ea"/>
                <a:cs typeface="+mn-cs"/>
              </a:rPr>
              <a:t> column.</a:t>
            </a:r>
          </a:p>
        </p:txBody>
      </p:sp>
      <p:sp>
        <p:nvSpPr>
          <p:cNvPr id="12" name="Rectangle 11">
            <a:extLst>
              <a:ext uri="{FF2B5EF4-FFF2-40B4-BE49-F238E27FC236}">
                <a16:creationId xmlns:a16="http://schemas.microsoft.com/office/drawing/2014/main" id="{896FCB4C-EE29-0740-9235-896318A03BD5}"/>
              </a:ext>
            </a:extLst>
          </p:cNvPr>
          <p:cNvSpPr/>
          <p:nvPr/>
        </p:nvSpPr>
        <p:spPr>
          <a:xfrm>
            <a:off x="6011843" y="2418299"/>
            <a:ext cx="396240" cy="64751"/>
          </a:xfrm>
          <a:prstGeom prst="rect">
            <a:avLst/>
          </a:prstGeom>
          <a:solidFill>
            <a:srgbClr val="F1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7CDA409-7DA5-58C4-0DC2-6999518AC2A6}"/>
              </a:ext>
            </a:extLst>
          </p:cNvPr>
          <p:cNvSpPr txBox="1"/>
          <p:nvPr/>
        </p:nvSpPr>
        <p:spPr>
          <a:xfrm>
            <a:off x="5895273" y="2358341"/>
            <a:ext cx="521297" cy="184666"/>
          </a:xfrm>
          <a:prstGeom prst="rect">
            <a:avLst/>
          </a:prstGeom>
          <a:noFill/>
        </p:spPr>
        <p:txBody>
          <a:bodyPr wrap="none" rtlCol="0">
            <a:spAutoFit/>
          </a:bodyPr>
          <a:lstStyle/>
          <a:p>
            <a:r>
              <a:rPr lang="en-US" sz="600" b="1">
                <a:solidFill>
                  <a:srgbClr val="10100E"/>
                </a:solidFill>
                <a:highlight>
                  <a:srgbClr val="F1F4FF"/>
                </a:highlight>
              </a:rPr>
              <a:t>3/20/2025</a:t>
            </a:r>
          </a:p>
        </p:txBody>
      </p:sp>
    </p:spTree>
    <p:extLst>
      <p:ext uri="{BB962C8B-B14F-4D97-AF65-F5344CB8AC3E}">
        <p14:creationId xmlns:p14="http://schemas.microsoft.com/office/powerpoint/2010/main" val="3886367021"/>
      </p:ext>
    </p:extLst>
  </p:cSld>
  <p:clrMapOvr>
    <a:masterClrMapping/>
  </p:clrMapOvr>
  <mc:AlternateContent xmlns:mc="http://schemas.openxmlformats.org/markup-compatibility/2006" xmlns:p14="http://schemas.microsoft.com/office/powerpoint/2010/main">
    <mc:Choice Requires="p14">
      <p:transition spd="slow" p14:dur="2000" advTm="38846"/>
    </mc:Choice>
    <mc:Fallback xmlns="">
      <p:transition spd="slow" advTm="38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4000" tmFilter="0, 0; .2, .5; .8, .5; 1, 0"/>
                                        <p:tgtEl>
                                          <p:spTgt spid="28"/>
                                        </p:tgtEl>
                                      </p:cBhvr>
                                    </p:animEffect>
                                    <p:animScale>
                                      <p:cBhvr>
                                        <p:cTn id="7" dur="2000" autoRev="1" fill="hold"/>
                                        <p:tgtEl>
                                          <p:spTgt spid="28"/>
                                        </p:tgtEl>
                                      </p:cBhvr>
                                      <p:by x="105000" y="105000"/>
                                    </p:animScale>
                                  </p:childTnLst>
                                </p:cTn>
                              </p:par>
                              <p:par>
                                <p:cTn id="8" presetID="26" presetClass="emph" presetSubtype="0" fill="hold" grpId="0" nodeType="withEffect">
                                  <p:stCondLst>
                                    <p:cond delay="1000"/>
                                  </p:stCondLst>
                                  <p:childTnLst>
                                    <p:animEffect transition="out" filter="fade">
                                      <p:cBhvr>
                                        <p:cTn id="9" dur="4000" tmFilter="0, 0; .2, .5; .8, .5; 1, 0"/>
                                        <p:tgtEl>
                                          <p:spTgt spid="3"/>
                                        </p:tgtEl>
                                      </p:cBhvr>
                                    </p:animEffect>
                                    <p:animScale>
                                      <p:cBhvr>
                                        <p:cTn id="10" dur="2000" autoRev="1" fill="hold"/>
                                        <p:tgtEl>
                                          <p:spTgt spid="3"/>
                                        </p:tgtEl>
                                      </p:cBhvr>
                                      <p:by x="105000" y="105000"/>
                                    </p:animScale>
                                  </p:childTnLst>
                                </p:cTn>
                              </p:par>
                            </p:childTnLst>
                          </p:cTn>
                        </p:par>
                        <p:par>
                          <p:cTn id="11" fill="hold">
                            <p:stCondLst>
                              <p:cond delay="50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500"/>
                            </p:stCondLst>
                            <p:childTnLst>
                              <p:par>
                                <p:cTn id="16" presetID="42" presetClass="path" presetSubtype="0" accel="50000" decel="50000" fill="hold" grpId="0" nodeType="afterEffect">
                                  <p:stCondLst>
                                    <p:cond delay="0"/>
                                  </p:stCondLst>
                                  <p:childTnLst>
                                    <p:animMotion origin="layout" path="M 0.00247 0.02893 L 0.61367 -0.4294 " pathEditMode="relative" rAng="0" ptsTypes="AA">
                                      <p:cBhvr>
                                        <p:cTn id="17" dur="2000" fill="hold"/>
                                        <p:tgtEl>
                                          <p:spTgt spid="18"/>
                                        </p:tgtEl>
                                        <p:attrNameLst>
                                          <p:attrName>ppt_x</p:attrName>
                                          <p:attrName>ppt_y</p:attrName>
                                        </p:attrNameLst>
                                      </p:cBhvr>
                                      <p:rCtr x="30560" y="-22917"/>
                                    </p:animMotion>
                                  </p:childTnLst>
                                </p:cTn>
                              </p:par>
                            </p:childTnLst>
                          </p:cTn>
                        </p:par>
                        <p:par>
                          <p:cTn id="18" fill="hold">
                            <p:stCondLst>
                              <p:cond delay="7500"/>
                            </p:stCondLst>
                            <p:childTnLst>
                              <p:par>
                                <p:cTn id="19" presetID="42" presetClass="path" presetSubtype="0" accel="50000" decel="50000" fill="hold" grpId="0" nodeType="afterEffect">
                                  <p:stCondLst>
                                    <p:cond delay="0"/>
                                  </p:stCondLst>
                                  <p:childTnLst>
                                    <p:animMotion origin="layout" path="M -0.01042 0.02893 L 0.58971 -0.40833 " pathEditMode="relative" rAng="0" ptsTypes="AA">
                                      <p:cBhvr>
                                        <p:cTn id="20" dur="2000" fill="hold"/>
                                        <p:tgtEl>
                                          <p:spTgt spid="45"/>
                                        </p:tgtEl>
                                        <p:attrNameLst>
                                          <p:attrName>ppt_x</p:attrName>
                                          <p:attrName>ppt_y</p:attrName>
                                        </p:attrNameLst>
                                      </p:cBhvr>
                                      <p:rCtr x="30000" y="-21875"/>
                                    </p:animMotion>
                                  </p:childTnLst>
                                </p:cTn>
                              </p:par>
                            </p:childTnLst>
                          </p:cTn>
                        </p:par>
                        <p:par>
                          <p:cTn id="21" fill="hold">
                            <p:stCondLst>
                              <p:cond delay="9500"/>
                            </p:stCondLst>
                            <p:childTnLst>
                              <p:par>
                                <p:cTn id="22" presetID="42" presetClass="path" presetSubtype="0" accel="50000" decel="50000" fill="hold" grpId="0" nodeType="afterEffect">
                                  <p:stCondLst>
                                    <p:cond delay="0"/>
                                  </p:stCondLst>
                                  <p:childTnLst>
                                    <p:animMotion origin="layout" path="M -1.04167E-6 0.02893 L 0.56185 -0.38935 " pathEditMode="relative" rAng="0" ptsTypes="AA">
                                      <p:cBhvr>
                                        <p:cTn id="23" dur="2000" fill="hold"/>
                                        <p:tgtEl>
                                          <p:spTgt spid="46"/>
                                        </p:tgtEl>
                                        <p:attrNameLst>
                                          <p:attrName>ppt_x</p:attrName>
                                          <p:attrName>ppt_y</p:attrName>
                                        </p:attrNameLst>
                                      </p:cBhvr>
                                      <p:rCtr x="28086" y="-20926"/>
                                    </p:animMotion>
                                  </p:childTnLst>
                                </p:cTn>
                              </p:par>
                            </p:childTnLst>
                          </p:cTn>
                        </p:par>
                        <p:par>
                          <p:cTn id="24" fill="hold">
                            <p:stCondLst>
                              <p:cond delay="11500"/>
                            </p:stCondLst>
                            <p:childTnLst>
                              <p:par>
                                <p:cTn id="25" presetID="42" presetClass="path" presetSubtype="0" accel="50000" decel="50000" fill="hold" grpId="0" nodeType="afterEffect">
                                  <p:stCondLst>
                                    <p:cond delay="0"/>
                                  </p:stCondLst>
                                  <p:childTnLst>
                                    <p:animMotion origin="layout" path="M -2.5E-6 0.02894 L 0.53594 -0.36852 " pathEditMode="relative" rAng="0" ptsTypes="AA">
                                      <p:cBhvr>
                                        <p:cTn id="26" dur="2000" fill="hold"/>
                                        <p:tgtEl>
                                          <p:spTgt spid="47"/>
                                        </p:tgtEl>
                                        <p:attrNameLst>
                                          <p:attrName>ppt_x</p:attrName>
                                          <p:attrName>ppt_y</p:attrName>
                                        </p:attrNameLst>
                                      </p:cBhvr>
                                      <p:rCtr x="26797" y="-19884"/>
                                    </p:animMotion>
                                  </p:childTnLst>
                                </p:cTn>
                              </p:par>
                            </p:childTnLst>
                          </p:cTn>
                        </p:par>
                        <p:par>
                          <p:cTn id="27" fill="hold">
                            <p:stCondLst>
                              <p:cond delay="13500"/>
                            </p:stCondLst>
                            <p:childTnLst>
                              <p:par>
                                <p:cTn id="28" presetID="42" presetClass="path" presetSubtype="0" accel="50000" decel="50000" fill="hold" grpId="0" nodeType="afterEffect">
                                  <p:stCondLst>
                                    <p:cond delay="0"/>
                                  </p:stCondLst>
                                  <p:childTnLst>
                                    <p:animMotion origin="layout" path="M -3.33333E-6 0.02894 L 0.51042 -0.34954 " pathEditMode="relative" rAng="0" ptsTypes="AA">
                                      <p:cBhvr>
                                        <p:cTn id="29" dur="2000" fill="hold"/>
                                        <p:tgtEl>
                                          <p:spTgt spid="48"/>
                                        </p:tgtEl>
                                        <p:attrNameLst>
                                          <p:attrName>ppt_x</p:attrName>
                                          <p:attrName>ppt_y</p:attrName>
                                        </p:attrNameLst>
                                      </p:cBhvr>
                                      <p:rCtr x="25521" y="-18935"/>
                                    </p:animMotion>
                                  </p:childTnLst>
                                </p:cTn>
                              </p:par>
                            </p:childTnLst>
                          </p:cTn>
                        </p:par>
                        <p:par>
                          <p:cTn id="30" fill="hold">
                            <p:stCondLst>
                              <p:cond delay="15500"/>
                            </p:stCondLst>
                            <p:childTnLst>
                              <p:par>
                                <p:cTn id="31" presetID="42" presetClass="path" presetSubtype="0" accel="50000" decel="50000" fill="hold" grpId="0" nodeType="afterEffect">
                                  <p:stCondLst>
                                    <p:cond delay="0"/>
                                  </p:stCondLst>
                                  <p:childTnLst>
                                    <p:animMotion origin="layout" path="M -0.09857 0.05486 L 0.48841 -0.32824 " pathEditMode="relative" rAng="0" ptsTypes="AA">
                                      <p:cBhvr>
                                        <p:cTn id="32" dur="2000" fill="hold"/>
                                        <p:tgtEl>
                                          <p:spTgt spid="49"/>
                                        </p:tgtEl>
                                        <p:attrNameLst>
                                          <p:attrName>ppt_x</p:attrName>
                                          <p:attrName>ppt_y</p:attrName>
                                        </p:attrNameLst>
                                      </p:cBhvr>
                                      <p:rCtr x="29349" y="-19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animBg="1"/>
      <p:bldP spid="18" grpId="0"/>
      <p:bldP spid="45" grpId="0"/>
      <p:bldP spid="46" grpId="0"/>
      <p:bldP spid="47" grpId="0"/>
      <p:bldP spid="48" grpId="0"/>
      <p:bldP spid="4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4D527F3C-F458-0C68-042E-DB55E92B87FB}"/>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32BEF5A-77F6-23B5-EF28-50D5A7A5B1B0}"/>
              </a:ext>
            </a:extLst>
          </p:cNvPr>
          <p:cNvSpPr/>
          <p:nvPr/>
        </p:nvSpPr>
        <p:spPr>
          <a:xfrm>
            <a:off x="0" y="269525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A0C304B-B98E-C8F6-A3B7-53540EFBF52D}"/>
              </a:ext>
            </a:extLst>
          </p:cNvPr>
          <p:cNvSpPr txBox="1">
            <a:spLocks/>
          </p:cNvSpPr>
          <p:nvPr/>
        </p:nvSpPr>
        <p:spPr>
          <a:xfrm>
            <a:off x="0" y="2695259"/>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600" b="1">
                <a:solidFill>
                  <a:srgbClr val="002060"/>
                </a:solidFill>
                <a:latin typeface="Times New Roman" panose="02020603050405020304" pitchFamily="18" charset="0"/>
                <a:cs typeface="Times New Roman" panose="02020603050405020304" pitchFamily="18" charset="0"/>
              </a:rPr>
              <a:t>A La Carte Sales Inventory Form</a:t>
            </a:r>
          </a:p>
        </p:txBody>
      </p:sp>
    </p:spTree>
    <p:extLst>
      <p:ext uri="{BB962C8B-B14F-4D97-AF65-F5344CB8AC3E}">
        <p14:creationId xmlns:p14="http://schemas.microsoft.com/office/powerpoint/2010/main" val="4189907876"/>
      </p:ext>
    </p:extLst>
  </p:cSld>
  <p:clrMapOvr>
    <a:masterClrMapping/>
  </p:clrMapOvr>
  <mc:AlternateContent xmlns:mc="http://schemas.openxmlformats.org/markup-compatibility/2006" xmlns:p14="http://schemas.microsoft.com/office/powerpoint/2010/main">
    <mc:Choice Requires="p14">
      <p:transition spd="slow" p14:dur="2000" advTm="11587"/>
    </mc:Choice>
    <mc:Fallback xmlns="">
      <p:transition spd="slow" advTm="11587"/>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178D1E-E7C4-7E63-BD3B-C55351D60F22}"/>
              </a:ext>
            </a:extLst>
          </p:cNvPr>
          <p:cNvSpPr>
            <a:spLocks/>
          </p:cNvSpPr>
          <p:nvPr/>
        </p:nvSpPr>
        <p:spPr>
          <a:xfrm>
            <a:off x="723820" y="1463104"/>
            <a:ext cx="10825654" cy="524909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4CB5949A-1B07-EA89-0964-E49252BE4F89}"/>
              </a:ext>
            </a:extLst>
          </p:cNvPr>
          <p:cNvGrpSpPr/>
          <p:nvPr/>
        </p:nvGrpSpPr>
        <p:grpSpPr>
          <a:xfrm>
            <a:off x="817266" y="1578055"/>
            <a:ext cx="3856054" cy="5094882"/>
            <a:chOff x="817266" y="1578055"/>
            <a:chExt cx="3856054" cy="5094882"/>
          </a:xfrm>
        </p:grpSpPr>
        <p:pic>
          <p:nvPicPr>
            <p:cNvPr id="25" name="Picture 24">
              <a:extLst>
                <a:ext uri="{FF2B5EF4-FFF2-40B4-BE49-F238E27FC236}">
                  <a16:creationId xmlns:a16="http://schemas.microsoft.com/office/drawing/2014/main" id="{E0BCD278-F6C7-13EF-E770-E4920F0FDDAF}"/>
                </a:ext>
              </a:extLst>
            </p:cNvPr>
            <p:cNvPicPr>
              <a:picLocks noChangeAspect="1"/>
            </p:cNvPicPr>
            <p:nvPr/>
          </p:nvPicPr>
          <p:blipFill>
            <a:blip r:embed="rId2"/>
            <a:srcRect b="74907"/>
            <a:stretch>
              <a:fillRect/>
            </a:stretch>
          </p:blipFill>
          <p:spPr>
            <a:xfrm>
              <a:off x="817266" y="1578055"/>
              <a:ext cx="3856054" cy="1598617"/>
            </a:xfrm>
            <a:prstGeom prst="rect">
              <a:avLst/>
            </a:prstGeom>
          </p:spPr>
        </p:pic>
        <p:pic>
          <p:nvPicPr>
            <p:cNvPr id="27" name="Picture 26">
              <a:extLst>
                <a:ext uri="{FF2B5EF4-FFF2-40B4-BE49-F238E27FC236}">
                  <a16:creationId xmlns:a16="http://schemas.microsoft.com/office/drawing/2014/main" id="{06A46280-9798-5B4E-8D1A-FB01B11A0FE4}"/>
                </a:ext>
              </a:extLst>
            </p:cNvPr>
            <p:cNvPicPr>
              <a:picLocks noChangeAspect="1"/>
            </p:cNvPicPr>
            <p:nvPr/>
          </p:nvPicPr>
          <p:blipFill>
            <a:blip r:embed="rId2"/>
            <a:srcRect t="45025"/>
            <a:stretch>
              <a:fillRect/>
            </a:stretch>
          </p:blipFill>
          <p:spPr>
            <a:xfrm>
              <a:off x="817266" y="3170577"/>
              <a:ext cx="3856054" cy="3502360"/>
            </a:xfrm>
            <a:prstGeom prst="rect">
              <a:avLst/>
            </a:prstGeom>
          </p:spPr>
        </p:pic>
      </p:grpSp>
      <p:sp>
        <p:nvSpPr>
          <p:cNvPr id="4" name="Rectangle 3">
            <a:extLst>
              <a:ext uri="{FF2B5EF4-FFF2-40B4-BE49-F238E27FC236}">
                <a16:creationId xmlns:a16="http://schemas.microsoft.com/office/drawing/2014/main" id="{7FC7394B-3E35-8F93-88B6-8BDC90EA646A}"/>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69FD76D-528E-1856-26D5-FF444294F4B7}"/>
              </a:ext>
            </a:extLst>
          </p:cNvPr>
          <p:cNvSpPr txBox="1">
            <a:spLocks/>
          </p:cNvSpPr>
          <p:nvPr/>
        </p:nvSpPr>
        <p:spPr>
          <a:xfrm>
            <a:off x="-1" y="286533"/>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5400" b="1">
                <a:solidFill>
                  <a:srgbClr val="002060"/>
                </a:solidFill>
                <a:latin typeface="Times New Roman" panose="02020603050405020304" pitchFamily="18" charset="0"/>
                <a:cs typeface="Times New Roman" panose="02020603050405020304" pitchFamily="18" charset="0"/>
              </a:rPr>
              <a:t>A La Carte Sales and Inventory Form</a:t>
            </a:r>
          </a:p>
        </p:txBody>
      </p:sp>
      <p:sp>
        <p:nvSpPr>
          <p:cNvPr id="13" name="TextBox 12">
            <a:extLst>
              <a:ext uri="{FF2B5EF4-FFF2-40B4-BE49-F238E27FC236}">
                <a16:creationId xmlns:a16="http://schemas.microsoft.com/office/drawing/2014/main" id="{D10FE012-D474-8B6C-B055-AA02C8C5F1CC}"/>
              </a:ext>
            </a:extLst>
          </p:cNvPr>
          <p:cNvSpPr txBox="1"/>
          <p:nvPr/>
        </p:nvSpPr>
        <p:spPr>
          <a:xfrm>
            <a:off x="5216460" y="1600762"/>
            <a:ext cx="6096000" cy="1107996"/>
          </a:xfrm>
          <a:prstGeom prst="rect">
            <a:avLst/>
          </a:prstGeom>
          <a:noFill/>
        </p:spPr>
        <p:txBody>
          <a:bodyPr wrap="square">
            <a:spAutoFit/>
          </a:bodyPr>
          <a:lstStyle/>
          <a:p>
            <a:r>
              <a:rPr kumimoji="0" lang="en-US" sz="2200" b="0" i="0" u="none" strike="noStrike" kern="0" cap="none" spc="0" normalizeH="0" baseline="0" noProof="0">
                <a:ln>
                  <a:noFill/>
                </a:ln>
                <a:solidFill>
                  <a:schemeClr val="bg1"/>
                </a:solidFill>
                <a:effectLst/>
                <a:uLnTx/>
                <a:uFillTx/>
                <a:latin typeface="Calibri"/>
                <a:ea typeface="Verdana"/>
                <a:cs typeface="Verdana"/>
              </a:rPr>
              <a:t>Use the </a:t>
            </a:r>
            <a:r>
              <a:rPr kumimoji="0" lang="en-US" sz="2200" i="0" u="none" strike="noStrike" kern="0" cap="none" spc="0" normalizeH="0" baseline="0" noProof="0">
                <a:ln>
                  <a:noFill/>
                </a:ln>
                <a:solidFill>
                  <a:schemeClr val="bg1"/>
                </a:solidFill>
                <a:effectLst/>
                <a:uLnTx/>
                <a:uFillTx/>
                <a:latin typeface="Calibri"/>
                <a:ea typeface="Verdana"/>
                <a:cs typeface="Verdana"/>
              </a:rPr>
              <a:t>“</a:t>
            </a:r>
            <a:r>
              <a:rPr kumimoji="0" lang="en-US" sz="2200" i="1" u="none" strike="noStrike" kern="0" cap="none" spc="0" normalizeH="0" baseline="0" noProof="0">
                <a:ln>
                  <a:noFill/>
                </a:ln>
                <a:solidFill>
                  <a:schemeClr val="bg1"/>
                </a:solidFill>
                <a:effectLst/>
                <a:uLnTx/>
                <a:uFillTx/>
                <a:latin typeface="Calibri"/>
                <a:ea typeface="Verdana"/>
                <a:cs typeface="Verdana"/>
              </a:rPr>
              <a:t>Faculty A la Carte Sales and Inventory”</a:t>
            </a:r>
            <a:r>
              <a:rPr kumimoji="0" lang="en-US" sz="2200" i="0" u="none" strike="noStrike" kern="0" cap="none" spc="0" normalizeH="0" baseline="0" noProof="0">
                <a:ln>
                  <a:noFill/>
                </a:ln>
                <a:solidFill>
                  <a:schemeClr val="bg1"/>
                </a:solidFill>
                <a:effectLst/>
                <a:uLnTx/>
                <a:uFillTx/>
                <a:latin typeface="Calibri"/>
                <a:ea typeface="Verdana"/>
                <a:cs typeface="Verdana"/>
              </a:rPr>
              <a:t> </a:t>
            </a:r>
            <a:r>
              <a:rPr kumimoji="0" lang="en-US" sz="2200" b="0" i="0" u="none" strike="noStrike" kern="0" cap="none" spc="0" normalizeH="0" baseline="0" noProof="0">
                <a:ln>
                  <a:noFill/>
                </a:ln>
                <a:solidFill>
                  <a:schemeClr val="bg1"/>
                </a:solidFill>
                <a:effectLst/>
                <a:uLnTx/>
                <a:uFillTx/>
                <a:latin typeface="Calibri"/>
                <a:ea typeface="Verdana"/>
                <a:cs typeface="Verdana"/>
              </a:rPr>
              <a:t>form to record BIC Adult and LAUSD paid staff meals.</a:t>
            </a:r>
            <a:endParaRPr lang="en-US" sz="2200">
              <a:solidFill>
                <a:schemeClr val="bg1"/>
              </a:solidFill>
            </a:endParaRPr>
          </a:p>
        </p:txBody>
      </p:sp>
      <p:sp>
        <p:nvSpPr>
          <p:cNvPr id="14" name="TextBox 13">
            <a:extLst>
              <a:ext uri="{FF2B5EF4-FFF2-40B4-BE49-F238E27FC236}">
                <a16:creationId xmlns:a16="http://schemas.microsoft.com/office/drawing/2014/main" id="{72A94D0F-8036-0FBF-3F5B-35CB674AD97D}"/>
              </a:ext>
            </a:extLst>
          </p:cNvPr>
          <p:cNvSpPr txBox="1">
            <a:spLocks noChangeArrowheads="1"/>
          </p:cNvSpPr>
          <p:nvPr/>
        </p:nvSpPr>
        <p:spPr bwMode="auto">
          <a:xfrm>
            <a:off x="5338733" y="3494519"/>
            <a:ext cx="6210739" cy="1323439"/>
          </a:xfrm>
          <a:prstGeom prst="rect">
            <a:avLst/>
          </a:prstGeom>
          <a:noFill/>
          <a:ln w="9525">
            <a:noFill/>
            <a:miter lim="800000"/>
            <a:headEnd/>
            <a:tailEnd/>
          </a:ln>
        </p:spPr>
        <p:txBody>
          <a:bodyPr wrap="square">
            <a:spAutoFit/>
          </a:bodyPr>
          <a:lstStyle/>
          <a:p>
            <a:pPr indent="-342900" fontAlgn="base">
              <a:spcBef>
                <a:spcPct val="0"/>
              </a:spcBef>
              <a:spcAft>
                <a:spcPct val="0"/>
              </a:spcAft>
              <a:buClr>
                <a:srgbClr val="FFC000"/>
              </a:buClr>
              <a:buFont typeface="Wingdings" panose="05000000000000000000" pitchFamily="2" charset="2"/>
              <a:buChar char="v"/>
              <a:defRPr/>
            </a:pPr>
            <a:r>
              <a:rPr lang="en-US" sz="2000" b="1">
                <a:solidFill>
                  <a:schemeClr val="bg1"/>
                </a:solidFill>
                <a:latin typeface="Calibri"/>
                <a:cs typeface="Arial" charset="0"/>
              </a:rPr>
              <a:t>Beginning</a:t>
            </a:r>
            <a:r>
              <a:rPr kumimoji="0" lang="en-US" sz="2000" b="1" u="none" strike="noStrike" kern="1200" cap="none" spc="0" normalizeH="0" baseline="0" noProof="0">
                <a:ln>
                  <a:noFill/>
                </a:ln>
                <a:solidFill>
                  <a:schemeClr val="bg1"/>
                </a:solidFill>
                <a:effectLst/>
                <a:uLnTx/>
                <a:uFillTx/>
                <a:latin typeface="Calibri"/>
                <a:cs typeface="Arial" charset="0"/>
              </a:rPr>
              <a:t> Inventory </a:t>
            </a:r>
            <a:r>
              <a:rPr kumimoji="0" lang="en-US" sz="2000" b="0" i="0" u="none" strike="noStrike" kern="1200" cap="none" spc="0" normalizeH="0" baseline="0" noProof="0">
                <a:ln>
                  <a:noFill/>
                </a:ln>
                <a:solidFill>
                  <a:schemeClr val="bg1"/>
                </a:solidFill>
                <a:effectLst/>
                <a:uLnTx/>
                <a:uFillTx/>
                <a:latin typeface="Calibri"/>
                <a:ea typeface="+mn-ea"/>
                <a:cs typeface="Arial" charset="0"/>
              </a:rPr>
              <a:t>is a combination of:</a:t>
            </a:r>
          </a:p>
          <a:p>
            <a:pPr marL="800100" lvl="1" indent="-182880" fontAlgn="base">
              <a:spcBef>
                <a:spcPct val="0"/>
              </a:spcBef>
              <a:spcAft>
                <a:spcPct val="0"/>
              </a:spcAft>
              <a:buClr>
                <a:srgbClr val="FFC000"/>
              </a:buClr>
              <a:buFont typeface="Arial" panose="020B0604020202020204" pitchFamily="34" charset="0"/>
              <a:buChar char="•"/>
              <a:tabLst>
                <a:tab pos="741363" algn="l"/>
              </a:tabLst>
              <a:defRPr/>
            </a:pPr>
            <a:r>
              <a:rPr kumimoji="0" lang="en-US" sz="2000" b="0" i="0" u="none" strike="noStrike" kern="1200" cap="none" spc="0" normalizeH="0" baseline="0" noProof="0">
                <a:ln>
                  <a:noFill/>
                </a:ln>
                <a:solidFill>
                  <a:schemeClr val="bg1"/>
                </a:solidFill>
                <a:effectLst/>
                <a:uLnTx/>
                <a:uFillTx/>
                <a:latin typeface="Calibri"/>
                <a:ea typeface="+mn-ea"/>
                <a:cs typeface="Arial" charset="0"/>
              </a:rPr>
              <a:t>Available Faculty Meals (8)		</a:t>
            </a:r>
          </a:p>
          <a:p>
            <a:pPr marL="800100" lvl="1" indent="-182880" fontAlgn="base">
              <a:spcBef>
                <a:spcPct val="0"/>
              </a:spcBef>
              <a:spcAft>
                <a:spcPct val="0"/>
              </a:spcAft>
              <a:buClr>
                <a:srgbClr val="FFC000"/>
              </a:buClr>
              <a:buFont typeface="Arial" panose="020B0604020202020204" pitchFamily="34" charset="0"/>
              <a:buChar char="•"/>
              <a:tabLst>
                <a:tab pos="741363" algn="l"/>
              </a:tabLst>
              <a:defRPr/>
            </a:pPr>
            <a:r>
              <a:rPr kumimoji="0" lang="en-US" sz="2000" b="0" i="0" u="none" strike="noStrike" kern="1200" cap="none" spc="0" normalizeH="0" baseline="0" noProof="0">
                <a:ln>
                  <a:noFill/>
                </a:ln>
                <a:solidFill>
                  <a:schemeClr val="bg1"/>
                </a:solidFill>
                <a:effectLst/>
                <a:uLnTx/>
                <a:uFillTx/>
                <a:latin typeface="Calibri"/>
                <a:ea typeface="+mn-ea"/>
                <a:cs typeface="Arial" charset="0"/>
              </a:rPr>
              <a:t>Employee Meal Allowance (4)</a:t>
            </a:r>
          </a:p>
          <a:p>
            <a:pPr marL="800100" lvl="1" indent="-182880" fontAlgn="base">
              <a:spcBef>
                <a:spcPct val="0"/>
              </a:spcBef>
              <a:spcAft>
                <a:spcPct val="0"/>
              </a:spcAft>
              <a:buClr>
                <a:srgbClr val="FFC000"/>
              </a:buClr>
              <a:buFont typeface="Arial" panose="020B0604020202020204" pitchFamily="34" charset="0"/>
              <a:buChar char="•"/>
              <a:tabLst>
                <a:tab pos="741363" algn="l"/>
              </a:tabLst>
              <a:defRPr/>
            </a:pPr>
            <a:r>
              <a:rPr kumimoji="0" lang="en-US" sz="2000" b="0" i="0" u="none" strike="noStrike" kern="1200" cap="none" spc="0" normalizeH="0" baseline="0" noProof="0">
                <a:ln>
                  <a:noFill/>
                </a:ln>
                <a:solidFill>
                  <a:schemeClr val="bg1"/>
                </a:solidFill>
                <a:effectLst/>
                <a:uLnTx/>
                <a:uFillTx/>
                <a:latin typeface="Calibri"/>
                <a:ea typeface="+mn-ea"/>
                <a:cs typeface="Arial" charset="0"/>
              </a:rPr>
              <a:t>BIC Adults (30)</a:t>
            </a:r>
          </a:p>
        </p:txBody>
      </p:sp>
      <p:cxnSp>
        <p:nvCxnSpPr>
          <p:cNvPr id="16" name="Straight Arrow Connector 15">
            <a:extLst>
              <a:ext uri="{FF2B5EF4-FFF2-40B4-BE49-F238E27FC236}">
                <a16:creationId xmlns:a16="http://schemas.microsoft.com/office/drawing/2014/main" id="{4AEDC6DF-AB9D-8192-7110-C5238188ABE8}"/>
              </a:ext>
            </a:extLst>
          </p:cNvPr>
          <p:cNvCxnSpPr>
            <a:cxnSpLocks/>
            <a:stCxn id="18" idx="1"/>
          </p:cNvCxnSpPr>
          <p:nvPr/>
        </p:nvCxnSpPr>
        <p:spPr>
          <a:xfrm flipH="1">
            <a:off x="1900767" y="3158259"/>
            <a:ext cx="3432751" cy="251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57D87B5F-5E33-58A2-8CBE-4ABBE94D9128}"/>
              </a:ext>
            </a:extLst>
          </p:cNvPr>
          <p:cNvSpPr txBox="1"/>
          <p:nvPr/>
        </p:nvSpPr>
        <p:spPr>
          <a:xfrm>
            <a:off x="5333518" y="2804316"/>
            <a:ext cx="6215955" cy="707886"/>
          </a:xfrm>
          <a:prstGeom prst="rect">
            <a:avLst/>
          </a:prstGeom>
          <a:noFill/>
        </p:spPr>
        <p:txBody>
          <a:bodyPr wrap="square" rtlCol="0">
            <a:spAutoFit/>
          </a:bodyPr>
          <a:lstStyle/>
          <a:p>
            <a:pPr marL="342900" indent="-342900">
              <a:buClr>
                <a:srgbClr val="FFC000"/>
              </a:buClr>
              <a:buFont typeface="Wingdings" panose="05000000000000000000" pitchFamily="2" charset="2"/>
              <a:buChar char="v"/>
            </a:pPr>
            <a:r>
              <a:rPr lang="en-US" sz="2000">
                <a:solidFill>
                  <a:schemeClr val="bg1"/>
                </a:solidFill>
              </a:rPr>
              <a:t>FSM or designee will write in the menu items for the day under </a:t>
            </a:r>
            <a:r>
              <a:rPr lang="en-US" sz="2000" b="1">
                <a:solidFill>
                  <a:schemeClr val="bg1"/>
                </a:solidFill>
              </a:rPr>
              <a:t>Tray Breakfast</a:t>
            </a:r>
            <a:endParaRPr lang="en-US" sz="2000">
              <a:solidFill>
                <a:schemeClr val="bg1"/>
              </a:solidFill>
            </a:endParaRPr>
          </a:p>
        </p:txBody>
      </p:sp>
      <p:sp>
        <p:nvSpPr>
          <p:cNvPr id="20" name="Rectangle 19">
            <a:extLst>
              <a:ext uri="{FF2B5EF4-FFF2-40B4-BE49-F238E27FC236}">
                <a16:creationId xmlns:a16="http://schemas.microsoft.com/office/drawing/2014/main" id="{ED52BF8D-245E-7AA3-84F6-44B790763626}"/>
              </a:ext>
            </a:extLst>
          </p:cNvPr>
          <p:cNvSpPr/>
          <p:nvPr/>
        </p:nvSpPr>
        <p:spPr>
          <a:xfrm>
            <a:off x="972956" y="3115729"/>
            <a:ext cx="778154" cy="743577"/>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37137745-9EED-494C-837D-F474139EE438}"/>
              </a:ext>
            </a:extLst>
          </p:cNvPr>
          <p:cNvCxnSpPr>
            <a:cxnSpLocks/>
          </p:cNvCxnSpPr>
          <p:nvPr/>
        </p:nvCxnSpPr>
        <p:spPr>
          <a:xfrm flipH="1" flipV="1">
            <a:off x="2162908" y="3409361"/>
            <a:ext cx="3170609" cy="257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0678C4B0-1E38-82B6-C563-36FFDD2BB520}"/>
              </a:ext>
            </a:extLst>
          </p:cNvPr>
          <p:cNvSpPr/>
          <p:nvPr/>
        </p:nvSpPr>
        <p:spPr>
          <a:xfrm>
            <a:off x="1730828" y="2868930"/>
            <a:ext cx="348526" cy="990376"/>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DFA7812-1CF0-CE16-6E74-B0632F457912}"/>
              </a:ext>
            </a:extLst>
          </p:cNvPr>
          <p:cNvSpPr txBox="1"/>
          <p:nvPr/>
        </p:nvSpPr>
        <p:spPr>
          <a:xfrm>
            <a:off x="5333519" y="4746862"/>
            <a:ext cx="6210739" cy="707886"/>
          </a:xfrm>
          <a:prstGeom prst="rect">
            <a:avLst/>
          </a:prstGeom>
          <a:noFill/>
        </p:spPr>
        <p:txBody>
          <a:bodyPr wrap="square">
            <a:spAutoFit/>
          </a:bodyPr>
          <a:lstStyle/>
          <a:p>
            <a:pPr marL="342900" marR="0" lvl="0" indent="-342900"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000" b="0" i="0" u="none" strike="noStrike" kern="1200" cap="none" spc="0" normalizeH="0" baseline="0" noProof="0">
                <a:ln>
                  <a:noFill/>
                </a:ln>
                <a:solidFill>
                  <a:schemeClr val="bg1"/>
                </a:solidFill>
                <a:effectLst/>
                <a:uLnTx/>
                <a:uFillTx/>
                <a:latin typeface="Calibri"/>
                <a:ea typeface="+mn-ea"/>
                <a:cs typeface="+mn-cs"/>
              </a:rPr>
              <a:t>Subtract the number of adult BIC meals and employee meals taken in </a:t>
            </a:r>
            <a:r>
              <a:rPr lang="en-US" sz="2000">
                <a:solidFill>
                  <a:schemeClr val="bg1"/>
                </a:solidFill>
                <a:latin typeface="Calibri"/>
              </a:rPr>
              <a:t>c</a:t>
            </a:r>
            <a:r>
              <a:rPr kumimoji="0" lang="en-US" sz="2000" i="0" u="none" strike="noStrike" kern="1200" cap="none" spc="0" normalizeH="0" baseline="0" noProof="0" err="1">
                <a:ln>
                  <a:noFill/>
                </a:ln>
                <a:solidFill>
                  <a:schemeClr val="bg1"/>
                </a:solidFill>
                <a:effectLst/>
                <a:uLnTx/>
                <a:uFillTx/>
                <a:latin typeface="Calibri"/>
                <a:ea typeface="+mn-ea"/>
                <a:cs typeface="+mn-cs"/>
              </a:rPr>
              <a:t>olumn</a:t>
            </a:r>
            <a:r>
              <a:rPr kumimoji="0" lang="en-US" sz="2000" i="0" u="none" strike="noStrike" kern="1200" cap="none" spc="0" normalizeH="0" baseline="0" noProof="0">
                <a:ln>
                  <a:noFill/>
                </a:ln>
                <a:solidFill>
                  <a:schemeClr val="bg1"/>
                </a:solidFill>
                <a:effectLst/>
                <a:uLnTx/>
                <a:uFillTx/>
                <a:latin typeface="Calibri"/>
                <a:ea typeface="+mn-ea"/>
                <a:cs typeface="+mn-cs"/>
              </a:rPr>
              <a:t> 3 </a:t>
            </a:r>
            <a:r>
              <a:rPr lang="en-US" sz="2000" b="1">
                <a:solidFill>
                  <a:schemeClr val="bg1"/>
                </a:solidFill>
                <a:latin typeface="Calibri"/>
              </a:rPr>
              <a:t>I</a:t>
            </a:r>
            <a:r>
              <a:rPr kumimoji="0" lang="en-US" sz="2000" b="1" i="0" u="none" strike="noStrike" kern="1200" cap="none" spc="0" normalizeH="0" baseline="0" noProof="0" err="1">
                <a:ln>
                  <a:noFill/>
                </a:ln>
                <a:solidFill>
                  <a:schemeClr val="bg1"/>
                </a:solidFill>
                <a:effectLst/>
                <a:uLnTx/>
                <a:uFillTx/>
                <a:latin typeface="Calibri"/>
                <a:ea typeface="+mn-ea"/>
                <a:cs typeface="+mn-cs"/>
              </a:rPr>
              <a:t>tem’s</a:t>
            </a:r>
            <a:r>
              <a:rPr kumimoji="0" lang="en-US" sz="2000" b="1" i="0" u="none" strike="noStrike" kern="1200" cap="none" spc="0" normalizeH="0" baseline="0" noProof="0">
                <a:ln>
                  <a:noFill/>
                </a:ln>
                <a:solidFill>
                  <a:schemeClr val="bg1"/>
                </a:solidFill>
                <a:effectLst/>
                <a:uLnTx/>
                <a:uFillTx/>
                <a:latin typeface="Calibri"/>
                <a:ea typeface="+mn-ea"/>
                <a:cs typeface="+mn-cs"/>
              </a:rPr>
              <a:t> Deducted</a:t>
            </a:r>
            <a:endParaRPr kumimoji="0" lang="en-US" sz="2000" i="0" u="none" strike="noStrike" kern="1200" cap="none" spc="0" normalizeH="0" baseline="0" noProof="0">
              <a:ln>
                <a:noFill/>
              </a:ln>
              <a:solidFill>
                <a:schemeClr val="bg1"/>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4F630FEE-4297-0471-03AA-E0AA445A967E}"/>
              </a:ext>
            </a:extLst>
          </p:cNvPr>
          <p:cNvGrpSpPr/>
          <p:nvPr/>
        </p:nvGrpSpPr>
        <p:grpSpPr>
          <a:xfrm>
            <a:off x="924395" y="3111665"/>
            <a:ext cx="889987" cy="674156"/>
            <a:chOff x="924395" y="3111665"/>
            <a:chExt cx="889987" cy="674156"/>
          </a:xfrm>
        </p:grpSpPr>
        <p:grpSp>
          <p:nvGrpSpPr>
            <p:cNvPr id="30" name="Group 29">
              <a:extLst>
                <a:ext uri="{FF2B5EF4-FFF2-40B4-BE49-F238E27FC236}">
                  <a16:creationId xmlns:a16="http://schemas.microsoft.com/office/drawing/2014/main" id="{4F165251-517B-11B9-6AB4-19CD193AC398}"/>
                </a:ext>
              </a:extLst>
            </p:cNvPr>
            <p:cNvGrpSpPr/>
            <p:nvPr/>
          </p:nvGrpSpPr>
          <p:grpSpPr>
            <a:xfrm>
              <a:off x="924395" y="3111665"/>
              <a:ext cx="889987" cy="420734"/>
              <a:chOff x="924395" y="3111665"/>
              <a:chExt cx="889987" cy="420734"/>
            </a:xfrm>
          </p:grpSpPr>
          <p:sp>
            <p:nvSpPr>
              <p:cNvPr id="21" name="TextBox 20">
                <a:extLst>
                  <a:ext uri="{FF2B5EF4-FFF2-40B4-BE49-F238E27FC236}">
                    <a16:creationId xmlns:a16="http://schemas.microsoft.com/office/drawing/2014/main" id="{9F7A8DC2-9033-2926-3F89-FC79BE2D3874}"/>
                  </a:ext>
                </a:extLst>
              </p:cNvPr>
              <p:cNvSpPr txBox="1"/>
              <p:nvPr/>
            </p:nvSpPr>
            <p:spPr>
              <a:xfrm>
                <a:off x="976351" y="3111665"/>
                <a:ext cx="771365" cy="169277"/>
              </a:xfrm>
              <a:prstGeom prst="rect">
                <a:avLst/>
              </a:prstGeom>
              <a:noFill/>
            </p:spPr>
            <p:txBody>
              <a:bodyPr wrap="none" rtlCol="0">
                <a:spAutoFit/>
              </a:bodyPr>
              <a:lstStyle/>
              <a:p>
                <a:r>
                  <a:rPr lang="en-US" sz="500">
                    <a:solidFill>
                      <a:schemeClr val="accent2">
                        <a:lumMod val="50000"/>
                      </a:schemeClr>
                    </a:solidFill>
                    <a:latin typeface="Bradley Hand ITC" panose="03070402050302030203" pitchFamily="66" charset="0"/>
                  </a:rPr>
                  <a:t>Cinamon Toast Cereal</a:t>
                </a:r>
              </a:p>
            </p:txBody>
          </p:sp>
          <p:sp>
            <p:nvSpPr>
              <p:cNvPr id="22" name="TextBox 21">
                <a:extLst>
                  <a:ext uri="{FF2B5EF4-FFF2-40B4-BE49-F238E27FC236}">
                    <a16:creationId xmlns:a16="http://schemas.microsoft.com/office/drawing/2014/main" id="{EC7FE47F-D198-2B27-5AC9-0B1AB926D39A}"/>
                  </a:ext>
                </a:extLst>
              </p:cNvPr>
              <p:cNvSpPr txBox="1"/>
              <p:nvPr/>
            </p:nvSpPr>
            <p:spPr>
              <a:xfrm>
                <a:off x="924395" y="3224695"/>
                <a:ext cx="889987" cy="184666"/>
              </a:xfrm>
              <a:prstGeom prst="rect">
                <a:avLst/>
              </a:prstGeom>
              <a:noFill/>
            </p:spPr>
            <p:txBody>
              <a:bodyPr wrap="none" rtlCol="0">
                <a:spAutoFit/>
              </a:bodyPr>
              <a:lstStyle/>
              <a:p>
                <a:r>
                  <a:rPr lang="en-US" sz="600">
                    <a:solidFill>
                      <a:schemeClr val="accent2">
                        <a:lumMod val="50000"/>
                      </a:schemeClr>
                    </a:solidFill>
                    <a:latin typeface="Bradley Hand ITC" panose="03070402050302030203" pitchFamily="66" charset="0"/>
                  </a:rPr>
                  <a:t>Bean &amp; Cheese Burrito</a:t>
                </a:r>
              </a:p>
            </p:txBody>
          </p:sp>
          <p:sp>
            <p:nvSpPr>
              <p:cNvPr id="23" name="TextBox 22">
                <a:extLst>
                  <a:ext uri="{FF2B5EF4-FFF2-40B4-BE49-F238E27FC236}">
                    <a16:creationId xmlns:a16="http://schemas.microsoft.com/office/drawing/2014/main" id="{68CDE3D5-2D8B-1DC9-4942-DBCA4FECD5BE}"/>
                  </a:ext>
                </a:extLst>
              </p:cNvPr>
              <p:cNvSpPr txBox="1"/>
              <p:nvPr/>
            </p:nvSpPr>
            <p:spPr>
              <a:xfrm>
                <a:off x="995523" y="3347733"/>
                <a:ext cx="763351" cy="184666"/>
              </a:xfrm>
              <a:prstGeom prst="rect">
                <a:avLst/>
              </a:prstGeom>
              <a:noFill/>
            </p:spPr>
            <p:txBody>
              <a:bodyPr wrap="none" rtlCol="0">
                <a:spAutoFit/>
              </a:bodyPr>
              <a:lstStyle/>
              <a:p>
                <a:r>
                  <a:rPr lang="en-US" sz="600">
                    <a:solidFill>
                      <a:schemeClr val="accent2">
                        <a:lumMod val="50000"/>
                      </a:schemeClr>
                    </a:solidFill>
                    <a:latin typeface="Bradley Hand ITC" panose="03070402050302030203" pitchFamily="66" charset="0"/>
                  </a:rPr>
                  <a:t>Yogurt &amp; crackers</a:t>
                </a:r>
              </a:p>
            </p:txBody>
          </p:sp>
        </p:grpSp>
        <p:sp>
          <p:nvSpPr>
            <p:cNvPr id="41" name="TextBox 40">
              <a:extLst>
                <a:ext uri="{FF2B5EF4-FFF2-40B4-BE49-F238E27FC236}">
                  <a16:creationId xmlns:a16="http://schemas.microsoft.com/office/drawing/2014/main" id="{869A7C5A-651A-4FFB-DC09-DF054024F6D7}"/>
                </a:ext>
              </a:extLst>
            </p:cNvPr>
            <p:cNvSpPr txBox="1"/>
            <p:nvPr/>
          </p:nvSpPr>
          <p:spPr>
            <a:xfrm>
              <a:off x="982359" y="3478316"/>
              <a:ext cx="663964" cy="184666"/>
            </a:xfrm>
            <a:prstGeom prst="rect">
              <a:avLst/>
            </a:prstGeom>
            <a:noFill/>
          </p:spPr>
          <p:txBody>
            <a:bodyPr wrap="none" rtlCol="0">
              <a:spAutoFit/>
            </a:bodyPr>
            <a:lstStyle/>
            <a:p>
              <a:r>
                <a:rPr lang="en-US" sz="600">
                  <a:solidFill>
                    <a:schemeClr val="accent2">
                      <a:lumMod val="50000"/>
                    </a:schemeClr>
                  </a:solidFill>
                  <a:latin typeface="Bradley Hand ITC" panose="03070402050302030203" pitchFamily="66" charset="0"/>
                </a:rPr>
                <a:t>Whole Banana</a:t>
              </a:r>
            </a:p>
          </p:txBody>
        </p:sp>
        <p:sp>
          <p:nvSpPr>
            <p:cNvPr id="42" name="TextBox 41">
              <a:extLst>
                <a:ext uri="{FF2B5EF4-FFF2-40B4-BE49-F238E27FC236}">
                  <a16:creationId xmlns:a16="http://schemas.microsoft.com/office/drawing/2014/main" id="{B3C7A6AF-F50E-77BF-EB4B-DF77165919AC}"/>
                </a:ext>
              </a:extLst>
            </p:cNvPr>
            <p:cNvSpPr txBox="1"/>
            <p:nvPr/>
          </p:nvSpPr>
          <p:spPr>
            <a:xfrm>
              <a:off x="1132756" y="3601155"/>
              <a:ext cx="344966" cy="184666"/>
            </a:xfrm>
            <a:prstGeom prst="rect">
              <a:avLst/>
            </a:prstGeom>
            <a:noFill/>
          </p:spPr>
          <p:txBody>
            <a:bodyPr wrap="none" rtlCol="0">
              <a:spAutoFit/>
            </a:bodyPr>
            <a:lstStyle/>
            <a:p>
              <a:r>
                <a:rPr lang="en-US" sz="600">
                  <a:solidFill>
                    <a:schemeClr val="accent2">
                      <a:lumMod val="50000"/>
                    </a:schemeClr>
                  </a:solidFill>
                  <a:latin typeface="Bradley Hand ITC" panose="03070402050302030203" pitchFamily="66" charset="0"/>
                </a:rPr>
                <a:t>milk</a:t>
              </a:r>
            </a:p>
          </p:txBody>
        </p:sp>
      </p:grpSp>
      <p:grpSp>
        <p:nvGrpSpPr>
          <p:cNvPr id="63" name="Group 62">
            <a:extLst>
              <a:ext uri="{FF2B5EF4-FFF2-40B4-BE49-F238E27FC236}">
                <a16:creationId xmlns:a16="http://schemas.microsoft.com/office/drawing/2014/main" id="{D6DDEACC-5C84-17D4-3C7B-AF1E256A79AC}"/>
              </a:ext>
            </a:extLst>
          </p:cNvPr>
          <p:cNvGrpSpPr/>
          <p:nvPr/>
        </p:nvGrpSpPr>
        <p:grpSpPr>
          <a:xfrm>
            <a:off x="1730828" y="2930519"/>
            <a:ext cx="335736" cy="893514"/>
            <a:chOff x="1730828" y="2930519"/>
            <a:chExt cx="335736" cy="893514"/>
          </a:xfrm>
        </p:grpSpPr>
        <p:grpSp>
          <p:nvGrpSpPr>
            <p:cNvPr id="37" name="Group 36">
              <a:extLst>
                <a:ext uri="{FF2B5EF4-FFF2-40B4-BE49-F238E27FC236}">
                  <a16:creationId xmlns:a16="http://schemas.microsoft.com/office/drawing/2014/main" id="{48C9519E-1A06-369C-C759-7F4DA4240799}"/>
                </a:ext>
              </a:extLst>
            </p:cNvPr>
            <p:cNvGrpSpPr/>
            <p:nvPr/>
          </p:nvGrpSpPr>
          <p:grpSpPr>
            <a:xfrm>
              <a:off x="1730828" y="2930519"/>
              <a:ext cx="334414" cy="638647"/>
              <a:chOff x="1730828" y="2930519"/>
              <a:chExt cx="334414" cy="638647"/>
            </a:xfrm>
          </p:grpSpPr>
          <p:sp>
            <p:nvSpPr>
              <p:cNvPr id="33" name="TextBox 32">
                <a:extLst>
                  <a:ext uri="{FF2B5EF4-FFF2-40B4-BE49-F238E27FC236}">
                    <a16:creationId xmlns:a16="http://schemas.microsoft.com/office/drawing/2014/main" id="{3F22E923-0B3D-2E5D-C3F3-1FAFE259A4B8}"/>
                  </a:ext>
                </a:extLst>
              </p:cNvPr>
              <p:cNvSpPr txBox="1"/>
              <p:nvPr/>
            </p:nvSpPr>
            <p:spPr>
              <a:xfrm>
                <a:off x="1736306" y="3185447"/>
                <a:ext cx="328936" cy="261610"/>
              </a:xfrm>
              <a:prstGeom prst="rect">
                <a:avLst/>
              </a:prstGeom>
              <a:noFill/>
            </p:spPr>
            <p:txBody>
              <a:bodyPr wrap="none" rtlCol="0">
                <a:spAutoFit/>
              </a:bodyPr>
              <a:lstStyle/>
              <a:p>
                <a:r>
                  <a:rPr lang="en-US" sz="1100">
                    <a:solidFill>
                      <a:schemeClr val="accent2">
                        <a:lumMod val="50000"/>
                      </a:schemeClr>
                    </a:solidFill>
                  </a:rPr>
                  <a:t>42</a:t>
                </a:r>
              </a:p>
            </p:txBody>
          </p:sp>
          <p:sp>
            <p:nvSpPr>
              <p:cNvPr id="34" name="TextBox 33">
                <a:extLst>
                  <a:ext uri="{FF2B5EF4-FFF2-40B4-BE49-F238E27FC236}">
                    <a16:creationId xmlns:a16="http://schemas.microsoft.com/office/drawing/2014/main" id="{823BA952-2801-FB9E-4D27-C61462211807}"/>
                  </a:ext>
                </a:extLst>
              </p:cNvPr>
              <p:cNvSpPr txBox="1"/>
              <p:nvPr/>
            </p:nvSpPr>
            <p:spPr>
              <a:xfrm>
                <a:off x="1736299" y="3063768"/>
                <a:ext cx="328936" cy="261610"/>
              </a:xfrm>
              <a:prstGeom prst="rect">
                <a:avLst/>
              </a:prstGeom>
              <a:noFill/>
            </p:spPr>
            <p:txBody>
              <a:bodyPr wrap="none" rtlCol="0">
                <a:spAutoFit/>
              </a:bodyPr>
              <a:lstStyle/>
              <a:p>
                <a:r>
                  <a:rPr lang="en-US" sz="1100">
                    <a:solidFill>
                      <a:schemeClr val="accent2">
                        <a:lumMod val="50000"/>
                      </a:schemeClr>
                    </a:solidFill>
                  </a:rPr>
                  <a:t>42</a:t>
                </a:r>
              </a:p>
            </p:txBody>
          </p:sp>
          <p:sp>
            <p:nvSpPr>
              <p:cNvPr id="35" name="TextBox 34">
                <a:extLst>
                  <a:ext uri="{FF2B5EF4-FFF2-40B4-BE49-F238E27FC236}">
                    <a16:creationId xmlns:a16="http://schemas.microsoft.com/office/drawing/2014/main" id="{DB88CD35-170C-6B06-9401-8A7058218BF6}"/>
                  </a:ext>
                </a:extLst>
              </p:cNvPr>
              <p:cNvSpPr txBox="1"/>
              <p:nvPr/>
            </p:nvSpPr>
            <p:spPr>
              <a:xfrm>
                <a:off x="1736292" y="3307556"/>
                <a:ext cx="328936" cy="261610"/>
              </a:xfrm>
              <a:prstGeom prst="rect">
                <a:avLst/>
              </a:prstGeom>
              <a:noFill/>
            </p:spPr>
            <p:txBody>
              <a:bodyPr wrap="none" rtlCol="0">
                <a:spAutoFit/>
              </a:bodyPr>
              <a:lstStyle/>
              <a:p>
                <a:r>
                  <a:rPr lang="en-US" sz="1100">
                    <a:solidFill>
                      <a:schemeClr val="accent2">
                        <a:lumMod val="50000"/>
                      </a:schemeClr>
                    </a:solidFill>
                  </a:rPr>
                  <a:t>42</a:t>
                </a:r>
              </a:p>
            </p:txBody>
          </p:sp>
          <p:sp>
            <p:nvSpPr>
              <p:cNvPr id="36" name="TextBox 35">
                <a:extLst>
                  <a:ext uri="{FF2B5EF4-FFF2-40B4-BE49-F238E27FC236}">
                    <a16:creationId xmlns:a16="http://schemas.microsoft.com/office/drawing/2014/main" id="{A2912EE5-5F75-CEE6-F2D8-3994C16CC813}"/>
                  </a:ext>
                </a:extLst>
              </p:cNvPr>
              <p:cNvSpPr txBox="1"/>
              <p:nvPr/>
            </p:nvSpPr>
            <p:spPr>
              <a:xfrm>
                <a:off x="1730828" y="2930519"/>
                <a:ext cx="184731" cy="261610"/>
              </a:xfrm>
              <a:prstGeom prst="rect">
                <a:avLst/>
              </a:prstGeom>
              <a:noFill/>
            </p:spPr>
            <p:txBody>
              <a:bodyPr wrap="none" rtlCol="0">
                <a:spAutoFit/>
              </a:bodyPr>
              <a:lstStyle/>
              <a:p>
                <a:endParaRPr lang="en-US" sz="1100">
                  <a:solidFill>
                    <a:schemeClr val="accent2">
                      <a:lumMod val="50000"/>
                    </a:schemeClr>
                  </a:solidFill>
                </a:endParaRPr>
              </a:p>
            </p:txBody>
          </p:sp>
        </p:grpSp>
        <p:sp>
          <p:nvSpPr>
            <p:cNvPr id="44" name="TextBox 43">
              <a:extLst>
                <a:ext uri="{FF2B5EF4-FFF2-40B4-BE49-F238E27FC236}">
                  <a16:creationId xmlns:a16="http://schemas.microsoft.com/office/drawing/2014/main" id="{A76AC08A-0DB7-D5C3-E5F2-53DA589E9B92}"/>
                </a:ext>
              </a:extLst>
            </p:cNvPr>
            <p:cNvSpPr txBox="1"/>
            <p:nvPr/>
          </p:nvSpPr>
          <p:spPr>
            <a:xfrm>
              <a:off x="1736292" y="3562423"/>
              <a:ext cx="328936" cy="261610"/>
            </a:xfrm>
            <a:prstGeom prst="rect">
              <a:avLst/>
            </a:prstGeom>
            <a:noFill/>
          </p:spPr>
          <p:txBody>
            <a:bodyPr wrap="none" rtlCol="0">
              <a:spAutoFit/>
            </a:bodyPr>
            <a:lstStyle/>
            <a:p>
              <a:r>
                <a:rPr lang="en-US" sz="1100">
                  <a:solidFill>
                    <a:schemeClr val="accent2">
                      <a:lumMod val="50000"/>
                    </a:schemeClr>
                  </a:solidFill>
                </a:rPr>
                <a:t>42</a:t>
              </a:r>
            </a:p>
          </p:txBody>
        </p:sp>
        <p:sp>
          <p:nvSpPr>
            <p:cNvPr id="45" name="TextBox 44">
              <a:extLst>
                <a:ext uri="{FF2B5EF4-FFF2-40B4-BE49-F238E27FC236}">
                  <a16:creationId xmlns:a16="http://schemas.microsoft.com/office/drawing/2014/main" id="{82F3D2AE-35F7-4B2E-AAF2-B71A44468811}"/>
                </a:ext>
              </a:extLst>
            </p:cNvPr>
            <p:cNvSpPr txBox="1"/>
            <p:nvPr/>
          </p:nvSpPr>
          <p:spPr>
            <a:xfrm>
              <a:off x="1737628" y="3435972"/>
              <a:ext cx="328936" cy="261610"/>
            </a:xfrm>
            <a:prstGeom prst="rect">
              <a:avLst/>
            </a:prstGeom>
            <a:noFill/>
          </p:spPr>
          <p:txBody>
            <a:bodyPr wrap="none" rtlCol="0">
              <a:spAutoFit/>
            </a:bodyPr>
            <a:lstStyle/>
            <a:p>
              <a:r>
                <a:rPr lang="en-US" sz="1100">
                  <a:solidFill>
                    <a:schemeClr val="accent2">
                      <a:lumMod val="50000"/>
                    </a:schemeClr>
                  </a:solidFill>
                </a:rPr>
                <a:t>42</a:t>
              </a:r>
            </a:p>
          </p:txBody>
        </p:sp>
      </p:grpSp>
      <p:grpSp>
        <p:nvGrpSpPr>
          <p:cNvPr id="60" name="Group 59">
            <a:extLst>
              <a:ext uri="{FF2B5EF4-FFF2-40B4-BE49-F238E27FC236}">
                <a16:creationId xmlns:a16="http://schemas.microsoft.com/office/drawing/2014/main" id="{8BF6080D-F945-BA60-5A94-C9E9087527B9}"/>
              </a:ext>
            </a:extLst>
          </p:cNvPr>
          <p:cNvGrpSpPr/>
          <p:nvPr/>
        </p:nvGrpSpPr>
        <p:grpSpPr>
          <a:xfrm>
            <a:off x="2782176" y="2932963"/>
            <a:ext cx="328936" cy="905655"/>
            <a:chOff x="2782176" y="2932963"/>
            <a:chExt cx="328936" cy="905655"/>
          </a:xfrm>
        </p:grpSpPr>
        <p:sp>
          <p:nvSpPr>
            <p:cNvPr id="46" name="TextBox 45">
              <a:extLst>
                <a:ext uri="{FF2B5EF4-FFF2-40B4-BE49-F238E27FC236}">
                  <a16:creationId xmlns:a16="http://schemas.microsoft.com/office/drawing/2014/main" id="{882E1450-7C5C-F759-4F72-B7088F20EBC5}"/>
                </a:ext>
              </a:extLst>
            </p:cNvPr>
            <p:cNvSpPr txBox="1"/>
            <p:nvPr/>
          </p:nvSpPr>
          <p:spPr>
            <a:xfrm>
              <a:off x="2823107" y="2932963"/>
              <a:ext cx="184731" cy="261610"/>
            </a:xfrm>
            <a:prstGeom prst="rect">
              <a:avLst/>
            </a:prstGeom>
            <a:noFill/>
          </p:spPr>
          <p:txBody>
            <a:bodyPr wrap="none" rtlCol="0">
              <a:spAutoFit/>
            </a:bodyPr>
            <a:lstStyle/>
            <a:p>
              <a:endParaRPr lang="en-US" sz="1100">
                <a:solidFill>
                  <a:schemeClr val="accent2">
                    <a:lumMod val="50000"/>
                  </a:schemeClr>
                </a:solidFill>
              </a:endParaRPr>
            </a:p>
          </p:txBody>
        </p:sp>
        <p:sp>
          <p:nvSpPr>
            <p:cNvPr id="47" name="TextBox 46">
              <a:extLst>
                <a:ext uri="{FF2B5EF4-FFF2-40B4-BE49-F238E27FC236}">
                  <a16:creationId xmlns:a16="http://schemas.microsoft.com/office/drawing/2014/main" id="{9F086F87-B968-9672-76B0-341C4D373D94}"/>
                </a:ext>
              </a:extLst>
            </p:cNvPr>
            <p:cNvSpPr txBox="1"/>
            <p:nvPr/>
          </p:nvSpPr>
          <p:spPr>
            <a:xfrm>
              <a:off x="2823107" y="3440375"/>
              <a:ext cx="256802" cy="261610"/>
            </a:xfrm>
            <a:prstGeom prst="rect">
              <a:avLst/>
            </a:prstGeom>
            <a:noFill/>
          </p:spPr>
          <p:txBody>
            <a:bodyPr wrap="none" rtlCol="0">
              <a:spAutoFit/>
            </a:bodyPr>
            <a:lstStyle/>
            <a:p>
              <a:r>
                <a:rPr lang="en-US" sz="1100">
                  <a:solidFill>
                    <a:schemeClr val="accent2">
                      <a:lumMod val="50000"/>
                    </a:schemeClr>
                  </a:solidFill>
                </a:rPr>
                <a:t>8</a:t>
              </a:r>
            </a:p>
          </p:txBody>
        </p:sp>
        <p:sp>
          <p:nvSpPr>
            <p:cNvPr id="48" name="TextBox 47">
              <a:extLst>
                <a:ext uri="{FF2B5EF4-FFF2-40B4-BE49-F238E27FC236}">
                  <a16:creationId xmlns:a16="http://schemas.microsoft.com/office/drawing/2014/main" id="{2AA7DA7C-E8C1-1211-0A0A-DC58511B9C03}"/>
                </a:ext>
              </a:extLst>
            </p:cNvPr>
            <p:cNvSpPr txBox="1"/>
            <p:nvPr/>
          </p:nvSpPr>
          <p:spPr>
            <a:xfrm>
              <a:off x="2782176" y="3316252"/>
              <a:ext cx="328936" cy="261610"/>
            </a:xfrm>
            <a:prstGeom prst="rect">
              <a:avLst/>
            </a:prstGeom>
            <a:noFill/>
          </p:spPr>
          <p:txBody>
            <a:bodyPr wrap="none" rtlCol="0">
              <a:spAutoFit/>
            </a:bodyPr>
            <a:lstStyle/>
            <a:p>
              <a:r>
                <a:rPr lang="en-US" sz="1100">
                  <a:solidFill>
                    <a:schemeClr val="accent2">
                      <a:lumMod val="50000"/>
                    </a:schemeClr>
                  </a:solidFill>
                </a:rPr>
                <a:t>33</a:t>
              </a:r>
            </a:p>
          </p:txBody>
        </p:sp>
        <p:sp>
          <p:nvSpPr>
            <p:cNvPr id="49" name="TextBox 48">
              <a:extLst>
                <a:ext uri="{FF2B5EF4-FFF2-40B4-BE49-F238E27FC236}">
                  <a16:creationId xmlns:a16="http://schemas.microsoft.com/office/drawing/2014/main" id="{99BA78E4-8576-91AB-8FDE-FFEB0AA6AF4C}"/>
                </a:ext>
              </a:extLst>
            </p:cNvPr>
            <p:cNvSpPr txBox="1"/>
            <p:nvPr/>
          </p:nvSpPr>
          <p:spPr>
            <a:xfrm>
              <a:off x="2782176" y="3063768"/>
              <a:ext cx="328936" cy="261610"/>
            </a:xfrm>
            <a:prstGeom prst="rect">
              <a:avLst/>
            </a:prstGeom>
            <a:noFill/>
          </p:spPr>
          <p:txBody>
            <a:bodyPr wrap="none" rtlCol="0">
              <a:spAutoFit/>
            </a:bodyPr>
            <a:lstStyle/>
            <a:p>
              <a:r>
                <a:rPr lang="en-US" sz="1100">
                  <a:solidFill>
                    <a:schemeClr val="accent2">
                      <a:lumMod val="50000"/>
                    </a:schemeClr>
                  </a:solidFill>
                </a:rPr>
                <a:t>23</a:t>
              </a:r>
            </a:p>
          </p:txBody>
        </p:sp>
        <p:sp>
          <p:nvSpPr>
            <p:cNvPr id="50" name="TextBox 49">
              <a:extLst>
                <a:ext uri="{FF2B5EF4-FFF2-40B4-BE49-F238E27FC236}">
                  <a16:creationId xmlns:a16="http://schemas.microsoft.com/office/drawing/2014/main" id="{2BA9C6A8-6992-25B8-8C7B-59980C673A48}"/>
                </a:ext>
              </a:extLst>
            </p:cNvPr>
            <p:cNvSpPr txBox="1"/>
            <p:nvPr/>
          </p:nvSpPr>
          <p:spPr>
            <a:xfrm>
              <a:off x="2782176" y="3192129"/>
              <a:ext cx="328936" cy="261610"/>
            </a:xfrm>
            <a:prstGeom prst="rect">
              <a:avLst/>
            </a:prstGeom>
            <a:noFill/>
          </p:spPr>
          <p:txBody>
            <a:bodyPr wrap="none" rtlCol="0">
              <a:spAutoFit/>
            </a:bodyPr>
            <a:lstStyle/>
            <a:p>
              <a:r>
                <a:rPr lang="en-US" sz="1100">
                  <a:solidFill>
                    <a:schemeClr val="accent2">
                      <a:lumMod val="50000"/>
                    </a:schemeClr>
                  </a:solidFill>
                </a:rPr>
                <a:t>28</a:t>
              </a:r>
            </a:p>
          </p:txBody>
        </p:sp>
        <p:sp>
          <p:nvSpPr>
            <p:cNvPr id="52" name="TextBox 51">
              <a:extLst>
                <a:ext uri="{FF2B5EF4-FFF2-40B4-BE49-F238E27FC236}">
                  <a16:creationId xmlns:a16="http://schemas.microsoft.com/office/drawing/2014/main" id="{3399AA60-2D45-F156-E871-ABAFBBCE5CAE}"/>
                </a:ext>
              </a:extLst>
            </p:cNvPr>
            <p:cNvSpPr txBox="1"/>
            <p:nvPr/>
          </p:nvSpPr>
          <p:spPr>
            <a:xfrm>
              <a:off x="2823107" y="3577008"/>
              <a:ext cx="256802" cy="261610"/>
            </a:xfrm>
            <a:prstGeom prst="rect">
              <a:avLst/>
            </a:prstGeom>
            <a:noFill/>
          </p:spPr>
          <p:txBody>
            <a:bodyPr wrap="none" rtlCol="0">
              <a:spAutoFit/>
            </a:bodyPr>
            <a:lstStyle/>
            <a:p>
              <a:r>
                <a:rPr lang="en-US" sz="1100">
                  <a:solidFill>
                    <a:schemeClr val="accent2">
                      <a:lumMod val="50000"/>
                    </a:schemeClr>
                  </a:solidFill>
                </a:rPr>
                <a:t>8</a:t>
              </a:r>
            </a:p>
          </p:txBody>
        </p:sp>
      </p:grpSp>
      <p:grpSp>
        <p:nvGrpSpPr>
          <p:cNvPr id="59" name="Group 58">
            <a:extLst>
              <a:ext uri="{FF2B5EF4-FFF2-40B4-BE49-F238E27FC236}">
                <a16:creationId xmlns:a16="http://schemas.microsoft.com/office/drawing/2014/main" id="{B462CA75-9E1F-3F8C-5DFF-62D15B592CFE}"/>
              </a:ext>
            </a:extLst>
          </p:cNvPr>
          <p:cNvGrpSpPr/>
          <p:nvPr/>
        </p:nvGrpSpPr>
        <p:grpSpPr>
          <a:xfrm>
            <a:off x="2416357" y="2930519"/>
            <a:ext cx="334616" cy="894811"/>
            <a:chOff x="2416357" y="2930519"/>
            <a:chExt cx="334616" cy="894811"/>
          </a:xfrm>
        </p:grpSpPr>
        <p:sp>
          <p:nvSpPr>
            <p:cNvPr id="53" name="TextBox 52">
              <a:extLst>
                <a:ext uri="{FF2B5EF4-FFF2-40B4-BE49-F238E27FC236}">
                  <a16:creationId xmlns:a16="http://schemas.microsoft.com/office/drawing/2014/main" id="{50963180-45C6-B2B7-8E5E-D2508D058823}"/>
                </a:ext>
              </a:extLst>
            </p:cNvPr>
            <p:cNvSpPr txBox="1"/>
            <p:nvPr/>
          </p:nvSpPr>
          <p:spPr>
            <a:xfrm>
              <a:off x="2416357" y="2930519"/>
              <a:ext cx="184731" cy="253916"/>
            </a:xfrm>
            <a:prstGeom prst="rect">
              <a:avLst/>
            </a:prstGeom>
            <a:noFill/>
          </p:spPr>
          <p:txBody>
            <a:bodyPr wrap="none" rtlCol="0">
              <a:spAutoFit/>
            </a:bodyPr>
            <a:lstStyle/>
            <a:p>
              <a:endParaRPr lang="en-US" sz="1050">
                <a:solidFill>
                  <a:schemeClr val="accent2">
                    <a:lumMod val="50000"/>
                  </a:schemeClr>
                </a:solidFill>
              </a:endParaRPr>
            </a:p>
          </p:txBody>
        </p:sp>
        <p:sp>
          <p:nvSpPr>
            <p:cNvPr id="54" name="TextBox 53">
              <a:extLst>
                <a:ext uri="{FF2B5EF4-FFF2-40B4-BE49-F238E27FC236}">
                  <a16:creationId xmlns:a16="http://schemas.microsoft.com/office/drawing/2014/main" id="{22CF40EE-9EE3-F2FA-0E2E-752AF481DBEE}"/>
                </a:ext>
              </a:extLst>
            </p:cNvPr>
            <p:cNvSpPr txBox="1"/>
            <p:nvPr/>
          </p:nvSpPr>
          <p:spPr>
            <a:xfrm>
              <a:off x="2416357" y="3061337"/>
              <a:ext cx="328936" cy="261610"/>
            </a:xfrm>
            <a:prstGeom prst="rect">
              <a:avLst/>
            </a:prstGeom>
            <a:noFill/>
          </p:spPr>
          <p:txBody>
            <a:bodyPr wrap="none" rtlCol="0">
              <a:spAutoFit/>
            </a:bodyPr>
            <a:lstStyle/>
            <a:p>
              <a:r>
                <a:rPr lang="en-US" sz="1050">
                  <a:solidFill>
                    <a:schemeClr val="accent2">
                      <a:lumMod val="50000"/>
                    </a:schemeClr>
                  </a:solidFill>
                </a:rPr>
                <a:t>19</a:t>
              </a:r>
            </a:p>
          </p:txBody>
        </p:sp>
        <p:sp>
          <p:nvSpPr>
            <p:cNvPr id="55" name="TextBox 54">
              <a:extLst>
                <a:ext uri="{FF2B5EF4-FFF2-40B4-BE49-F238E27FC236}">
                  <a16:creationId xmlns:a16="http://schemas.microsoft.com/office/drawing/2014/main" id="{5865B636-0E4C-35D3-1114-B1748FB63D33}"/>
                </a:ext>
              </a:extLst>
            </p:cNvPr>
            <p:cNvSpPr txBox="1"/>
            <p:nvPr/>
          </p:nvSpPr>
          <p:spPr>
            <a:xfrm>
              <a:off x="2419907" y="3190540"/>
              <a:ext cx="322524" cy="253916"/>
            </a:xfrm>
            <a:prstGeom prst="rect">
              <a:avLst/>
            </a:prstGeom>
            <a:noFill/>
          </p:spPr>
          <p:txBody>
            <a:bodyPr wrap="none" rtlCol="0">
              <a:spAutoFit/>
            </a:bodyPr>
            <a:lstStyle/>
            <a:p>
              <a:r>
                <a:rPr lang="en-US" sz="1050">
                  <a:solidFill>
                    <a:schemeClr val="accent2">
                      <a:lumMod val="50000"/>
                    </a:schemeClr>
                  </a:solidFill>
                </a:rPr>
                <a:t>14</a:t>
              </a:r>
            </a:p>
          </p:txBody>
        </p:sp>
        <p:sp>
          <p:nvSpPr>
            <p:cNvPr id="56" name="TextBox 55">
              <a:extLst>
                <a:ext uri="{FF2B5EF4-FFF2-40B4-BE49-F238E27FC236}">
                  <a16:creationId xmlns:a16="http://schemas.microsoft.com/office/drawing/2014/main" id="{31FF81EF-EEA0-F637-6BB7-99E80BB7BA97}"/>
                </a:ext>
              </a:extLst>
            </p:cNvPr>
            <p:cNvSpPr txBox="1"/>
            <p:nvPr/>
          </p:nvSpPr>
          <p:spPr>
            <a:xfrm>
              <a:off x="2454027" y="3307490"/>
              <a:ext cx="253596" cy="253916"/>
            </a:xfrm>
            <a:prstGeom prst="rect">
              <a:avLst/>
            </a:prstGeom>
            <a:noFill/>
          </p:spPr>
          <p:txBody>
            <a:bodyPr wrap="none" rtlCol="0">
              <a:spAutoFit/>
            </a:bodyPr>
            <a:lstStyle/>
            <a:p>
              <a:r>
                <a:rPr lang="en-US" sz="1050">
                  <a:solidFill>
                    <a:schemeClr val="accent2">
                      <a:lumMod val="50000"/>
                    </a:schemeClr>
                  </a:solidFill>
                </a:rPr>
                <a:t>9</a:t>
              </a:r>
            </a:p>
          </p:txBody>
        </p:sp>
        <p:sp>
          <p:nvSpPr>
            <p:cNvPr id="57" name="TextBox 56">
              <a:extLst>
                <a:ext uri="{FF2B5EF4-FFF2-40B4-BE49-F238E27FC236}">
                  <a16:creationId xmlns:a16="http://schemas.microsoft.com/office/drawing/2014/main" id="{C235BABC-A52D-2F54-8883-8D18ACE835B1}"/>
                </a:ext>
              </a:extLst>
            </p:cNvPr>
            <p:cNvSpPr txBox="1"/>
            <p:nvPr/>
          </p:nvSpPr>
          <p:spPr>
            <a:xfrm>
              <a:off x="2428449" y="3444456"/>
              <a:ext cx="322524" cy="253916"/>
            </a:xfrm>
            <a:prstGeom prst="rect">
              <a:avLst/>
            </a:prstGeom>
            <a:noFill/>
          </p:spPr>
          <p:txBody>
            <a:bodyPr wrap="none" rtlCol="0">
              <a:spAutoFit/>
            </a:bodyPr>
            <a:lstStyle/>
            <a:p>
              <a:r>
                <a:rPr lang="en-US" sz="1050">
                  <a:solidFill>
                    <a:schemeClr val="accent2">
                      <a:lumMod val="50000"/>
                    </a:schemeClr>
                  </a:solidFill>
                </a:rPr>
                <a:t>34</a:t>
              </a:r>
            </a:p>
          </p:txBody>
        </p:sp>
        <p:sp>
          <p:nvSpPr>
            <p:cNvPr id="58" name="TextBox 57">
              <a:extLst>
                <a:ext uri="{FF2B5EF4-FFF2-40B4-BE49-F238E27FC236}">
                  <a16:creationId xmlns:a16="http://schemas.microsoft.com/office/drawing/2014/main" id="{A251CF5E-9804-915A-157E-1B963E60FC8D}"/>
                </a:ext>
              </a:extLst>
            </p:cNvPr>
            <p:cNvSpPr txBox="1"/>
            <p:nvPr/>
          </p:nvSpPr>
          <p:spPr>
            <a:xfrm>
              <a:off x="2428449" y="3571414"/>
              <a:ext cx="322524" cy="253916"/>
            </a:xfrm>
            <a:prstGeom prst="rect">
              <a:avLst/>
            </a:prstGeom>
            <a:noFill/>
          </p:spPr>
          <p:txBody>
            <a:bodyPr wrap="none" rtlCol="0">
              <a:spAutoFit/>
            </a:bodyPr>
            <a:lstStyle/>
            <a:p>
              <a:r>
                <a:rPr lang="en-US" sz="1050">
                  <a:solidFill>
                    <a:schemeClr val="accent2">
                      <a:lumMod val="50000"/>
                    </a:schemeClr>
                  </a:solidFill>
                </a:rPr>
                <a:t>34</a:t>
              </a:r>
            </a:p>
          </p:txBody>
        </p:sp>
      </p:grpSp>
      <p:sp>
        <p:nvSpPr>
          <p:cNvPr id="61" name="Rectangle 60">
            <a:extLst>
              <a:ext uri="{FF2B5EF4-FFF2-40B4-BE49-F238E27FC236}">
                <a16:creationId xmlns:a16="http://schemas.microsoft.com/office/drawing/2014/main" id="{2758893E-5973-94C1-F57F-31BFC96D9B3C}"/>
              </a:ext>
            </a:extLst>
          </p:cNvPr>
          <p:cNvSpPr/>
          <p:nvPr/>
        </p:nvSpPr>
        <p:spPr>
          <a:xfrm>
            <a:off x="2416357" y="2860769"/>
            <a:ext cx="348526" cy="990376"/>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9C7D998-001F-0080-024A-22AEF67EEB56}"/>
              </a:ext>
            </a:extLst>
          </p:cNvPr>
          <p:cNvSpPr/>
          <p:nvPr/>
        </p:nvSpPr>
        <p:spPr>
          <a:xfrm>
            <a:off x="2772381" y="2860769"/>
            <a:ext cx="348526" cy="990376"/>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366444CF-3C4F-518B-F9CA-3B9A3040E1F7}"/>
              </a:ext>
            </a:extLst>
          </p:cNvPr>
          <p:cNvCxnSpPr>
            <a:cxnSpLocks/>
            <a:endCxn id="52" idx="1"/>
          </p:cNvCxnSpPr>
          <p:nvPr/>
        </p:nvCxnSpPr>
        <p:spPr>
          <a:xfrm flipH="1" flipV="1">
            <a:off x="2823107" y="3707813"/>
            <a:ext cx="2393353" cy="12100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46A09A39-E222-BEFF-457A-45E4FD222C33}"/>
              </a:ext>
            </a:extLst>
          </p:cNvPr>
          <p:cNvSpPr txBox="1"/>
          <p:nvPr/>
        </p:nvSpPr>
        <p:spPr>
          <a:xfrm>
            <a:off x="5333518" y="5508161"/>
            <a:ext cx="6210738" cy="707886"/>
          </a:xfrm>
          <a:prstGeom prst="rect">
            <a:avLst/>
          </a:prstGeom>
          <a:noFill/>
        </p:spPr>
        <p:txBody>
          <a:bodyPr wrap="square">
            <a:spAutoFit/>
          </a:bodyPr>
          <a:lstStyle/>
          <a:p>
            <a:pPr marL="342900" marR="0" lvl="0" indent="-342900" defTabSz="914400" rtl="0" eaLnBrk="0" fontAlgn="base" latinLnBrk="0" hangingPunct="0">
              <a:lnSpc>
                <a:spcPct val="100000"/>
              </a:lnSpc>
              <a:spcBef>
                <a:spcPct val="20000"/>
              </a:spcBef>
              <a:spcAft>
                <a:spcPct val="0"/>
              </a:spcAft>
              <a:buClr>
                <a:srgbClr val="FFC000"/>
              </a:buClr>
              <a:buSzPct val="98000"/>
              <a:buFont typeface="Wingdings" panose="05000000000000000000" pitchFamily="2" charset="2"/>
              <a:buChar char="v"/>
              <a:tabLst/>
              <a:defRPr/>
            </a:pPr>
            <a:r>
              <a:rPr kumimoji="0" lang="en-US" sz="2000" b="1" i="0" u="none" strike="noStrike" kern="0" cap="none" spc="0" normalizeH="0" baseline="0" noProof="0">
                <a:ln>
                  <a:noFill/>
                </a:ln>
                <a:solidFill>
                  <a:schemeClr val="bg1"/>
                </a:solidFill>
                <a:effectLst/>
                <a:uLnTx/>
                <a:uFillTx/>
                <a:latin typeface="Calibri"/>
                <a:ea typeface="Verdana"/>
                <a:cs typeface="Verdana"/>
              </a:rPr>
              <a:t>Adjusted Beginning Inventory </a:t>
            </a:r>
            <a:r>
              <a:rPr kumimoji="0" lang="en-US" sz="2000" b="0" i="0" u="none" strike="noStrike" kern="0" cap="none" spc="0" normalizeH="0" baseline="0" noProof="0">
                <a:ln>
                  <a:noFill/>
                </a:ln>
                <a:solidFill>
                  <a:schemeClr val="bg1"/>
                </a:solidFill>
                <a:effectLst/>
                <a:uLnTx/>
                <a:uFillTx/>
                <a:latin typeface="Calibri"/>
                <a:ea typeface="Verdana"/>
                <a:cs typeface="Verdana"/>
              </a:rPr>
              <a:t>will then be used in the faculty dinning room for service</a:t>
            </a:r>
          </a:p>
        </p:txBody>
      </p:sp>
      <p:cxnSp>
        <p:nvCxnSpPr>
          <p:cNvPr id="69" name="Straight Arrow Connector 68">
            <a:extLst>
              <a:ext uri="{FF2B5EF4-FFF2-40B4-BE49-F238E27FC236}">
                <a16:creationId xmlns:a16="http://schemas.microsoft.com/office/drawing/2014/main" id="{B8B2382D-5899-9E18-876D-6C168A25CC65}"/>
              </a:ext>
            </a:extLst>
          </p:cNvPr>
          <p:cNvCxnSpPr>
            <a:cxnSpLocks/>
          </p:cNvCxnSpPr>
          <p:nvPr/>
        </p:nvCxnSpPr>
        <p:spPr>
          <a:xfrm flipH="1" flipV="1">
            <a:off x="3120907" y="3859306"/>
            <a:ext cx="2146279" cy="17821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158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500"/>
                                        <p:tgtEl>
                                          <p:spTgt spid="1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22" presetClass="entr" presetSubtype="2"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par>
                          <p:cTn id="32" fill="hold">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right)">
                                      <p:cBhvr>
                                        <p:cTn id="35" dur="500"/>
                                        <p:tgtEl>
                                          <p:spTgt spid="38"/>
                                        </p:tgtEl>
                                      </p:cBhvr>
                                    </p:animEffect>
                                  </p:childTnLst>
                                </p:cTn>
                              </p:par>
                            </p:childTnLst>
                          </p:cTn>
                        </p:par>
                        <p:par>
                          <p:cTn id="36" fill="hold">
                            <p:stCondLst>
                              <p:cond delay="1500"/>
                            </p:stCondLst>
                            <p:childTnLst>
                              <p:par>
                                <p:cTn id="37" presetID="1" presetClass="entr" presetSubtype="0" fill="hold" nodeType="after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8"/>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38"/>
                                        </p:tgtEl>
                                        <p:attrNameLst>
                                          <p:attrName>style.visibility</p:attrName>
                                        </p:attrNameLst>
                                      </p:cBhvr>
                                      <p:to>
                                        <p:strVal val="hidden"/>
                                      </p:to>
                                    </p:set>
                                  </p:childTnLst>
                                </p:cTn>
                              </p:par>
                              <p:par>
                                <p:cTn id="47" presetID="22" presetClass="entr" presetSubtype="2"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right)">
                                      <p:cBhvr>
                                        <p:cTn id="49" dur="500"/>
                                        <p:tgtEl>
                                          <p:spTgt spid="40"/>
                                        </p:tgtEl>
                                      </p:cBhvr>
                                    </p:animEffect>
                                  </p:childTnLst>
                                </p:cTn>
                              </p:par>
                            </p:childTnLst>
                          </p:cTn>
                        </p:par>
                        <p:par>
                          <p:cTn id="50" fill="hold">
                            <p:stCondLst>
                              <p:cond delay="500"/>
                            </p:stCondLst>
                            <p:childTnLst>
                              <p:par>
                                <p:cTn id="51" presetID="22" presetClass="entr" presetSubtype="4" fill="hold" nodeType="after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down)">
                                      <p:cBhvr>
                                        <p:cTn id="53" dur="500"/>
                                        <p:tgtEl>
                                          <p:spTgt spid="65"/>
                                        </p:tgtEl>
                                      </p:cBhvr>
                                    </p:animEffect>
                                  </p:childTnLst>
                                </p:cTn>
                              </p:par>
                            </p:childTnLst>
                          </p:cTn>
                        </p:par>
                        <p:par>
                          <p:cTn id="54" fill="hold">
                            <p:stCondLst>
                              <p:cond delay="1000"/>
                            </p:stCondLst>
                            <p:childTnLst>
                              <p:par>
                                <p:cTn id="55" presetID="22" presetClass="entr" presetSubtype="2" fill="hold" grpId="0" nodeType="after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wipe(right)">
                                      <p:cBhvr>
                                        <p:cTn id="57" dur="500"/>
                                        <p:tgtEl>
                                          <p:spTgt spid="61"/>
                                        </p:tgtEl>
                                      </p:cBhvr>
                                    </p:animEffect>
                                  </p:childTnLst>
                                </p:cTn>
                              </p:par>
                            </p:childTnLst>
                          </p:cTn>
                        </p:par>
                        <p:par>
                          <p:cTn id="58" fill="hold">
                            <p:stCondLst>
                              <p:cond delay="1500"/>
                            </p:stCondLst>
                            <p:childTnLst>
                              <p:par>
                                <p:cTn id="59" presetID="1" presetClass="entr" presetSubtype="0" fill="hold" nodeType="after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65"/>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61"/>
                                        </p:tgtEl>
                                        <p:attrNameLst>
                                          <p:attrName>style.visibility</p:attrName>
                                        </p:attrNameLst>
                                      </p:cBhvr>
                                      <p:to>
                                        <p:strVal val="hidden"/>
                                      </p:to>
                                    </p:set>
                                  </p:childTnLst>
                                </p:cTn>
                              </p:par>
                              <p:par>
                                <p:cTn id="67" presetID="22" presetClass="entr" presetSubtype="2" fill="hold" grpId="0" nodeType="withEffect">
                                  <p:stCondLst>
                                    <p:cond delay="0"/>
                                  </p:stCondLst>
                                  <p:childTnLst>
                                    <p:set>
                                      <p:cBhvr>
                                        <p:cTn id="68" dur="1" fill="hold">
                                          <p:stCondLst>
                                            <p:cond delay="0"/>
                                          </p:stCondLst>
                                        </p:cTn>
                                        <p:tgtEl>
                                          <p:spTgt spid="67"/>
                                        </p:tgtEl>
                                        <p:attrNameLst>
                                          <p:attrName>style.visibility</p:attrName>
                                        </p:attrNameLst>
                                      </p:cBhvr>
                                      <p:to>
                                        <p:strVal val="visible"/>
                                      </p:to>
                                    </p:set>
                                    <p:animEffect transition="in" filter="wipe(right)">
                                      <p:cBhvr>
                                        <p:cTn id="69" dur="500"/>
                                        <p:tgtEl>
                                          <p:spTgt spid="67"/>
                                        </p:tgtEl>
                                      </p:cBhvr>
                                    </p:animEffect>
                                  </p:childTnLst>
                                </p:cTn>
                              </p:par>
                            </p:childTnLst>
                          </p:cTn>
                        </p:par>
                        <p:par>
                          <p:cTn id="70" fill="hold">
                            <p:stCondLst>
                              <p:cond delay="500"/>
                            </p:stCondLst>
                            <p:childTnLst>
                              <p:par>
                                <p:cTn id="71" presetID="22" presetClass="entr" presetSubtype="4" fill="hold" nodeType="afterEffect">
                                  <p:stCondLst>
                                    <p:cond delay="0"/>
                                  </p:stCondLst>
                                  <p:childTnLst>
                                    <p:set>
                                      <p:cBhvr>
                                        <p:cTn id="72" dur="1" fill="hold">
                                          <p:stCondLst>
                                            <p:cond delay="0"/>
                                          </p:stCondLst>
                                        </p:cTn>
                                        <p:tgtEl>
                                          <p:spTgt spid="69"/>
                                        </p:tgtEl>
                                        <p:attrNameLst>
                                          <p:attrName>style.visibility</p:attrName>
                                        </p:attrNameLst>
                                      </p:cBhvr>
                                      <p:to>
                                        <p:strVal val="visible"/>
                                      </p:to>
                                    </p:set>
                                    <p:animEffect transition="in" filter="wipe(down)">
                                      <p:cBhvr>
                                        <p:cTn id="73" dur="500"/>
                                        <p:tgtEl>
                                          <p:spTgt spid="69"/>
                                        </p:tgtEl>
                                      </p:cBhvr>
                                    </p:animEffect>
                                  </p:childTnLst>
                                </p:cTn>
                              </p:par>
                            </p:childTnLst>
                          </p:cTn>
                        </p:par>
                        <p:par>
                          <p:cTn id="74" fill="hold">
                            <p:stCondLst>
                              <p:cond delay="1000"/>
                            </p:stCondLst>
                            <p:childTnLst>
                              <p:par>
                                <p:cTn id="75" presetID="22" presetClass="entr" presetSubtype="2" fill="hold" grpId="0"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wipe(right)">
                                      <p:cBhvr>
                                        <p:cTn id="77" dur="500"/>
                                        <p:tgtEl>
                                          <p:spTgt spid="62"/>
                                        </p:tgtEl>
                                      </p:cBhvr>
                                    </p:animEffect>
                                  </p:childTnLst>
                                </p:cTn>
                              </p:par>
                            </p:childTnLst>
                          </p:cTn>
                        </p:par>
                        <p:par>
                          <p:cTn id="78" fill="hold">
                            <p:stCondLst>
                              <p:cond delay="1500"/>
                            </p:stCondLst>
                            <p:childTnLst>
                              <p:par>
                                <p:cTn id="79" presetID="1" presetClass="entr" presetSubtype="0" fill="hold" nodeType="after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animBg="1"/>
      <p:bldP spid="20" grpId="1" animBg="1"/>
      <p:bldP spid="38" grpId="0" animBg="1"/>
      <p:bldP spid="38" grpId="1" animBg="1"/>
      <p:bldP spid="38" grpId="2" animBg="1"/>
      <p:bldP spid="40" grpId="0"/>
      <p:bldP spid="61" grpId="0" animBg="1"/>
      <p:bldP spid="61" grpId="1" animBg="1"/>
      <p:bldP spid="62" grpId="0" animBg="1"/>
      <p:bldP spid="67"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FE02340-1BB4-4606-C51B-B58BBF7CED50}"/>
            </a:ext>
          </a:extLst>
        </p:cNvPr>
        <p:cNvGrpSpPr/>
        <p:nvPr/>
      </p:nvGrpSpPr>
      <p:grpSpPr>
        <a:xfrm>
          <a:off x="0" y="0"/>
          <a:ext cx="0" cy="0"/>
          <a:chOff x="0" y="0"/>
          <a:chExt cx="0" cy="0"/>
        </a:xfrm>
      </p:grpSpPr>
      <p:sp>
        <p:nvSpPr>
          <p:cNvPr id="3" name="Diamond 2">
            <a:extLst>
              <a:ext uri="{FF2B5EF4-FFF2-40B4-BE49-F238E27FC236}">
                <a16:creationId xmlns:a16="http://schemas.microsoft.com/office/drawing/2014/main" id="{010B1692-8619-4DEA-07AB-AB09A715680C}"/>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5782323-5B76-AB59-102F-BC77C5F71220}"/>
              </a:ext>
            </a:extLst>
          </p:cNvPr>
          <p:cNvSpPr/>
          <p:nvPr/>
        </p:nvSpPr>
        <p:spPr>
          <a:xfrm>
            <a:off x="0" y="2244755"/>
            <a:ext cx="12192000" cy="186515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B656EA8-EC24-E9F4-5C77-6FA980621D70}"/>
              </a:ext>
            </a:extLst>
          </p:cNvPr>
          <p:cNvSpPr txBox="1">
            <a:spLocks/>
          </p:cNvSpPr>
          <p:nvPr/>
        </p:nvSpPr>
        <p:spPr>
          <a:xfrm>
            <a:off x="0" y="2388476"/>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8800" b="1">
                <a:solidFill>
                  <a:srgbClr val="002060"/>
                </a:solidFill>
                <a:latin typeface="Times New Roman" panose="02020603050405020304" pitchFamily="18" charset="0"/>
                <a:cs typeface="Times New Roman" panose="02020603050405020304" pitchFamily="18" charset="0"/>
              </a:rPr>
              <a:t>Breakfast In The Class</a:t>
            </a:r>
          </a:p>
        </p:txBody>
      </p:sp>
    </p:spTree>
    <p:extLst>
      <p:ext uri="{BB962C8B-B14F-4D97-AF65-F5344CB8AC3E}">
        <p14:creationId xmlns:p14="http://schemas.microsoft.com/office/powerpoint/2010/main" val="3719574530"/>
      </p:ext>
    </p:extLst>
  </p:cSld>
  <p:clrMapOvr>
    <a:masterClrMapping/>
  </p:clrMapOvr>
  <mc:AlternateContent xmlns:mc="http://schemas.openxmlformats.org/markup-compatibility/2006" xmlns:p14="http://schemas.microsoft.com/office/powerpoint/2010/main">
    <mc:Choice Requires="p14">
      <p:transition spd="slow" p14:dur="2000" advTm="17028"/>
    </mc:Choice>
    <mc:Fallback xmlns="">
      <p:transition spd="slow" advTm="17028"/>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3D08FC-478B-54AE-067B-783909A0CE66}"/>
              </a:ext>
            </a:extLst>
          </p:cNvPr>
          <p:cNvSpPr/>
          <p:nvPr/>
        </p:nvSpPr>
        <p:spPr>
          <a:xfrm>
            <a:off x="0" y="158066"/>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0665CB4-7B1B-F326-59AA-207F4B7A49C2}"/>
              </a:ext>
            </a:extLst>
          </p:cNvPr>
          <p:cNvSpPr>
            <a:spLocks/>
          </p:cNvSpPr>
          <p:nvPr/>
        </p:nvSpPr>
        <p:spPr>
          <a:xfrm>
            <a:off x="297240" y="1551513"/>
            <a:ext cx="9606818" cy="501554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0" y="148221"/>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rPr>
              <a:t>Teacher BIC Guide </a:t>
            </a:r>
          </a:p>
        </p:txBody>
      </p:sp>
      <p:sp>
        <p:nvSpPr>
          <p:cNvPr id="3" name="TextBox 2">
            <a:extLst>
              <a:ext uri="{FF2B5EF4-FFF2-40B4-BE49-F238E27FC236}">
                <a16:creationId xmlns:a16="http://schemas.microsoft.com/office/drawing/2014/main" id="{17F15415-5B1A-63CD-342E-F26D166E5ACF}"/>
              </a:ext>
            </a:extLst>
          </p:cNvPr>
          <p:cNvSpPr txBox="1"/>
          <p:nvPr/>
        </p:nvSpPr>
        <p:spPr>
          <a:xfrm>
            <a:off x="429257" y="1696698"/>
            <a:ext cx="7408457"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Calibri"/>
                <a:ea typeface="+mn-ea"/>
                <a:cs typeface="+mn-cs"/>
              </a:rPr>
              <a:t>The “</a:t>
            </a:r>
            <a:r>
              <a:rPr kumimoji="0" lang="en-US" sz="2800" b="0" i="1" u="none" strike="noStrike" kern="1200" cap="none" spc="0" normalizeH="0" baseline="0" noProof="0">
                <a:ln>
                  <a:noFill/>
                </a:ln>
                <a:solidFill>
                  <a:schemeClr val="bg1"/>
                </a:solidFill>
                <a:effectLst/>
                <a:uLnTx/>
                <a:uFillTx/>
                <a:latin typeface="Calibri"/>
                <a:ea typeface="+mn-ea"/>
                <a:cs typeface="+mn-cs"/>
              </a:rPr>
              <a:t>Teacher BIC Guide” </a:t>
            </a:r>
            <a:r>
              <a:rPr kumimoji="0" lang="en-US" sz="2800" b="0" i="0" u="none" strike="noStrike" kern="1200" cap="none" spc="0" normalizeH="0" baseline="0" noProof="0">
                <a:ln>
                  <a:noFill/>
                </a:ln>
                <a:solidFill>
                  <a:schemeClr val="bg1"/>
                </a:solidFill>
                <a:effectLst/>
                <a:uLnTx/>
                <a:uFillTx/>
                <a:latin typeface="Calibri"/>
                <a:ea typeface="+mn-ea"/>
                <a:cs typeface="+mn-cs"/>
              </a:rPr>
              <a:t>aids teachers or designees with the BIC process: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Calibri"/>
              <a:ea typeface="+mn-ea"/>
              <a:cs typeface="+mn-cs"/>
            </a:endParaRPr>
          </a:p>
          <a:p>
            <a:pPr marL="690562" indent="-347472" defTabSz="457200">
              <a:buClr>
                <a:srgbClr val="FFC000"/>
              </a:buClr>
              <a:buFont typeface="Wingdings" panose="05000000000000000000" pitchFamily="2" charset="2"/>
              <a:buChar char="v"/>
              <a:defRPr/>
            </a:pPr>
            <a:r>
              <a:rPr kumimoji="0" lang="en-US" sz="2600" b="0" i="0" u="none" strike="noStrike" kern="1200" cap="none" spc="0" normalizeH="0" baseline="0" noProof="0">
                <a:ln>
                  <a:noFill/>
                </a:ln>
                <a:solidFill>
                  <a:schemeClr val="bg1"/>
                </a:solidFill>
                <a:effectLst/>
                <a:uLnTx/>
                <a:uFillTx/>
                <a:latin typeface="Calibri"/>
                <a:ea typeface="+mn-ea"/>
                <a:cs typeface="+mn-cs"/>
              </a:rPr>
              <a:t>Place checkmarks for students that take a reimbursable meal</a:t>
            </a:r>
          </a:p>
          <a:p>
            <a:pPr marL="690562" indent="-347472" defTabSz="457200">
              <a:buClr>
                <a:srgbClr val="FFC000"/>
              </a:buClr>
              <a:buFont typeface="Wingdings" panose="05000000000000000000" pitchFamily="2" charset="2"/>
              <a:buChar char="v"/>
              <a:defRPr/>
            </a:pPr>
            <a:r>
              <a:rPr kumimoji="0" lang="en-US" sz="2600" b="0" i="0" u="none" strike="noStrike" kern="1200" cap="none" spc="0" normalizeH="0" baseline="0" noProof="0">
                <a:ln>
                  <a:noFill/>
                </a:ln>
                <a:solidFill>
                  <a:schemeClr val="bg1"/>
                </a:solidFill>
                <a:effectLst/>
                <a:uLnTx/>
                <a:uFillTx/>
                <a:latin typeface="Calibri"/>
                <a:ea typeface="+mn-ea"/>
                <a:cs typeface="+mn-cs"/>
              </a:rPr>
              <a:t>Do not place a checkmark if the student did not take a meal or all required items</a:t>
            </a:r>
          </a:p>
          <a:p>
            <a:pPr marL="690562" indent="-347472" defTabSz="457200">
              <a:buClr>
                <a:srgbClr val="FFC000"/>
              </a:buClr>
              <a:buFont typeface="Wingdings" panose="05000000000000000000" pitchFamily="2" charset="2"/>
              <a:buChar char="v"/>
              <a:defRPr/>
            </a:pPr>
            <a:r>
              <a:rPr kumimoji="0" lang="en-US" sz="2600" b="0" i="0" u="none" strike="noStrike" kern="1200" cap="none" spc="0" normalizeH="0" baseline="0" noProof="0">
                <a:ln>
                  <a:noFill/>
                </a:ln>
                <a:solidFill>
                  <a:schemeClr val="bg1"/>
                </a:solidFill>
                <a:effectLst/>
                <a:uLnTx/>
                <a:uFillTx/>
                <a:latin typeface="Calibri"/>
                <a:ea typeface="+mn-ea"/>
                <a:cs typeface="+mn-cs"/>
              </a:rPr>
              <a:t>Share table items are returned to the cafeteria inside the plastic bags. Unserved items will be kept in insulated bags separate</a:t>
            </a:r>
          </a:p>
          <a:p>
            <a:pPr marL="690562" indent="-347472" defTabSz="457200">
              <a:buClr>
                <a:srgbClr val="FFC000"/>
              </a:buClr>
              <a:buFont typeface="Wingdings" panose="05000000000000000000" pitchFamily="2" charset="2"/>
              <a:buChar char="v"/>
              <a:defRPr/>
            </a:pPr>
            <a:r>
              <a:rPr kumimoji="0" lang="en-US" sz="2600" b="0" i="0" u="none" strike="noStrike" kern="1200" cap="none" spc="0" normalizeH="0" baseline="0" noProof="0">
                <a:ln>
                  <a:noFill/>
                </a:ln>
                <a:solidFill>
                  <a:schemeClr val="bg1"/>
                </a:solidFill>
                <a:effectLst/>
                <a:uLnTx/>
                <a:uFillTx/>
                <a:latin typeface="Calibri"/>
                <a:ea typeface="+mn-ea"/>
                <a:cs typeface="+mn-cs"/>
              </a:rPr>
              <a:t>Follow the “Save it For Later” guidelines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308"/>
                </a:solidFill>
                <a:effectLst/>
                <a:uLnTx/>
                <a:uFillTx/>
                <a:latin typeface="Calibri"/>
                <a:ea typeface="+mn-ea"/>
                <a:cs typeface="+mn-cs"/>
              </a:rPr>
              <a:t>	</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a:ln>
                <a:noFill/>
              </a:ln>
              <a:solidFill>
                <a:srgbClr val="000308"/>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5D93E268-CE9F-01AD-61E6-8599968FDA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45373" y="1664041"/>
            <a:ext cx="3717370" cy="4790487"/>
          </a:xfrm>
          <a:prstGeom prst="rect">
            <a:avLst/>
          </a:prstGeom>
          <a:ln>
            <a:solidFill>
              <a:srgbClr val="000000"/>
            </a:solidFill>
          </a:ln>
        </p:spPr>
      </p:pic>
    </p:spTree>
    <p:extLst>
      <p:ext uri="{BB962C8B-B14F-4D97-AF65-F5344CB8AC3E}">
        <p14:creationId xmlns:p14="http://schemas.microsoft.com/office/powerpoint/2010/main" val="3296561849"/>
      </p:ext>
    </p:extLst>
  </p:cSld>
  <p:clrMapOvr>
    <a:masterClrMapping/>
  </p:clrMapOvr>
  <mc:AlternateContent xmlns:mc="http://schemas.openxmlformats.org/markup-compatibility/2006" xmlns:p14="http://schemas.microsoft.com/office/powerpoint/2010/main">
    <mc:Choice Requires="p14">
      <p:transition spd="slow" p14:dur="2000" advTm="40244"/>
    </mc:Choice>
    <mc:Fallback xmlns="">
      <p:transition spd="slow" advTm="40244"/>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09102296-3616-2D5A-7791-B5AE3DE40314}"/>
              </a:ext>
            </a:extLst>
          </p:cNvPr>
          <p:cNvSpPr/>
          <p:nvPr/>
        </p:nvSpPr>
        <p:spPr>
          <a:xfrm rot="1874831">
            <a:off x="5832747" y="-1353547"/>
            <a:ext cx="8952078" cy="7393098"/>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11863F7-5948-F34D-92E5-4AF4E80BEACD}"/>
              </a:ext>
            </a:extLst>
          </p:cNvPr>
          <p:cNvSpPr/>
          <p:nvPr/>
        </p:nvSpPr>
        <p:spPr>
          <a:xfrm>
            <a:off x="178130" y="293077"/>
            <a:ext cx="6889159" cy="62484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EDCA149-BEDE-D93F-C100-858742C43286}"/>
              </a:ext>
            </a:extLst>
          </p:cNvPr>
          <p:cNvSpPr txBox="1">
            <a:spLocks/>
          </p:cNvSpPr>
          <p:nvPr/>
        </p:nvSpPr>
        <p:spPr>
          <a:xfrm>
            <a:off x="5028028" y="2738629"/>
            <a:ext cx="9103807" cy="1143000"/>
          </a:xfrm>
          <a:prstGeom prst="rect">
            <a:avLst/>
          </a:prstGeom>
          <a:ln>
            <a:noFill/>
          </a:ln>
          <a:effectLst>
            <a:outerShdw blurRad="50800" dist="38100" dir="8100000" algn="tr" rotWithShape="0">
              <a:prstClr val="black">
                <a:alpha val="40000"/>
              </a:prstClr>
            </a:outerShdw>
          </a:effectLst>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5000" b="1">
                <a:solidFill>
                  <a:schemeClr val="bg1"/>
                </a:solidFill>
                <a:latin typeface="Times New Roman" panose="02020603050405020304" pitchFamily="18" charset="0"/>
                <a:cs typeface="Times New Roman" panose="02020603050405020304" pitchFamily="18" charset="0"/>
              </a:rPr>
              <a:t>Program</a:t>
            </a:r>
            <a:r>
              <a:rPr lang="en-US" sz="5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000" b="1">
                <a:solidFill>
                  <a:schemeClr val="bg1"/>
                </a:solidFill>
                <a:latin typeface="Times New Roman" panose="02020603050405020304" pitchFamily="18" charset="0"/>
                <a:cs typeface="Times New Roman" panose="02020603050405020304" pitchFamily="18" charset="0"/>
              </a:rPr>
              <a:t>Sponsor</a:t>
            </a:r>
          </a:p>
          <a:p>
            <a:pPr algn="ctr"/>
            <a:r>
              <a:rPr lang="en-US" sz="5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Responsibilities </a:t>
            </a:r>
          </a:p>
        </p:txBody>
      </p:sp>
      <p:sp>
        <p:nvSpPr>
          <p:cNvPr id="6" name="TextBox 5">
            <a:extLst>
              <a:ext uri="{FF2B5EF4-FFF2-40B4-BE49-F238E27FC236}">
                <a16:creationId xmlns:a16="http://schemas.microsoft.com/office/drawing/2014/main" id="{FD845245-55C6-FD1A-3040-E6CA8DCBD948}"/>
              </a:ext>
            </a:extLst>
          </p:cNvPr>
          <p:cNvSpPr txBox="1"/>
          <p:nvPr/>
        </p:nvSpPr>
        <p:spPr>
          <a:xfrm>
            <a:off x="347561" y="566678"/>
            <a:ext cx="6531541" cy="5878532"/>
          </a:xfrm>
          <a:prstGeom prst="rect">
            <a:avLst/>
          </a:prstGeom>
          <a:noFill/>
        </p:spPr>
        <p:txBody>
          <a:bodyPr wrap="square" rtlCol="0">
            <a:spAutoFit/>
          </a:bodyPr>
          <a:lstStyle/>
          <a:p>
            <a:r>
              <a:rPr lang="en-US" sz="2800">
                <a:solidFill>
                  <a:srgbClr val="002060"/>
                </a:solidFill>
              </a:rPr>
              <a:t>The Following compliance measures must be adhered to by the Program Sponsor:</a:t>
            </a:r>
          </a:p>
          <a:p>
            <a:endParaRPr lang="en-US" sz="1000">
              <a:solidFill>
                <a:srgbClr val="002060"/>
              </a:solidFill>
            </a:endParaRPr>
          </a:p>
          <a:p>
            <a:pPr lvl="1" indent="-347472" eaLnBrk="0" fontAlgn="base" hangingPunct="0">
              <a:spcBef>
                <a:spcPct val="0"/>
              </a:spcBef>
              <a:spcAft>
                <a:spcPts val="600"/>
              </a:spcAft>
              <a:buClr>
                <a:srgbClr val="002060"/>
              </a:buClr>
              <a:buFont typeface="Wingdings" panose="05000000000000000000" pitchFamily="2" charset="2"/>
              <a:buChar char="v"/>
              <a:defRPr/>
            </a:pPr>
            <a:r>
              <a:rPr lang="en-US" sz="2800">
                <a:solidFill>
                  <a:srgbClr val="002060"/>
                </a:solidFill>
              </a:rPr>
              <a:t>Attend State training and train staff</a:t>
            </a:r>
          </a:p>
          <a:p>
            <a:pPr lvl="1" indent="-347472" eaLnBrk="0" fontAlgn="base" hangingPunct="0">
              <a:spcBef>
                <a:spcPct val="0"/>
              </a:spcBef>
              <a:spcAft>
                <a:spcPts val="600"/>
              </a:spcAft>
              <a:buClr>
                <a:srgbClr val="002060"/>
              </a:buClr>
              <a:buFont typeface="Wingdings" panose="05000000000000000000" pitchFamily="2" charset="2"/>
              <a:buChar char="v"/>
              <a:defRPr/>
            </a:pPr>
            <a:r>
              <a:rPr lang="en-US" sz="2800">
                <a:solidFill>
                  <a:srgbClr val="002060"/>
                </a:solidFill>
              </a:rPr>
              <a:t>Advertise the meal service</a:t>
            </a:r>
          </a:p>
          <a:p>
            <a:pPr lvl="1" indent="-347472" eaLnBrk="0" fontAlgn="base" hangingPunct="0">
              <a:spcBef>
                <a:spcPct val="0"/>
              </a:spcBef>
              <a:spcAft>
                <a:spcPts val="600"/>
              </a:spcAft>
              <a:buClr>
                <a:srgbClr val="002060"/>
              </a:buClr>
              <a:buFont typeface="Wingdings" panose="05000000000000000000" pitchFamily="2" charset="2"/>
              <a:buChar char="v"/>
              <a:defRPr/>
            </a:pPr>
            <a:r>
              <a:rPr lang="en-US" sz="2800">
                <a:solidFill>
                  <a:srgbClr val="002060"/>
                </a:solidFill>
              </a:rPr>
              <a:t>Ensure civil rights compliance</a:t>
            </a:r>
          </a:p>
          <a:p>
            <a:pPr lvl="1" indent="-347472" eaLnBrk="0" fontAlgn="base" hangingPunct="0">
              <a:spcBef>
                <a:spcPct val="0"/>
              </a:spcBef>
              <a:spcAft>
                <a:spcPts val="600"/>
              </a:spcAft>
              <a:buClr>
                <a:srgbClr val="002060"/>
              </a:buClr>
              <a:buFont typeface="Wingdings" panose="05000000000000000000" pitchFamily="2" charset="2"/>
              <a:buChar char="v"/>
              <a:defRPr/>
            </a:pPr>
            <a:r>
              <a:rPr lang="en-US" sz="2800">
                <a:solidFill>
                  <a:srgbClr val="002060"/>
                </a:solidFill>
              </a:rPr>
              <a:t>Monitoring of sites</a:t>
            </a:r>
          </a:p>
          <a:p>
            <a:pPr lvl="1" indent="-347472" eaLnBrk="0" fontAlgn="base" hangingPunct="0">
              <a:spcBef>
                <a:spcPct val="0"/>
              </a:spcBef>
              <a:spcAft>
                <a:spcPts val="600"/>
              </a:spcAft>
              <a:buClr>
                <a:srgbClr val="002060"/>
              </a:buClr>
              <a:buFont typeface="Wingdings" panose="05000000000000000000" pitchFamily="2" charset="2"/>
              <a:buChar char="v"/>
              <a:defRPr/>
            </a:pPr>
            <a:r>
              <a:rPr lang="en-US" sz="2800">
                <a:solidFill>
                  <a:srgbClr val="002060"/>
                </a:solidFill>
              </a:rPr>
              <a:t>Submit claims for reimbursement on time</a:t>
            </a:r>
          </a:p>
          <a:p>
            <a:pPr lvl="1" indent="-347472" eaLnBrk="0" fontAlgn="base" hangingPunct="0">
              <a:spcBef>
                <a:spcPct val="0"/>
              </a:spcBef>
              <a:spcAft>
                <a:spcPts val="600"/>
              </a:spcAft>
              <a:buClr>
                <a:srgbClr val="002060"/>
              </a:buClr>
              <a:buFont typeface="Wingdings" panose="05000000000000000000" pitchFamily="2" charset="2"/>
              <a:buChar char="v"/>
              <a:defRPr/>
            </a:pPr>
            <a:r>
              <a:rPr lang="en-US" sz="2800">
                <a:solidFill>
                  <a:srgbClr val="002060"/>
                </a:solidFill>
              </a:rPr>
              <a:t>Set up a record-keeping file for 2025-2026 Programs</a:t>
            </a:r>
          </a:p>
          <a:p>
            <a:pPr marL="1140016" lvl="2" indent="-182880" eaLnBrk="0" fontAlgn="base" hangingPunct="0">
              <a:spcBef>
                <a:spcPct val="0"/>
              </a:spcBef>
              <a:spcAft>
                <a:spcPts val="600"/>
              </a:spcAft>
              <a:buClr>
                <a:srgbClr val="002060"/>
              </a:buClr>
              <a:buFont typeface="Arial" panose="020B0604020202020204" pitchFamily="34" charset="0"/>
              <a:buChar char="•"/>
              <a:defRPr/>
            </a:pPr>
            <a:r>
              <a:rPr lang="en-US" sz="2800">
                <a:solidFill>
                  <a:srgbClr val="002060"/>
                </a:solidFill>
              </a:rPr>
              <a:t>Retain all records for 3 years plus the current year</a:t>
            </a:r>
          </a:p>
        </p:txBody>
      </p:sp>
    </p:spTree>
    <p:extLst>
      <p:ext uri="{BB962C8B-B14F-4D97-AF65-F5344CB8AC3E}">
        <p14:creationId xmlns:p14="http://schemas.microsoft.com/office/powerpoint/2010/main" val="3445201751"/>
      </p:ext>
    </p:extLst>
  </p:cSld>
  <p:clrMapOvr>
    <a:masterClrMapping/>
  </p:clrMapOvr>
  <mc:AlternateContent xmlns:mc="http://schemas.openxmlformats.org/markup-compatibility/2006" xmlns:p14="http://schemas.microsoft.com/office/powerpoint/2010/main">
    <mc:Choice Requires="p14">
      <p:transition spd="slow" p14:dur="2000" advTm="35450"/>
    </mc:Choice>
    <mc:Fallback xmlns="">
      <p:transition spd="slow" advTm="3545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5B8931-0D8E-93FA-658A-AD97203669C3}"/>
              </a:ext>
            </a:extLst>
          </p:cNvPr>
          <p:cNvSpPr>
            <a:spLocks/>
          </p:cNvSpPr>
          <p:nvPr/>
        </p:nvSpPr>
        <p:spPr>
          <a:xfrm>
            <a:off x="372620" y="1431832"/>
            <a:ext cx="10130947"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264EDBB-7EB7-9F79-E196-FEE3E6FA6EA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974980" y="1561640"/>
            <a:ext cx="3732989" cy="4856761"/>
          </a:xfrm>
          <a:prstGeom prst="rect">
            <a:avLst/>
          </a:prstGeom>
          <a:ln>
            <a:solidFill>
              <a:srgbClr val="000000"/>
            </a:solidFill>
          </a:ln>
        </p:spPr>
      </p:pic>
      <p:sp>
        <p:nvSpPr>
          <p:cNvPr id="10" name="Rectangle 9">
            <a:extLst>
              <a:ext uri="{FF2B5EF4-FFF2-40B4-BE49-F238E27FC236}">
                <a16:creationId xmlns:a16="http://schemas.microsoft.com/office/drawing/2014/main" id="{F4FCCD64-98A6-B876-4412-5DB6C7A458C4}"/>
              </a:ext>
            </a:extLst>
          </p:cNvPr>
          <p:cNvSpPr/>
          <p:nvPr/>
        </p:nvSpPr>
        <p:spPr>
          <a:xfrm>
            <a:off x="0" y="144416"/>
            <a:ext cx="12192000" cy="103890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0" y="183643"/>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rPr>
              <a:t>Pre - Plating Guidelines </a:t>
            </a:r>
          </a:p>
        </p:txBody>
      </p:sp>
      <p:sp>
        <p:nvSpPr>
          <p:cNvPr id="2" name="Content Placeholder 2">
            <a:extLst>
              <a:ext uri="{FF2B5EF4-FFF2-40B4-BE49-F238E27FC236}">
                <a16:creationId xmlns:a16="http://schemas.microsoft.com/office/drawing/2014/main" id="{1747A390-DB32-DDB8-AA82-68315F21DE9C}"/>
              </a:ext>
            </a:extLst>
          </p:cNvPr>
          <p:cNvSpPr>
            <a:spLocks noGrp="1"/>
          </p:cNvSpPr>
          <p:nvPr>
            <p:ph idx="1"/>
          </p:nvPr>
        </p:nvSpPr>
        <p:spPr>
          <a:xfrm>
            <a:off x="486968" y="1561640"/>
            <a:ext cx="7375717" cy="4856761"/>
          </a:xfrm>
        </p:spPr>
        <p:txBody>
          <a:bodyPr>
            <a:noAutofit/>
          </a:bodyPr>
          <a:lstStyle/>
          <a:p>
            <a:pPr>
              <a:spcBef>
                <a:spcPts val="600"/>
              </a:spcBef>
            </a:pPr>
            <a:r>
              <a:rPr lang="en-US">
                <a:solidFill>
                  <a:schemeClr val="bg1"/>
                </a:solidFill>
              </a:rPr>
              <a:t>Upon Food Services approval Transitional Kindergarten, Kindergarten, and Special Education classes may pre-plate breakfast meals for the students.</a:t>
            </a:r>
          </a:p>
        </p:txBody>
      </p:sp>
      <p:sp>
        <p:nvSpPr>
          <p:cNvPr id="9" name="TextBox 8">
            <a:extLst>
              <a:ext uri="{FF2B5EF4-FFF2-40B4-BE49-F238E27FC236}">
                <a16:creationId xmlns:a16="http://schemas.microsoft.com/office/drawing/2014/main" id="{F1BBEB5D-81D0-0815-885E-EDA3B9D7F64E}"/>
              </a:ext>
            </a:extLst>
          </p:cNvPr>
          <p:cNvSpPr txBox="1"/>
          <p:nvPr/>
        </p:nvSpPr>
        <p:spPr>
          <a:xfrm>
            <a:off x="747741" y="3335867"/>
            <a:ext cx="6854170" cy="2893100"/>
          </a:xfrm>
          <a:prstGeom prst="rect">
            <a:avLst/>
          </a:prstGeom>
          <a:noFill/>
        </p:spPr>
        <p:txBody>
          <a:bodyPr wrap="square">
            <a:spAutoFit/>
          </a:bodyPr>
          <a:lstStyle/>
          <a:p>
            <a:pPr marL="342900" marR="0" lvl="0" indent="-342900">
              <a:spcBef>
                <a:spcPts val="0"/>
              </a:spcBef>
              <a:spcAft>
                <a:spcPts val="0"/>
              </a:spcAft>
              <a:buClr>
                <a:srgbClr val="FFC000"/>
              </a:buClr>
              <a:buSzPts val="2800"/>
              <a:buFont typeface="Wingdings" panose="05000000000000000000" pitchFamily="2" charset="2"/>
              <a:buChar char=""/>
            </a:pPr>
            <a:r>
              <a:rPr lang="en-US" sz="2600" kern="1200">
                <a:solidFill>
                  <a:schemeClr val="bg1"/>
                </a:solidFill>
                <a:effectLst/>
                <a:latin typeface="Calibri" panose="020F0502020204030204" pitchFamily="34" charset="0"/>
                <a:ea typeface="Times New Roman" panose="02020603050405020304" pitchFamily="18" charset="0"/>
              </a:rPr>
              <a:t>Food cannot be placed directly at the student's seat</a:t>
            </a:r>
            <a:endParaRPr lang="en-US" sz="260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FFC000"/>
              </a:buClr>
              <a:buSzPts val="2800"/>
              <a:buFont typeface="Wingdings" panose="05000000000000000000" pitchFamily="2" charset="2"/>
              <a:buChar char=""/>
            </a:pPr>
            <a:r>
              <a:rPr lang="en-US" sz="2600" kern="1200">
                <a:solidFill>
                  <a:schemeClr val="bg1"/>
                </a:solidFill>
                <a:effectLst/>
                <a:latin typeface="Calibri" panose="020F0502020204030204" pitchFamily="34" charset="0"/>
                <a:ea typeface="Times New Roman" panose="02020603050405020304" pitchFamily="18" charset="0"/>
              </a:rPr>
              <a:t>Students receive meals from the POS or raise their hand while seated to receive a meal</a:t>
            </a:r>
            <a:endParaRPr lang="en-US" sz="260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FFC000"/>
              </a:buClr>
              <a:buSzPts val="2800"/>
              <a:buFont typeface="Wingdings" panose="05000000000000000000" pitchFamily="2" charset="2"/>
              <a:buChar char=""/>
            </a:pPr>
            <a:r>
              <a:rPr lang="en-US" sz="2600" kern="1200">
                <a:solidFill>
                  <a:schemeClr val="bg1"/>
                </a:solidFill>
                <a:effectLst/>
                <a:latin typeface="Calibri" panose="020F0502020204030204" pitchFamily="34" charset="0"/>
                <a:ea typeface="Times New Roman" panose="02020603050405020304" pitchFamily="18" charset="0"/>
              </a:rPr>
              <a:t>Students need to be offered all items</a:t>
            </a:r>
            <a:endParaRPr lang="en-US" sz="260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FFC000"/>
              </a:buClr>
              <a:buSzPts val="2800"/>
              <a:buFont typeface="Wingdings" panose="05000000000000000000" pitchFamily="2" charset="2"/>
              <a:buChar char=""/>
            </a:pPr>
            <a:r>
              <a:rPr lang="en-US" sz="2600" kern="1200">
                <a:solidFill>
                  <a:schemeClr val="bg1"/>
                </a:solidFill>
                <a:effectLst/>
                <a:latin typeface="Calibri" panose="020F0502020204030204" pitchFamily="34" charset="0"/>
                <a:ea typeface="Times New Roman" panose="02020603050405020304" pitchFamily="18" charset="0"/>
              </a:rPr>
              <a:t>Full servings for each item must be provided</a:t>
            </a:r>
            <a:endParaRPr lang="en-US" sz="260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FFC000"/>
              </a:buClr>
              <a:buSzPts val="2800"/>
              <a:buFont typeface="Wingdings" panose="05000000000000000000" pitchFamily="2" charset="2"/>
              <a:buChar char=""/>
            </a:pPr>
            <a:r>
              <a:rPr lang="en-US" sz="2600" kern="1200">
                <a:solidFill>
                  <a:schemeClr val="bg1"/>
                </a:solidFill>
                <a:effectLst/>
                <a:latin typeface="Calibri" panose="020F0502020204030204" pitchFamily="34" charset="0"/>
                <a:ea typeface="Times New Roman" panose="02020603050405020304" pitchFamily="18" charset="0"/>
              </a:rPr>
              <a:t>Adults may assist students carrying meals</a:t>
            </a:r>
            <a:endParaRPr lang="en-US" sz="260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3693681"/>
      </p:ext>
    </p:extLst>
  </p:cSld>
  <p:clrMapOvr>
    <a:masterClrMapping/>
  </p:clrMapOvr>
  <mc:AlternateContent xmlns:mc="http://schemas.openxmlformats.org/markup-compatibility/2006" xmlns:p14="http://schemas.microsoft.com/office/powerpoint/2010/main">
    <mc:Choice Requires="p14">
      <p:transition spd="slow" p14:dur="2000" advTm="52020"/>
    </mc:Choice>
    <mc:Fallback xmlns="">
      <p:transition spd="slow" advTm="5202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 name="Picture 9" descr="A school locker in front of a chalkboard&#10;&#10;AI-generated content may be incorrect.">
            <a:extLst>
              <a:ext uri="{FF2B5EF4-FFF2-40B4-BE49-F238E27FC236}">
                <a16:creationId xmlns:a16="http://schemas.microsoft.com/office/drawing/2014/main" id="{16AEF10E-04C9-5154-8DA1-EBB257E9C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452" y="-151000"/>
            <a:ext cx="14306686" cy="7009000"/>
          </a:xfrm>
          <a:prstGeom prst="rect">
            <a:avLst/>
          </a:prstGeom>
        </p:spPr>
      </p:pic>
      <p:sp>
        <p:nvSpPr>
          <p:cNvPr id="3" name="Content Placeholder 2">
            <a:extLst>
              <a:ext uri="{FF2B5EF4-FFF2-40B4-BE49-F238E27FC236}">
                <a16:creationId xmlns:a16="http://schemas.microsoft.com/office/drawing/2014/main" id="{02A6C76A-787D-A8D0-228E-6B227C51286D}"/>
              </a:ext>
            </a:extLst>
          </p:cNvPr>
          <p:cNvSpPr>
            <a:spLocks noGrp="1"/>
          </p:cNvSpPr>
          <p:nvPr>
            <p:ph idx="1"/>
          </p:nvPr>
        </p:nvSpPr>
        <p:spPr>
          <a:xfrm>
            <a:off x="4355647" y="944661"/>
            <a:ext cx="6754605" cy="1815176"/>
          </a:xfrm>
        </p:spPr>
        <p:txBody>
          <a:bodyPr>
            <a:normAutofit/>
          </a:bodyPr>
          <a:lstStyle/>
          <a:p>
            <a:r>
              <a:rPr lang="en-US" sz="2400" b="1">
                <a:solidFill>
                  <a:schemeClr val="bg1"/>
                </a:solidFill>
                <a:latin typeface="Bradley Hand ITC" panose="03070402050302030203" pitchFamily="66" charset="0"/>
              </a:rPr>
              <a:t>The teacher or designee should supervise the breakfast service to ensure a reimbursable meal is taken by each participating student.	</a:t>
            </a:r>
          </a:p>
          <a:p>
            <a:endParaRPr lang="en-US" sz="2400" b="1">
              <a:solidFill>
                <a:schemeClr val="bg1"/>
              </a:solidFill>
              <a:latin typeface="Bradley Hand ITC" panose="03070402050302030203" pitchFamily="66" charset="0"/>
            </a:endParaRPr>
          </a:p>
          <a:p>
            <a:pPr marL="1027113" lvl="1" indent="-569913">
              <a:spcBef>
                <a:spcPts val="1200"/>
              </a:spcBef>
            </a:pPr>
            <a:endParaRPr lang="en-US" sz="2400" b="1">
              <a:latin typeface="Bradley Hand ITC" panose="03070402050302030203" pitchFamily="66" charset="0"/>
            </a:endParaRPr>
          </a:p>
        </p:txBody>
      </p:sp>
      <p:sp>
        <p:nvSpPr>
          <p:cNvPr id="5" name="Rectangle 4">
            <a:extLst>
              <a:ext uri="{FF2B5EF4-FFF2-40B4-BE49-F238E27FC236}">
                <a16:creationId xmlns:a16="http://schemas.microsoft.com/office/drawing/2014/main" id="{ECBE4D38-13A2-3706-B24D-B86A88BE74BD}"/>
              </a:ext>
            </a:extLst>
          </p:cNvPr>
          <p:cNvSpPr/>
          <p:nvPr/>
        </p:nvSpPr>
        <p:spPr>
          <a:xfrm>
            <a:off x="4707576" y="48016"/>
            <a:ext cx="5834743" cy="88334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1528947" y="61317"/>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rPr>
              <a:t>BIC Point Of Service </a:t>
            </a:r>
          </a:p>
        </p:txBody>
      </p:sp>
      <p:sp>
        <p:nvSpPr>
          <p:cNvPr id="13" name="TextBox 12">
            <a:extLst>
              <a:ext uri="{FF2B5EF4-FFF2-40B4-BE49-F238E27FC236}">
                <a16:creationId xmlns:a16="http://schemas.microsoft.com/office/drawing/2014/main" id="{90641ECF-6343-BDF7-F7D4-8CB9539C26F5}"/>
              </a:ext>
            </a:extLst>
          </p:cNvPr>
          <p:cNvSpPr txBox="1"/>
          <p:nvPr/>
        </p:nvSpPr>
        <p:spPr>
          <a:xfrm>
            <a:off x="4209975" y="1826792"/>
            <a:ext cx="6303921" cy="1631216"/>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chemeClr val="bg1"/>
              </a:solidFill>
              <a:effectLst/>
              <a:uLnTx/>
              <a:uFillTx/>
              <a:latin typeface="Bradley Hand ITC" panose="03070402050302030203" pitchFamily="66" charset="0"/>
            </a:endParaRPr>
          </a:p>
          <a:p>
            <a:pPr marL="793750" marR="0" lvl="0" indent="-347472"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000" b="1">
                <a:solidFill>
                  <a:schemeClr val="bg1"/>
                </a:solidFill>
                <a:latin typeface="Bradley Hand ITC" panose="03070402050302030203" pitchFamily="66" charset="0"/>
              </a:rPr>
              <a:t>Each student is permitted one BIC meal per day.</a:t>
            </a:r>
            <a:r>
              <a:rPr kumimoji="0" lang="en-US" sz="2000" b="1" i="0" u="none" strike="noStrike" kern="1200" cap="none" spc="0" normalizeH="0" baseline="0" noProof="0">
                <a:ln>
                  <a:noFill/>
                </a:ln>
                <a:solidFill>
                  <a:schemeClr val="bg1"/>
                </a:solidFill>
                <a:effectLst/>
                <a:uLnTx/>
                <a:uFillTx/>
                <a:latin typeface="Bradley Hand ITC" panose="03070402050302030203" pitchFamily="66" charset="0"/>
              </a:rPr>
              <a:t> </a:t>
            </a:r>
          </a:p>
          <a:p>
            <a:pPr marL="793750" marR="0" lvl="0" indent="-347472"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000" b="1">
                <a:solidFill>
                  <a:schemeClr val="bg1"/>
                </a:solidFill>
                <a:latin typeface="Bradley Hand ITC" panose="03070402050302030203" pitchFamily="66" charset="0"/>
              </a:rPr>
              <a:t>Students may not take more than one of each food item offered. (ex. 2 juices, 3 burritos)</a:t>
            </a:r>
            <a:endParaRPr kumimoji="0" lang="en-US" sz="2000" b="1" i="0" u="none" strike="noStrike" kern="1200" cap="none" spc="0" normalizeH="0" baseline="0" noProof="0">
              <a:ln>
                <a:noFill/>
              </a:ln>
              <a:solidFill>
                <a:schemeClr val="bg1"/>
              </a:solidFill>
              <a:effectLst/>
              <a:uLnTx/>
              <a:uFillTx/>
              <a:latin typeface="Bradley Hand ITC" panose="03070402050302030203" pitchFamily="66" charset="0"/>
            </a:endParaRPr>
          </a:p>
          <a:p>
            <a:pPr marL="793750" marR="0" lvl="0" indent="-347472"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000" b="1">
                <a:solidFill>
                  <a:schemeClr val="bg1"/>
                </a:solidFill>
                <a:latin typeface="Bradley Hand ITC" panose="03070402050302030203" pitchFamily="66" charset="0"/>
              </a:rPr>
              <a:t>Encourage students to take a reimbursable meal.</a:t>
            </a:r>
            <a:endParaRPr kumimoji="0" lang="en-US" sz="2000" b="1" i="0" u="none" strike="noStrike" kern="1200" cap="none" spc="0" normalizeH="0" baseline="0" noProof="0">
              <a:ln>
                <a:noFill/>
              </a:ln>
              <a:solidFill>
                <a:schemeClr val="bg1"/>
              </a:solidFill>
              <a:effectLst/>
              <a:uLnTx/>
              <a:uFillTx/>
              <a:latin typeface="Bradley Hand ITC" panose="03070402050302030203" pitchFamily="66" charset="0"/>
            </a:endParaRPr>
          </a:p>
        </p:txBody>
      </p:sp>
      <p:pic>
        <p:nvPicPr>
          <p:cNvPr id="2" name="Picture 1">
            <a:extLst>
              <a:ext uri="{FF2B5EF4-FFF2-40B4-BE49-F238E27FC236}">
                <a16:creationId xmlns:a16="http://schemas.microsoft.com/office/drawing/2014/main" id="{CFF98163-0C12-D84E-F7FB-8A34C86E08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9866" y="827676"/>
            <a:ext cx="1552601" cy="1998233"/>
          </a:xfrm>
          <a:prstGeom prst="rect">
            <a:avLst/>
          </a:prstGeom>
        </p:spPr>
      </p:pic>
      <p:pic>
        <p:nvPicPr>
          <p:cNvPr id="11" name="Picture 4">
            <a:extLst>
              <a:ext uri="{FF2B5EF4-FFF2-40B4-BE49-F238E27FC236}">
                <a16:creationId xmlns:a16="http://schemas.microsoft.com/office/drawing/2014/main" id="{41BEBC24-543F-86BB-62C0-B16AD9889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863984" y="699150"/>
            <a:ext cx="1855516" cy="600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121099"/>
      </p:ext>
    </p:extLst>
  </p:cSld>
  <p:clrMapOvr>
    <a:masterClrMapping/>
  </p:clrMapOvr>
  <mc:AlternateContent xmlns:mc="http://schemas.openxmlformats.org/markup-compatibility/2006" xmlns:p14="http://schemas.microsoft.com/office/powerpoint/2010/main">
    <mc:Choice Requires="p14">
      <p:transition spd="slow" p14:dur="2000" advTm="59428"/>
    </mc:Choice>
    <mc:Fallback xmlns="">
      <p:transition spd="slow" advTm="59428"/>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471AFE-6E1E-6C70-1989-5D49EC3240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3485" y="-74706"/>
            <a:ext cx="14270118" cy="6991083"/>
          </a:xfrm>
          <a:prstGeom prst="rect">
            <a:avLst/>
          </a:prstGeom>
        </p:spPr>
      </p:pic>
      <p:sp>
        <p:nvSpPr>
          <p:cNvPr id="9" name="Rectangle 8">
            <a:extLst>
              <a:ext uri="{FF2B5EF4-FFF2-40B4-BE49-F238E27FC236}">
                <a16:creationId xmlns:a16="http://schemas.microsoft.com/office/drawing/2014/main" id="{FC5650D7-519E-32A5-24BB-36408A15D3CD}"/>
              </a:ext>
            </a:extLst>
          </p:cNvPr>
          <p:cNvSpPr/>
          <p:nvPr/>
        </p:nvSpPr>
        <p:spPr>
          <a:xfrm>
            <a:off x="4429167" y="48987"/>
            <a:ext cx="6211619" cy="522514"/>
          </a:xfrm>
          <a:prstGeom prst="rect">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1279DDA-CC4C-D296-84F2-5EFBB12015DB}"/>
              </a:ext>
            </a:extLst>
          </p:cNvPr>
          <p:cNvSpPr txBox="1"/>
          <p:nvPr/>
        </p:nvSpPr>
        <p:spPr>
          <a:xfrm>
            <a:off x="4429167" y="738736"/>
            <a:ext cx="6581258" cy="1785104"/>
          </a:xfrm>
          <a:prstGeom prst="rect">
            <a:avLst/>
          </a:prstGeom>
          <a:noFill/>
          <a:ln>
            <a:noFill/>
          </a:ln>
        </p:spPr>
        <p:txBody>
          <a:bodyPr wrap="square" rtlCol="0">
            <a:spAutoFit/>
          </a:bodyPr>
          <a:lstStyle/>
          <a:p>
            <a:pPr marL="0" marR="0" lvl="1" indent="0" defTabSz="457200" rtl="0" eaLnBrk="1" fontAlgn="auto" latinLnBrk="0" hangingPunct="1">
              <a:lnSpc>
                <a:spcPct val="100000"/>
              </a:lnSpc>
              <a:spcBef>
                <a:spcPct val="20000"/>
              </a:spcBef>
              <a:spcAft>
                <a:spcPts val="0"/>
              </a:spcAft>
              <a:buClrTx/>
              <a:buSzTx/>
              <a:buFontTx/>
              <a:buNone/>
              <a:tabLst/>
              <a:defRPr/>
            </a:pPr>
            <a:r>
              <a:rPr lang="en-US" sz="2200" b="1">
                <a:solidFill>
                  <a:schemeClr val="bg1"/>
                </a:solidFill>
                <a:latin typeface="Bradley Hand ITC" panose="03070402050302030203" pitchFamily="66" charset="0"/>
              </a:rPr>
              <a:t>Unserved</a:t>
            </a:r>
            <a:r>
              <a:rPr kumimoji="0" lang="en-US" sz="2200" b="1" i="0" u="none" strike="noStrike" kern="1200" cap="none" spc="0" normalizeH="0" baseline="0" noProof="0">
                <a:ln>
                  <a:noFill/>
                </a:ln>
                <a:solidFill>
                  <a:schemeClr val="bg1"/>
                </a:solidFill>
                <a:effectLst/>
                <a:uLnTx/>
                <a:uFillTx/>
                <a:latin typeface="Bradley Hand ITC" panose="03070402050302030203" pitchFamily="66" charset="0"/>
              </a:rPr>
              <a:t> items are </a:t>
            </a:r>
            <a:r>
              <a:rPr lang="en-US" sz="2200" b="1">
                <a:solidFill>
                  <a:schemeClr val="bg1"/>
                </a:solidFill>
                <a:latin typeface="Bradley Hand ITC" panose="03070402050302030203" pitchFamily="66" charset="0"/>
              </a:rPr>
              <a:t>considered t</a:t>
            </a:r>
            <a:r>
              <a:rPr kumimoji="0" lang="en-US" sz="2200" b="1" i="0" u="none" strike="noStrike" kern="1200" cap="none" spc="0" normalizeH="0" baseline="0" noProof="0">
                <a:ln>
                  <a:noFill/>
                </a:ln>
                <a:solidFill>
                  <a:schemeClr val="bg1"/>
                </a:solidFill>
                <a:effectLst/>
                <a:uLnTx/>
                <a:uFillTx/>
                <a:latin typeface="Bradley Hand ITC" panose="03070402050302030203" pitchFamily="66" charset="0"/>
              </a:rPr>
              <a:t>he unselected food remaining in the BIC insulated bags at the end of meal service.</a:t>
            </a:r>
            <a:r>
              <a:rPr lang="en-US" sz="2200" b="1">
                <a:solidFill>
                  <a:schemeClr val="bg1"/>
                </a:solidFill>
                <a:latin typeface="Bradley Hand ITC" panose="03070402050302030203" pitchFamily="66" charset="0"/>
              </a:rPr>
              <a:t> These items will be left in the insulated bags along with share table items to be returned to the cafeteria.</a:t>
            </a:r>
            <a:endParaRPr kumimoji="0" lang="en-US" sz="2200" b="1" i="0" u="none" strike="noStrike" kern="1200" cap="none" spc="0" normalizeH="0" baseline="0" noProof="0">
              <a:ln>
                <a:noFill/>
              </a:ln>
              <a:solidFill>
                <a:schemeClr val="bg1"/>
              </a:solidFill>
              <a:effectLst/>
              <a:uLnTx/>
              <a:uFillTx/>
              <a:latin typeface="Bradley Hand ITC" panose="03070402050302030203" pitchFamily="66" charset="0"/>
            </a:endParaRPr>
          </a:p>
        </p:txBody>
      </p:sp>
      <p:sp>
        <p:nvSpPr>
          <p:cNvPr id="10" name="Title 1">
            <a:extLst>
              <a:ext uri="{FF2B5EF4-FFF2-40B4-BE49-F238E27FC236}">
                <a16:creationId xmlns:a16="http://schemas.microsoft.com/office/drawing/2014/main" id="{CE13D33A-A7EA-3121-F378-8FDE45F52DFC}"/>
              </a:ext>
            </a:extLst>
          </p:cNvPr>
          <p:cNvSpPr txBox="1">
            <a:spLocks/>
          </p:cNvSpPr>
          <p:nvPr/>
        </p:nvSpPr>
        <p:spPr>
          <a:xfrm>
            <a:off x="1551214" y="-86226"/>
            <a:ext cx="12192000" cy="701269"/>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b="1">
                <a:solidFill>
                  <a:srgbClr val="002060"/>
                </a:solidFill>
                <a:latin typeface="Times New Roman" panose="02020603050405020304" pitchFamily="18" charset="0"/>
                <a:cs typeface="Times New Roman" panose="02020603050405020304" pitchFamily="18" charset="0"/>
              </a:rPr>
              <a:t>BIC Unserved Items</a:t>
            </a:r>
            <a:endParaRPr kumimoji="0" lang="en-US"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FFBE0486-E629-F09E-9D15-C5EACFBCE8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9866" y="827676"/>
            <a:ext cx="1552601" cy="1998233"/>
          </a:xfrm>
          <a:prstGeom prst="rect">
            <a:avLst/>
          </a:prstGeom>
        </p:spPr>
      </p:pic>
    </p:spTree>
    <p:extLst>
      <p:ext uri="{BB962C8B-B14F-4D97-AF65-F5344CB8AC3E}">
        <p14:creationId xmlns:p14="http://schemas.microsoft.com/office/powerpoint/2010/main" val="2366219933"/>
      </p:ext>
    </p:extLst>
  </p:cSld>
  <p:clrMapOvr>
    <a:masterClrMapping/>
  </p:clrMapOvr>
  <mc:AlternateContent xmlns:mc="http://schemas.openxmlformats.org/markup-compatibility/2006" xmlns:p14="http://schemas.microsoft.com/office/powerpoint/2010/main">
    <mc:Choice Requires="p14">
      <p:transition spd="slow" p14:dur="2000" advTm="24636"/>
    </mc:Choice>
    <mc:Fallback xmlns="">
      <p:transition spd="slow" advTm="24636"/>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9BC7DD-61A2-9C2C-41B6-9ACE7CB3B914}"/>
              </a:ext>
            </a:extLst>
          </p:cNvPr>
          <p:cNvSpPr>
            <a:spLocks/>
          </p:cNvSpPr>
          <p:nvPr/>
        </p:nvSpPr>
        <p:spPr>
          <a:xfrm>
            <a:off x="484910" y="1532668"/>
            <a:ext cx="11208326" cy="501554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C26F57-C6B8-8ADA-C639-2158A4D46235}"/>
              </a:ext>
            </a:extLst>
          </p:cNvPr>
          <p:cNvSpPr/>
          <p:nvPr/>
        </p:nvSpPr>
        <p:spPr>
          <a:xfrm>
            <a:off x="0" y="144416"/>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0" y="62162"/>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rPr>
              <a:t>Sharing Tables</a:t>
            </a:r>
          </a:p>
        </p:txBody>
      </p:sp>
      <p:sp>
        <p:nvSpPr>
          <p:cNvPr id="2" name="Content Placeholder 1">
            <a:extLst>
              <a:ext uri="{FF2B5EF4-FFF2-40B4-BE49-F238E27FC236}">
                <a16:creationId xmlns:a16="http://schemas.microsoft.com/office/drawing/2014/main" id="{F4229858-9D5A-DB35-B07A-4AA61EDE7B17}"/>
              </a:ext>
            </a:extLst>
          </p:cNvPr>
          <p:cNvSpPr>
            <a:spLocks noGrp="1"/>
          </p:cNvSpPr>
          <p:nvPr>
            <p:ph idx="1"/>
          </p:nvPr>
        </p:nvSpPr>
        <p:spPr>
          <a:xfrm>
            <a:off x="629379" y="1624737"/>
            <a:ext cx="10945000" cy="5005727"/>
          </a:xfrm>
        </p:spPr>
        <p:txBody>
          <a:bodyPr>
            <a:noAutofit/>
          </a:bodyPr>
          <a:lstStyle/>
          <a:p>
            <a:pPr>
              <a:spcBef>
                <a:spcPts val="0"/>
              </a:spcBef>
            </a:pPr>
            <a:r>
              <a:rPr lang="en-US">
                <a:solidFill>
                  <a:schemeClr val="bg1">
                    <a:lumMod val="95000"/>
                  </a:schemeClr>
                </a:solidFill>
              </a:rPr>
              <a:t>After receiving a meal, students may place items they do not wish to consume on a sharing table.</a:t>
            </a:r>
          </a:p>
          <a:p>
            <a:pPr>
              <a:spcAft>
                <a:spcPts val="600"/>
              </a:spcAft>
              <a:defRPr/>
            </a:pPr>
            <a:r>
              <a:rPr lang="en-US">
                <a:solidFill>
                  <a:schemeClr val="bg1">
                    <a:lumMod val="95000"/>
                  </a:schemeClr>
                </a:solidFill>
              </a:rPr>
              <a:t>The sharing table is for:</a:t>
            </a:r>
          </a:p>
          <a:p>
            <a:pPr marL="640080" indent="-347472">
              <a:spcBef>
                <a:spcPts val="0"/>
              </a:spcBef>
              <a:spcAft>
                <a:spcPts val="400"/>
              </a:spcAft>
              <a:buClr>
                <a:srgbClr val="FFC000"/>
              </a:buClr>
              <a:buFont typeface="Wingdings" panose="05000000000000000000" pitchFamily="2" charset="2"/>
              <a:buChar char="v"/>
              <a:defRPr/>
            </a:pPr>
            <a:r>
              <a:rPr lang="en-US" altLang="en-US">
                <a:solidFill>
                  <a:schemeClr val="bg1">
                    <a:lumMod val="95000"/>
                  </a:schemeClr>
                </a:solidFill>
              </a:rPr>
              <a:t>Students that want additional portions.</a:t>
            </a:r>
          </a:p>
          <a:p>
            <a:pPr marL="640080" indent="-347472">
              <a:spcBef>
                <a:spcPts val="0"/>
              </a:spcBef>
              <a:spcAft>
                <a:spcPts val="400"/>
              </a:spcAft>
              <a:buClr>
                <a:srgbClr val="FFC000"/>
              </a:buClr>
              <a:buFont typeface="Wingdings" panose="05000000000000000000" pitchFamily="2" charset="2"/>
              <a:buChar char="v"/>
              <a:defRPr/>
            </a:pPr>
            <a:r>
              <a:rPr lang="en-US">
                <a:solidFill>
                  <a:schemeClr val="bg1">
                    <a:lumMod val="95000"/>
                  </a:schemeClr>
                </a:solidFill>
              </a:rPr>
              <a:t>Selected items that are unopened and unused.</a:t>
            </a:r>
          </a:p>
          <a:p>
            <a:pPr marL="457200" lvl="1" indent="0">
              <a:spcAft>
                <a:spcPts val="1000"/>
              </a:spcAft>
              <a:buNone/>
            </a:pPr>
            <a:endParaRPr lang="en-US" altLang="en-US" sz="2400"/>
          </a:p>
          <a:p>
            <a:r>
              <a:rPr lang="en-US" sz="2600"/>
              <a:t> </a:t>
            </a:r>
          </a:p>
          <a:p>
            <a:endParaRPr lang="en-US" altLang="en-US"/>
          </a:p>
          <a:p>
            <a:endParaRPr lang="en-US" altLang="en-US"/>
          </a:p>
        </p:txBody>
      </p:sp>
      <p:pic>
        <p:nvPicPr>
          <p:cNvPr id="11" name="Picture 10" descr="A green sign with white text&#10;&#10;AI-generated content may be incorrect.">
            <a:extLst>
              <a:ext uri="{FF2B5EF4-FFF2-40B4-BE49-F238E27FC236}">
                <a16:creationId xmlns:a16="http://schemas.microsoft.com/office/drawing/2014/main" id="{55C2A8EF-20CF-1206-1A15-44B3EBF33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598" y="4524375"/>
            <a:ext cx="7641477" cy="1776185"/>
          </a:xfrm>
          <a:prstGeom prst="rect">
            <a:avLst/>
          </a:prstGeom>
        </p:spPr>
      </p:pic>
    </p:spTree>
    <p:extLst>
      <p:ext uri="{BB962C8B-B14F-4D97-AF65-F5344CB8AC3E}">
        <p14:creationId xmlns:p14="http://schemas.microsoft.com/office/powerpoint/2010/main" val="1732990376"/>
      </p:ext>
    </p:extLst>
  </p:cSld>
  <p:clrMapOvr>
    <a:masterClrMapping/>
  </p:clrMapOvr>
  <mc:AlternateContent xmlns:mc="http://schemas.openxmlformats.org/markup-compatibility/2006" xmlns:p14="http://schemas.microsoft.com/office/powerpoint/2010/main">
    <mc:Choice Requires="p14">
      <p:transition spd="slow" p14:dur="2000" advTm="44879"/>
    </mc:Choice>
    <mc:Fallback xmlns="">
      <p:transition spd="slow" advTm="4487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8710F1-742B-B4F6-6E1C-8DC11DE00570}"/>
              </a:ext>
            </a:extLst>
          </p:cNvPr>
          <p:cNvSpPr>
            <a:spLocks/>
          </p:cNvSpPr>
          <p:nvPr/>
        </p:nvSpPr>
        <p:spPr>
          <a:xfrm>
            <a:off x="471237" y="1532668"/>
            <a:ext cx="10086975" cy="501554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DEF2216-E64A-3A5E-8A41-51BBF52D0D09}"/>
              </a:ext>
            </a:extLst>
          </p:cNvPr>
          <p:cNvSpPr/>
          <p:nvPr/>
        </p:nvSpPr>
        <p:spPr>
          <a:xfrm>
            <a:off x="0" y="144416"/>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7076" y="235709"/>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rPr>
              <a:t>Not Too Hungry... Save It For Later</a:t>
            </a:r>
          </a:p>
        </p:txBody>
      </p:sp>
      <p:sp>
        <p:nvSpPr>
          <p:cNvPr id="8" name="Rectangle 7" hidden="1">
            <a:extLst>
              <a:ext uri="{FF2B5EF4-FFF2-40B4-BE49-F238E27FC236}">
                <a16:creationId xmlns:a16="http://schemas.microsoft.com/office/drawing/2014/main" id="{7F77BBB3-D470-D168-7FA0-226B9C983EE3}"/>
              </a:ext>
            </a:extLst>
          </p:cNvPr>
          <p:cNvSpPr/>
          <p:nvPr/>
        </p:nvSpPr>
        <p:spPr>
          <a:xfrm>
            <a:off x="5981700" y="3050018"/>
            <a:ext cx="507332" cy="5293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9E6FC03-5DF7-DD28-AA77-51055E5DAB21}"/>
              </a:ext>
            </a:extLst>
          </p:cNvPr>
          <p:cNvSpPr txBox="1"/>
          <p:nvPr/>
        </p:nvSpPr>
        <p:spPr>
          <a:xfrm>
            <a:off x="1249783" y="2970155"/>
            <a:ext cx="4177608" cy="2677656"/>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i="0" u="sng" strike="noStrike" kern="1200" cap="none" spc="0" normalizeH="0" baseline="0" noProof="0">
              <a:ln>
                <a:noFill/>
              </a:ln>
              <a:solidFill>
                <a:schemeClr val="bg1"/>
              </a:solidFill>
              <a:effectLst/>
              <a:uLnTx/>
              <a:uFillTx/>
              <a:latin typeface="Calibri"/>
              <a:ea typeface="+mn-ea"/>
              <a:cs typeface="+mn-cs"/>
            </a:endParaRP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i="0" u="none" strike="noStrike" kern="1200" cap="none" spc="0" normalizeH="0" baseline="0" noProof="0">
                <a:ln>
                  <a:noFill/>
                </a:ln>
                <a:solidFill>
                  <a:schemeClr val="bg1"/>
                </a:solidFill>
                <a:effectLst/>
                <a:uLnTx/>
                <a:uFillTx/>
                <a:latin typeface="Calibri"/>
                <a:ea typeface="+mn-ea"/>
                <a:cs typeface="+mn-cs"/>
              </a:rPr>
              <a:t>Whole Fruit</a:t>
            </a: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i="0" u="none" strike="noStrike" kern="1200" cap="none" spc="0" normalizeH="0" baseline="0" noProof="0">
                <a:ln>
                  <a:noFill/>
                </a:ln>
                <a:solidFill>
                  <a:schemeClr val="bg1"/>
                </a:solidFill>
                <a:effectLst/>
                <a:uLnTx/>
                <a:uFillTx/>
                <a:latin typeface="Calibri"/>
                <a:ea typeface="+mn-ea"/>
                <a:cs typeface="+mn-cs"/>
              </a:rPr>
              <a:t>Cold Cereal</a:t>
            </a: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i="0" u="none" strike="noStrike" kern="1200" cap="none" spc="0" normalizeH="0" baseline="0" noProof="0">
                <a:ln>
                  <a:noFill/>
                </a:ln>
                <a:solidFill>
                  <a:schemeClr val="bg1"/>
                </a:solidFill>
                <a:effectLst/>
                <a:uLnTx/>
                <a:uFillTx/>
                <a:latin typeface="Calibri"/>
                <a:ea typeface="+mn-ea"/>
                <a:cs typeface="+mn-cs"/>
              </a:rPr>
              <a:t>Crackers</a:t>
            </a: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i="0" u="none" strike="noStrike" kern="1200" cap="none" spc="0" normalizeH="0" baseline="0" noProof="0">
                <a:ln>
                  <a:noFill/>
                </a:ln>
                <a:solidFill>
                  <a:schemeClr val="bg1"/>
                </a:solidFill>
                <a:effectLst/>
                <a:uLnTx/>
                <a:uFillTx/>
                <a:latin typeface="Calibri"/>
                <a:ea typeface="+mn-ea"/>
                <a:cs typeface="+mn-cs"/>
              </a:rPr>
              <a:t>Coffee Cake</a:t>
            </a: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i="0" u="none" strike="noStrike" kern="1200" cap="none" spc="0" normalizeH="0" baseline="0" noProof="0">
                <a:ln>
                  <a:noFill/>
                </a:ln>
                <a:solidFill>
                  <a:schemeClr val="bg1"/>
                </a:solidFill>
                <a:effectLst/>
                <a:uLnTx/>
                <a:uFillTx/>
                <a:latin typeface="Calibri"/>
                <a:ea typeface="+mn-ea"/>
                <a:cs typeface="+mn-cs"/>
              </a:rPr>
              <a:t>Pan Dulce</a:t>
            </a:r>
          </a:p>
        </p:txBody>
      </p:sp>
      <p:pic>
        <p:nvPicPr>
          <p:cNvPr id="13" name="Picture 12">
            <a:extLst>
              <a:ext uri="{FF2B5EF4-FFF2-40B4-BE49-F238E27FC236}">
                <a16:creationId xmlns:a16="http://schemas.microsoft.com/office/drawing/2014/main" id="{F77A196C-20DB-7A30-F37B-31E0D23847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3155" y="1720827"/>
            <a:ext cx="3604616" cy="4639224"/>
          </a:xfrm>
          <a:prstGeom prst="rect">
            <a:avLst/>
          </a:prstGeom>
        </p:spPr>
      </p:pic>
      <p:sp>
        <p:nvSpPr>
          <p:cNvPr id="5" name="TextBox 4">
            <a:extLst>
              <a:ext uri="{FF2B5EF4-FFF2-40B4-BE49-F238E27FC236}">
                <a16:creationId xmlns:a16="http://schemas.microsoft.com/office/drawing/2014/main" id="{15C2941A-42FE-55EF-C648-F667D89A5581}"/>
              </a:ext>
            </a:extLst>
          </p:cNvPr>
          <p:cNvSpPr txBox="1"/>
          <p:nvPr/>
        </p:nvSpPr>
        <p:spPr>
          <a:xfrm>
            <a:off x="656492" y="1838090"/>
            <a:ext cx="6564923" cy="1384995"/>
          </a:xfrm>
          <a:prstGeom prst="rect">
            <a:avLst/>
          </a:prstGeom>
          <a:noFill/>
        </p:spPr>
        <p:txBody>
          <a:bodyPr wrap="square" rtlCol="0">
            <a:spAutoFit/>
          </a:bodyPr>
          <a:lstStyle/>
          <a:p>
            <a:r>
              <a:rPr lang="en-US" sz="2800">
                <a:solidFill>
                  <a:schemeClr val="bg1"/>
                </a:solidFill>
              </a:rPr>
              <a:t>To keep waste down students may save non-perishable items from the menu that day.</a:t>
            </a:r>
          </a:p>
        </p:txBody>
      </p:sp>
    </p:spTree>
    <p:custDataLst>
      <p:tags r:id="rId1"/>
    </p:custDataLst>
    <p:extLst>
      <p:ext uri="{BB962C8B-B14F-4D97-AF65-F5344CB8AC3E}">
        <p14:creationId xmlns:p14="http://schemas.microsoft.com/office/powerpoint/2010/main" val="2126178507"/>
      </p:ext>
    </p:extLst>
  </p:cSld>
  <p:clrMapOvr>
    <a:masterClrMapping/>
  </p:clrMapOvr>
  <mc:AlternateContent xmlns:mc="http://schemas.openxmlformats.org/markup-compatibility/2006" xmlns:p14="http://schemas.microsoft.com/office/powerpoint/2010/main">
    <mc:Choice Requires="p14">
      <p:transition spd="slow" p14:dur="2000" advTm="40526"/>
    </mc:Choice>
    <mc:Fallback xmlns="">
      <p:transition spd="slow" advTm="405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wipe(left)">
                                      <p:cBhvr>
                                        <p:cTn id="7" dur="500"/>
                                        <p:tgtEl>
                                          <p:spTgt spid="11">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wipe(left)">
                                      <p:cBhvr>
                                        <p:cTn id="11" dur="500"/>
                                        <p:tgtEl>
                                          <p:spTgt spid="11">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wipe(left)">
                                      <p:cBhvr>
                                        <p:cTn id="15" dur="500"/>
                                        <p:tgtEl>
                                          <p:spTgt spid="11">
                                            <p:txEl>
                                              <p:pRg st="3" end="3"/>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wipe(left)">
                                      <p:cBhvr>
                                        <p:cTn id="19" dur="500"/>
                                        <p:tgtEl>
                                          <p:spTgt spid="11">
                                            <p:txEl>
                                              <p:pRg st="4" end="4"/>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animEffect transition="in" filter="wipe(left)">
                                      <p:cBhvr>
                                        <p:cTn id="23"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descr="A school locker in front of a chalkboard&#10;&#10;AI-generated content may be incorrect.">
            <a:extLst>
              <a:ext uri="{FF2B5EF4-FFF2-40B4-BE49-F238E27FC236}">
                <a16:creationId xmlns:a16="http://schemas.microsoft.com/office/drawing/2014/main" id="{DD594FB3-9C16-DD83-26CF-4CFCDBB3D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6100" y="-91879"/>
            <a:ext cx="14351000" cy="6980934"/>
          </a:xfrm>
          <a:prstGeom prst="rect">
            <a:avLst/>
          </a:prstGeom>
        </p:spPr>
      </p:pic>
      <p:sp>
        <p:nvSpPr>
          <p:cNvPr id="2" name="TextBox 1">
            <a:extLst>
              <a:ext uri="{FF2B5EF4-FFF2-40B4-BE49-F238E27FC236}">
                <a16:creationId xmlns:a16="http://schemas.microsoft.com/office/drawing/2014/main" id="{FD23E6B5-5640-D1AA-B192-2BB5941B9CA8}"/>
              </a:ext>
            </a:extLst>
          </p:cNvPr>
          <p:cNvSpPr txBox="1"/>
          <p:nvPr/>
        </p:nvSpPr>
        <p:spPr>
          <a:xfrm>
            <a:off x="4371983" y="611871"/>
            <a:ext cx="6480569" cy="24929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chemeClr val="bg1"/>
                </a:solidFill>
                <a:effectLst/>
                <a:uLnTx/>
                <a:uFillTx/>
                <a:latin typeface="Bradley Hand ITC" panose="03070402050302030203" pitchFamily="66" charset="0"/>
              </a:rPr>
              <a:t>Items selected by the students and </a:t>
            </a:r>
            <a:r>
              <a:rPr kumimoji="0" lang="en-US" sz="2600" b="1" i="1" u="none" strike="noStrike" kern="1200" cap="none" spc="0" normalizeH="0" baseline="0" noProof="0">
                <a:ln>
                  <a:noFill/>
                </a:ln>
                <a:solidFill>
                  <a:schemeClr val="bg1"/>
                </a:solidFill>
                <a:effectLst/>
                <a:uLnTx/>
                <a:uFillTx/>
                <a:latin typeface="Bradley Hand ITC" panose="03070402050302030203" pitchFamily="66" charset="0"/>
              </a:rPr>
              <a:t>not opened</a:t>
            </a:r>
            <a:r>
              <a:rPr kumimoji="0" lang="en-US" sz="2600" b="1" i="0" u="none" strike="noStrike" kern="1200" cap="none" spc="0" normalizeH="0" baseline="0" noProof="0">
                <a:ln>
                  <a:noFill/>
                </a:ln>
                <a:solidFill>
                  <a:schemeClr val="bg1"/>
                </a:solidFill>
                <a:effectLst/>
                <a:uLnTx/>
                <a:uFillTx/>
                <a:latin typeface="Bradley Hand ITC" panose="03070402050302030203" pitchFamily="66" charset="0"/>
              </a:rPr>
              <a:t>, can be placed in the food grade bags on the share table.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chemeClr val="bg1"/>
                </a:solidFill>
                <a:effectLst/>
                <a:highlight>
                  <a:srgbClr val="FF0000"/>
                </a:highlight>
                <a:uLnTx/>
                <a:uFillTx/>
                <a:latin typeface="Bradley Hand ITC" panose="03070402050302030203" pitchFamily="66" charset="0"/>
              </a:rPr>
              <a:t>Hot items </a:t>
            </a:r>
            <a:r>
              <a:rPr kumimoji="0" lang="en-US" sz="2600" b="1" i="0" u="none" strike="noStrike" kern="1200" cap="none" spc="0" normalizeH="0" baseline="0" noProof="0">
                <a:ln>
                  <a:noFill/>
                </a:ln>
                <a:solidFill>
                  <a:schemeClr val="bg1"/>
                </a:solidFill>
                <a:effectLst/>
                <a:uLnTx/>
                <a:uFillTx/>
                <a:latin typeface="Bradley Hand ITC" panose="03070402050302030203" pitchFamily="66" charset="0"/>
              </a:rPr>
              <a:t>in one bag and </a:t>
            </a:r>
            <a:r>
              <a:rPr kumimoji="0" lang="en-US" sz="2600" b="1" i="0" u="none" strike="noStrike" kern="1200" cap="none" spc="0" normalizeH="0" baseline="0" noProof="0">
                <a:ln>
                  <a:noFill/>
                </a:ln>
                <a:solidFill>
                  <a:schemeClr val="bg1"/>
                </a:solidFill>
                <a:effectLst/>
                <a:highlight>
                  <a:srgbClr val="0000FF"/>
                </a:highlight>
                <a:uLnTx/>
                <a:uFillTx/>
                <a:latin typeface="Bradley Hand ITC" panose="03070402050302030203" pitchFamily="66" charset="0"/>
              </a:rPr>
              <a:t>cold/shelf stable </a:t>
            </a:r>
            <a:r>
              <a:rPr kumimoji="0" lang="en-US" sz="2600" b="1" i="0" u="none" strike="noStrike" kern="1200" cap="none" spc="0" normalizeH="0" baseline="0" noProof="0">
                <a:ln>
                  <a:noFill/>
                </a:ln>
                <a:solidFill>
                  <a:schemeClr val="bg1"/>
                </a:solidFill>
                <a:effectLst/>
                <a:uLnTx/>
                <a:uFillTx/>
                <a:latin typeface="Bradley Hand ITC" panose="03070402050302030203" pitchFamily="66" charset="0"/>
              </a:rPr>
              <a:t>items in the other.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schemeClr val="bg1"/>
              </a:solidFill>
              <a:effectLst/>
              <a:uLnTx/>
              <a:uFillTx/>
              <a:latin typeface="Bradley Hand ITC" panose="03070402050302030203" pitchFamily="66" charset="0"/>
            </a:endParaRPr>
          </a:p>
        </p:txBody>
      </p:sp>
      <p:pic>
        <p:nvPicPr>
          <p:cNvPr id="33" name="Picture 2">
            <a:extLst>
              <a:ext uri="{FF2B5EF4-FFF2-40B4-BE49-F238E27FC236}">
                <a16:creationId xmlns:a16="http://schemas.microsoft.com/office/drawing/2014/main" id="{6B03FFF3-1D56-FF0D-51AF-5A6A2C08DE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1" r="401"/>
          <a:stretch/>
        </p:blipFill>
        <p:spPr bwMode="auto">
          <a:xfrm>
            <a:off x="9791203" y="3571251"/>
            <a:ext cx="350812" cy="3525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E8471263-5289-49DE-B233-B14A84FD3B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977330">
            <a:off x="10874726" y="3687449"/>
            <a:ext cx="605872" cy="5389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25F4C2A3-93C5-4BBB-BA43-8EC578AC0E84}"/>
              </a:ext>
            </a:extLst>
          </p:cNvPr>
          <p:cNvPicPr>
            <a:picLocks noChangeAspect="1"/>
          </p:cNvPicPr>
          <p:nvPr/>
        </p:nvPicPr>
        <p:blipFill>
          <a:blip r:embed="rId7">
            <a:extLst>
              <a:ext uri="{28A0092B-C50C-407E-A947-70E740481C1C}">
                <a14:useLocalDpi xmlns:a14="http://schemas.microsoft.com/office/drawing/2010/main" val="0"/>
              </a:ext>
            </a:extLst>
          </a:blip>
          <a:srcRect l="3782" r="3782"/>
          <a:stretch/>
        </p:blipFill>
        <p:spPr>
          <a:xfrm>
            <a:off x="11058682" y="3410622"/>
            <a:ext cx="261384" cy="445792"/>
          </a:xfrm>
          <a:prstGeom prst="trapezoid">
            <a:avLst>
              <a:gd name="adj" fmla="val 3489"/>
            </a:avLst>
          </a:prstGeom>
        </p:spPr>
      </p:pic>
      <p:pic>
        <p:nvPicPr>
          <p:cNvPr id="28" name="D14BEEA6-0D2C-4107-A470-7D81FDA5BF76">
            <a:extLst>
              <a:ext uri="{FF2B5EF4-FFF2-40B4-BE49-F238E27FC236}">
                <a16:creationId xmlns:a16="http://schemas.microsoft.com/office/drawing/2014/main" id="{41016644-ACD4-487D-8ACB-A6D0D7A54C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0711730" y="3572361"/>
            <a:ext cx="306517" cy="38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D14BEEA6-0D2C-4107-A470-7D81FDA5BF76">
            <a:extLst>
              <a:ext uri="{FF2B5EF4-FFF2-40B4-BE49-F238E27FC236}">
                <a16:creationId xmlns:a16="http://schemas.microsoft.com/office/drawing/2014/main" id="{9E05F0E5-45EB-40E0-A155-16E665CD54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1232837" y="3824665"/>
            <a:ext cx="306517" cy="38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a:extLst>
              <a:ext uri="{FF2B5EF4-FFF2-40B4-BE49-F238E27FC236}">
                <a16:creationId xmlns:a16="http://schemas.microsoft.com/office/drawing/2014/main" id="{C54EA5F8-78F6-4461-800E-31D3DA1721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977330">
            <a:off x="10141576" y="3369319"/>
            <a:ext cx="699470" cy="62218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28E9DE45-1858-4493-9322-FA0B3C29D62B}"/>
              </a:ext>
            </a:extLst>
          </p:cNvPr>
          <p:cNvPicPr>
            <a:picLocks noChangeAspect="1"/>
          </p:cNvPicPr>
          <p:nvPr/>
        </p:nvPicPr>
        <p:blipFill>
          <a:blip r:embed="rId7">
            <a:extLst>
              <a:ext uri="{28A0092B-C50C-407E-A947-70E740481C1C}">
                <a14:useLocalDpi xmlns:a14="http://schemas.microsoft.com/office/drawing/2010/main" val="0"/>
              </a:ext>
            </a:extLst>
          </a:blip>
          <a:srcRect l="3782" r="3782"/>
          <a:stretch/>
        </p:blipFill>
        <p:spPr>
          <a:xfrm>
            <a:off x="10671297" y="3747522"/>
            <a:ext cx="261384" cy="445792"/>
          </a:xfrm>
          <a:prstGeom prst="trapezoid">
            <a:avLst>
              <a:gd name="adj" fmla="val 3489"/>
            </a:avLst>
          </a:prstGeom>
        </p:spPr>
      </p:pic>
      <p:pic>
        <p:nvPicPr>
          <p:cNvPr id="37" name="Picture 36">
            <a:extLst>
              <a:ext uri="{FF2B5EF4-FFF2-40B4-BE49-F238E27FC236}">
                <a16:creationId xmlns:a16="http://schemas.microsoft.com/office/drawing/2014/main" id="{E02A2FBE-08E5-49E6-A348-66CADBAB3D2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7320306">
            <a:off x="9711224" y="3781474"/>
            <a:ext cx="630859" cy="248400"/>
          </a:xfrm>
          <a:prstGeom prst="rect">
            <a:avLst/>
          </a:prstGeom>
        </p:spPr>
      </p:pic>
      <p:pic>
        <p:nvPicPr>
          <p:cNvPr id="21" name="Picture 20">
            <a:extLst>
              <a:ext uri="{FF2B5EF4-FFF2-40B4-BE49-F238E27FC236}">
                <a16:creationId xmlns:a16="http://schemas.microsoft.com/office/drawing/2014/main" id="{F9AF9CA8-4009-4E69-ACC3-1A0603703B7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0944988">
            <a:off x="10184135" y="3715320"/>
            <a:ext cx="676536" cy="266386"/>
          </a:xfrm>
          <a:prstGeom prst="rect">
            <a:avLst/>
          </a:prstGeom>
        </p:spPr>
      </p:pic>
      <p:pic>
        <p:nvPicPr>
          <p:cNvPr id="22" name="Picture 21">
            <a:extLst>
              <a:ext uri="{FF2B5EF4-FFF2-40B4-BE49-F238E27FC236}">
                <a16:creationId xmlns:a16="http://schemas.microsoft.com/office/drawing/2014/main" id="{4168F118-69D0-489B-B6EC-85747574199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22781">
            <a:off x="9753092" y="3903968"/>
            <a:ext cx="676536" cy="266386"/>
          </a:xfrm>
          <a:prstGeom prst="rect">
            <a:avLst/>
          </a:prstGeom>
        </p:spPr>
      </p:pic>
      <p:pic>
        <p:nvPicPr>
          <p:cNvPr id="30" name="D14BEEA6-0D2C-4107-A470-7D81FDA5BF76">
            <a:extLst>
              <a:ext uri="{FF2B5EF4-FFF2-40B4-BE49-F238E27FC236}">
                <a16:creationId xmlns:a16="http://schemas.microsoft.com/office/drawing/2014/main" id="{55D70428-8482-4802-9B00-84794863FC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0377214" y="3809584"/>
            <a:ext cx="306517" cy="38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2CD756E3-5CDC-4926-AA1F-7B175F1B93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9676565">
            <a:off x="9722317" y="3823718"/>
            <a:ext cx="676536" cy="266386"/>
          </a:xfrm>
          <a:prstGeom prst="rect">
            <a:avLst/>
          </a:prstGeom>
        </p:spPr>
      </p:pic>
      <p:pic>
        <p:nvPicPr>
          <p:cNvPr id="16"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B4B480C2-D66D-4042-ADC5-6540F992509E}"/>
              </a:ext>
            </a:extLst>
          </p:cNvPr>
          <p:cNvPicPr>
            <a:picLocks noChangeAspect="1" noChangeArrowheads="1"/>
          </p:cNvPicPr>
          <p:nvPr/>
        </p:nvPicPr>
        <p:blipFill rotWithShape="1">
          <a:blip r:embed="rId10" cstate="email">
            <a:alphaModFix amt="38000"/>
            <a:extLst>
              <a:ext uri="{28A0092B-C50C-407E-A947-70E740481C1C}">
                <a14:useLocalDpi xmlns:a14="http://schemas.microsoft.com/office/drawing/2010/main"/>
              </a:ext>
            </a:extLst>
          </a:blip>
          <a:srcRect/>
          <a:stretch/>
        </p:blipFill>
        <p:spPr bwMode="auto">
          <a:xfrm>
            <a:off x="5070926" y="2832099"/>
            <a:ext cx="1164774" cy="1236299"/>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B1CBC9C2-8CF9-E0B4-4337-5636E73E1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1" r="401"/>
          <a:stretch/>
        </p:blipFill>
        <p:spPr bwMode="auto">
          <a:xfrm>
            <a:off x="9637679" y="3864825"/>
            <a:ext cx="350812" cy="35254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5283E627-252C-B968-9CF0-4B5646D99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1" r="401"/>
          <a:stretch/>
        </p:blipFill>
        <p:spPr bwMode="auto">
          <a:xfrm>
            <a:off x="10729595" y="3864825"/>
            <a:ext cx="350812" cy="3525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ECA961FA-B4A0-47A5-A466-8E7805EF7FAC}"/>
              </a:ext>
            </a:extLst>
          </p:cNvPr>
          <p:cNvPicPr>
            <a:picLocks noChangeAspect="1" noChangeArrowheads="1"/>
          </p:cNvPicPr>
          <p:nvPr/>
        </p:nvPicPr>
        <p:blipFill rotWithShape="1">
          <a:blip r:embed="rId11" cstate="email">
            <a:alphaModFix amt="38000"/>
            <a:extLst>
              <a:ext uri="{28A0092B-C50C-407E-A947-70E740481C1C}">
                <a14:useLocalDpi xmlns:a14="http://schemas.microsoft.com/office/drawing/2010/main"/>
              </a:ext>
            </a:extLst>
          </a:blip>
          <a:srcRect/>
          <a:stretch/>
        </p:blipFill>
        <p:spPr bwMode="auto">
          <a:xfrm>
            <a:off x="7820018" y="2825909"/>
            <a:ext cx="1169599" cy="1242489"/>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EE45008-C443-9E3F-E715-C0E4695BBC4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49866" y="827676"/>
            <a:ext cx="1552601" cy="1998233"/>
          </a:xfrm>
          <a:prstGeom prst="rect">
            <a:avLst/>
          </a:prstGeom>
        </p:spPr>
      </p:pic>
      <p:sp>
        <p:nvSpPr>
          <p:cNvPr id="3" name="Rectangle 2">
            <a:extLst>
              <a:ext uri="{FF2B5EF4-FFF2-40B4-BE49-F238E27FC236}">
                <a16:creationId xmlns:a16="http://schemas.microsoft.com/office/drawing/2014/main" id="{5F470127-A120-809E-F29B-A7D54A5039BD}"/>
              </a:ext>
            </a:extLst>
          </p:cNvPr>
          <p:cNvSpPr/>
          <p:nvPr/>
        </p:nvSpPr>
        <p:spPr>
          <a:xfrm>
            <a:off x="4429167" y="48987"/>
            <a:ext cx="6211619" cy="522514"/>
          </a:xfrm>
          <a:prstGeom prst="rect">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BIC Share Table</a:t>
            </a:r>
          </a:p>
        </p:txBody>
      </p:sp>
    </p:spTree>
    <p:extLst>
      <p:ext uri="{BB962C8B-B14F-4D97-AF65-F5344CB8AC3E}">
        <p14:creationId xmlns:p14="http://schemas.microsoft.com/office/powerpoint/2010/main" val="2521056552"/>
      </p:ext>
    </p:extLst>
  </p:cSld>
  <p:clrMapOvr>
    <a:masterClrMapping/>
  </p:clrMapOvr>
  <mc:AlternateContent xmlns:mc="http://schemas.openxmlformats.org/markup-compatibility/2006" xmlns:p14="http://schemas.microsoft.com/office/powerpoint/2010/main">
    <mc:Choice Requires="p14">
      <p:transition spd="slow" p14:dur="2000" advTm="24669"/>
    </mc:Choice>
    <mc:Fallback xmlns="">
      <p:transition spd="slow" advTm="2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638 -0.07893 L -0.00638 -0.0787 C -0.00586 -0.08611 -0.00573 -0.09351 -0.00521 -0.10069 C -0.00508 -0.10324 -0.0043 -0.10578 -0.00404 -0.1081 C -0.00365 -0.11088 -0.00326 -0.11388 -0.00274 -0.11689 C -0.00326 -0.12963 -0.003 -0.14328 -0.00521 -0.15625 C -0.00534 -0.15763 -0.00612 -0.15902 -0.00638 -0.16064 C -0.00677 -0.1625 -0.00691 -0.16435 -0.00743 -0.16643 C -0.00821 -0.16828 -0.00899 -0.17037 -0.0099 -0.17222 C -0.01185 -0.18796 -0.0099 -0.17546 -0.01198 -0.18541 C -0.0125 -0.1875 -0.01342 -0.19328 -0.01433 -0.1956 C -0.01498 -0.19722 -0.01602 -0.19838 -0.01667 -0.2 C -0.0181 -0.2037 -0.01993 -0.20763 -0.02123 -0.21157 C -0.02201 -0.21412 -0.02253 -0.21643 -0.02357 -0.21898 C -0.02579 -0.22453 -0.02865 -0.22824 -0.03138 -0.23356 C -0.0323 -0.23472 -0.03269 -0.2368 -0.03373 -0.23773 C -0.03581 -0.24027 -0.03855 -0.2412 -0.0405 -0.24375 C -0.04167 -0.24513 -0.04271 -0.24699 -0.04414 -0.24814 C -0.04506 -0.24884 -0.04623 -0.24861 -0.04753 -0.24953 C -0.05938 -0.25787 -0.04987 -0.25347 -0.05782 -0.25671 C -0.06446 -0.2625 -0.05795 -0.25763 -0.06459 -0.26111 C -0.06615 -0.26203 -0.06758 -0.26319 -0.06914 -0.26412 C -0.07579 -0.26736 -0.07526 -0.26666 -0.08177 -0.26851 C -0.08334 -0.26898 -0.08464 -0.26944 -0.0862 -0.2699 C -0.0875 -0.27037 -0.08842 -0.27106 -0.08959 -0.27129 C -0.09362 -0.27222 -0.09727 -0.27222 -0.10105 -0.27291 C -0.10378 -0.27338 -0.10651 -0.27384 -0.10912 -0.27407 L -0.23802 -0.27291 C -0.23985 -0.27291 -0.24427 -0.2706 -0.2461 -0.2699 C -0.26081 -0.26412 -0.24766 -0.2699 -0.26094 -0.26412 L -0.26771 -0.26111 C -0.26901 -0.26064 -0.27006 -0.25995 -0.27123 -0.25972 L -0.2793 -0.25833 L -0.28946 -0.25393 C -0.28946 -0.2537 -0.29623 -0.25092 -0.29623 -0.25069 C -0.30196 -0.24745 -0.29935 -0.24861 -0.3043 -0.24652 C -0.30547 -0.2456 -0.30651 -0.24467 -0.30769 -0.24375 C -0.30912 -0.24259 -0.31094 -0.24213 -0.31224 -0.24074 C -0.31485 -0.23819 -0.3168 -0.23495 -0.31914 -0.23194 C -0.3224 -0.22777 -0.32084 -0.23032 -0.3237 -0.22476 C -0.32448 -0.22175 -0.32487 -0.21875 -0.32605 -0.21597 C -0.32683 -0.21412 -0.32761 -0.21203 -0.32839 -0.21018 C -0.32917 -0.2074 -0.32943 -0.20393 -0.33047 -0.20138 C -0.33204 -0.19838 -0.33425 -0.19606 -0.33516 -0.19259 C -0.33672 -0.18657 -0.33568 -0.18958 -0.33855 -0.18379 C -0.33933 -0.18101 -0.33972 -0.178 -0.34089 -0.17523 C -0.34167 -0.17314 -0.34245 -0.17129 -0.34323 -0.16921 C -0.34584 -0.16064 -0.3448 -0.16226 -0.34649 -0.15463 C -0.34987 -0.14004 -0.34532 -0.16273 -0.34896 -0.14444 C -0.34935 -0.13171 -0.34948 -0.11921 -0.35 -0.10648 C -0.35039 -0.0993 -0.35105 -0.09189 -0.35118 -0.08472 C -0.35131 -0.07338 -0.35118 -0.06226 -0.35118 -0.05092 " pathEditMode="relative" rAng="0" ptsTypes="AAAAAAAAAAAAAAAAAAAAAAAAAAAAAAAAAAAAAAAAAAAAAAAAAAAA">
                                      <p:cBhvr>
                                        <p:cTn id="6" dur="2000" fill="hold"/>
                                        <p:tgtEl>
                                          <p:spTgt spid="37"/>
                                        </p:tgtEl>
                                        <p:attrNameLst>
                                          <p:attrName>ppt_x</p:attrName>
                                          <p:attrName>ppt_y</p:attrName>
                                        </p:attrNameLst>
                                      </p:cBhvr>
                                      <p:rCtr x="-17070" y="-8356"/>
                                    </p:animMotion>
                                  </p:childTnLst>
                                </p:cTn>
                              </p:par>
                              <p:par>
                                <p:cTn id="7" presetID="0" presetClass="path" presetSubtype="0" accel="50000" decel="50000" fill="hold" nodeType="withEffect">
                                  <p:stCondLst>
                                    <p:cond delay="1750"/>
                                  </p:stCondLst>
                                  <p:childTnLst>
                                    <p:animMotion origin="layout" path="M -0.00612 0.00209 L -0.00612 0.00232 C -0.00469 -0.04305 -0.00365 -0.04398 -0.00716 -0.0956 C -0.00742 -0.09954 -0.00873 -0.10301 -0.00951 -0.10648 C -0.01029 -0.11065 -0.01107 -0.11481 -0.01185 -0.11898 C -0.01237 -0.12153 -0.01237 -0.12407 -0.01302 -0.12662 C -0.01524 -0.13657 -0.01524 -0.13264 -0.01875 -0.14213 C -0.01979 -0.14467 -0.02032 -0.14745 -0.02123 -0.15 C -0.02487 -0.16111 -0.02461 -0.15856 -0.0293 -0.17014 C -0.03086 -0.17407 -0.03138 -0.17916 -0.03386 -0.18241 C -0.03854 -0.18866 -0.03737 -0.18611 -0.04076 -0.19491 C -0.053 -0.22384 -0.03607 -0.18379 -0.0444 -0.20579 C -0.04883 -0.21736 -0.04649 -0.20949 -0.05013 -0.21805 C -0.05326 -0.22546 -0.05482 -0.23356 -0.05951 -0.23981 C -0.06029 -0.24097 -0.06107 -0.24166 -0.06185 -0.24305 C -0.06524 -0.2493 -0.06628 -0.25602 -0.07227 -0.25995 C -0.07383 -0.26111 -0.07552 -0.2618 -0.07696 -0.26319 C -0.07774 -0.26389 -0.07852 -0.26528 -0.0793 -0.2662 C -0.08073 -0.26782 -0.08789 -0.27361 -0.08854 -0.27384 C -0.09011 -0.27477 -0.09167 -0.275 -0.09323 -0.27546 C -0.09479 -0.27708 -0.09623 -0.27893 -0.09792 -0.28009 C -0.10052 -0.28194 -0.11094 -0.2831 -0.11185 -0.28333 C -0.11367 -0.28356 -0.11563 -0.28426 -0.11771 -0.28472 C -0.12539 -0.28657 -0.12917 -0.2868 -0.1375 -0.28796 C -0.15729 -0.29444 -0.14362 -0.2912 -0.1793 -0.28796 C -0.1819 -0.28518 -0.18685 -0.28079 -0.18854 -0.27708 C -0.18907 -0.27592 -0.19076 -0.26342 -0.19102 -0.26319 C -0.19011 -0.25648 -0.18972 -0.24954 -0.18854 -0.24305 C -0.1875 -0.2368 -0.18438 -0.23079 -0.18164 -0.22592 C -0.1793 -0.22176 -0.17552 -0.21528 -0.1724 -0.21204 C -0.16979 -0.20903 -0.16706 -0.20671 -0.1642 -0.20416 C -0.15977 -0.20023 -0.15664 -0.19791 -0.15144 -0.19653 C -0.14597 -0.19491 -0.13503 -0.19329 -0.13503 -0.19305 C -0.13008 -0.19375 -0.12487 -0.19305 -0.11992 -0.19491 C -0.11836 -0.1956 -0.11394 -0.20301 -0.11302 -0.20579 C -0.11094 -0.2118 -0.10886 -0.21805 -0.10716 -0.2243 C -0.10625 -0.22824 -0.1056 -0.23194 -0.10365 -0.23518 C -0.10274 -0.23704 -0.10144 -0.23819 -0.10013 -0.23981 C -0.09753 -0.25046 -0.10091 -0.2375 -0.09675 -0.25231 C -0.09636 -0.2537 -0.09597 -0.25532 -0.09545 -0.25694 C -0.09388 -0.275 -0.09323 -0.27616 -0.09545 -0.30023 C -0.09584 -0.30254 -0.09896 -0.30648 -0.10013 -0.3081 C -0.10104 -0.31018 -0.10117 -0.31273 -0.10261 -0.31435 C -0.10456 -0.31643 -0.10716 -0.31759 -0.10951 -0.31898 C -0.1142 -0.32176 -0.11979 -0.32129 -0.12461 -0.32361 L -0.13164 -0.32662 C -0.13282 -0.32708 -0.13386 -0.32801 -0.13503 -0.32824 L -0.14675 -0.32963 L -0.18972 -0.32662 C -0.19167 -0.32639 -0.19362 -0.32569 -0.19571 -0.325 C -0.2 -0.32384 -0.19987 -0.32361 -0.20365 -0.32199 C -0.20612 -0.31898 -0.20886 -0.31643 -0.21081 -0.31273 C -0.21446 -0.30532 -0.21211 -0.30949 -0.21771 -0.30023 C -0.22084 -0.28773 -0.21576 -0.30671 -0.2224 -0.28634 C -0.22826 -0.26736 -0.22722 -0.27199 -0.2293 -0.25833 C -0.22969 -0.25278 -0.23008 -0.24699 -0.2306 -0.24143 C -0.23112 -0.2331 -0.23216 -0.22477 -0.23282 -0.21666 C -0.23321 -0.21134 -0.23386 -0.20625 -0.23399 -0.20116 C -0.23438 -0.15 -0.23399 -0.09884 -0.23399 -0.04768 " pathEditMode="relative" rAng="0" ptsTypes="AAAAAAAAAAAAAAAAAAAAAAAAAAAAAAAAAAAAAAAAAAAAAAAAAAAAAAAAAAA">
                                      <p:cBhvr>
                                        <p:cTn id="8" dur="2000" fill="hold"/>
                                        <p:tgtEl>
                                          <p:spTgt spid="24"/>
                                        </p:tgtEl>
                                        <p:attrNameLst>
                                          <p:attrName>ppt_x</p:attrName>
                                          <p:attrName>ppt_y</p:attrName>
                                        </p:attrNameLst>
                                      </p:cBhvr>
                                      <p:rCtr x="-11341" y="-16574"/>
                                    </p:animMotion>
                                  </p:childTnLst>
                                </p:cTn>
                              </p:par>
                              <p:par>
                                <p:cTn id="9" presetID="0" presetClass="path" presetSubtype="0" accel="50000" decel="50000" fill="hold" nodeType="withEffect">
                                  <p:stCondLst>
                                    <p:cond delay="1750"/>
                                  </p:stCondLst>
                                  <p:childTnLst>
                                    <p:animMotion origin="layout" path="M 0.00468 -0.02291 L 0.00468 -0.02268 C 0.00533 -0.02546 0.00885 -0.03796 0.00937 -0.04305 C 0.00989 -0.04768 0.00989 -0.05254 0.01054 -0.05717 C 0.0108 -0.05879 0.01145 -0.06018 0.01158 -0.0618 C 0.01211 -0.06435 0.0125 -0.06689 0.01289 -0.06944 C 0.0151 -0.08333 0.01289 -0.06689 0.01523 -0.08495 C 0.01471 -0.09583 0.01497 -0.10671 0.01406 -0.11759 C 0.01354 -0.12407 0.01106 -0.12754 0.00937 -0.1331 C 0.00885 -0.13472 0.00885 -0.13634 0.0082 -0.13773 C 0.00729 -0.14004 0.00586 -0.14189 0.00468 -0.14398 C 0.00312 -0.14699 0.00156 -0.15023 4.16667E-6 -0.15324 C -0.00066 -0.15486 -0.00118 -0.15671 -0.00222 -0.15787 C -0.003 -0.15902 -0.00378 -0.15995 -0.00456 -0.16111 C -0.00534 -0.1625 -0.00586 -0.16435 -0.00691 -0.16574 C -0.01081 -0.17083 -0.00951 -0.16713 -0.01394 -0.17037 C -0.01941 -0.17453 -0.02019 -0.17708 -0.02552 -0.17963 C -0.02696 -0.18032 -0.02865 -0.18078 -0.03021 -0.18125 C -0.03282 -0.18356 -0.03816 -0.18888 -0.0418 -0.19051 C -0.0448 -0.19189 -0.04805 -0.19236 -0.05105 -0.19375 C -0.06602 -0.20023 -0.05066 -0.19398 -0.06394 -0.19838 C -0.06511 -0.19861 -0.06615 -0.19976 -0.06732 -0.19976 C -0.07813 -0.20069 -0.08907 -0.20092 -0.09987 -0.20138 C -0.12227 -0.20555 -0.11446 -0.20486 -0.15573 -0.20138 C -0.15886 -0.20115 -0.16498 -0.19838 -0.16498 -0.19814 C -0.17513 -0.19166 -0.16459 -0.1993 -0.17305 -0.19051 C -0.178 -0.18564 -0.1806 -0.18472 -0.18477 -0.17963 L -0.19414 -0.16736 L -0.19883 -0.16111 C -0.19987 -0.15949 -0.20118 -0.15833 -0.20222 -0.15648 L -0.20456 -0.15185 C -0.20834 -0.11666 -0.20638 -0.13865 -0.20456 -0.06481 C -0.2043 -0.05926 -0.20378 -0.05347 -0.20326 -0.04768 C -0.20274 -0.03981 -0.20248 -0.03356 -0.20105 -0.02615 C -0.20066 -0.02453 -0.20039 -0.02291 -0.19987 -0.02129 C -0.19935 -0.01967 -0.19831 -0.01828 -0.19753 -0.01666 C -0.19545 -0.00555 -0.19636 -0.01273 -0.19636 0.0051 " pathEditMode="relative" rAng="0" ptsTypes="AAAAAAAAAAAAAAAAAAAAAAAAAAAAAAAAAAAAA">
                                      <p:cBhvr>
                                        <p:cTn id="10" dur="2000" fill="hold"/>
                                        <p:tgtEl>
                                          <p:spTgt spid="28"/>
                                        </p:tgtEl>
                                        <p:attrNameLst>
                                          <p:attrName>ppt_x</p:attrName>
                                          <p:attrName>ppt_y</p:attrName>
                                        </p:attrNameLst>
                                      </p:cBhvr>
                                      <p:rCtr x="-10052" y="-7685"/>
                                    </p:animMotion>
                                  </p:childTnLst>
                                </p:cTn>
                              </p:par>
                              <p:par>
                                <p:cTn id="11" presetID="0" presetClass="path" presetSubtype="0" accel="50000" decel="50000" fill="hold" nodeType="withEffect">
                                  <p:stCondLst>
                                    <p:cond delay="4000"/>
                                  </p:stCondLst>
                                  <p:childTnLst>
                                    <p:animMotion origin="layout" path="M -0.00313 -0.02061 L -0.00313 -0.02038 C -0.00365 -0.07362 -0.00365 -0.12686 -0.0043 -0.1801 C -0.00456 -0.18727 -0.00573 -0.20093 -0.00781 -0.20788 L -0.01029 -0.21575 C -0.01081 -0.22038 -0.01146 -0.2294 -0.0125 -0.23426 C -0.01315 -0.2375 -0.01406 -0.24051 -0.01472 -0.24352 C -0.01524 -0.24514 -0.01524 -0.24676 -0.01602 -0.24815 C -0.01758 -0.25139 -0.0194 -0.25417 -0.02071 -0.25741 C -0.02201 -0.26135 -0.02331 -0.26505 -0.02539 -0.26829 C -0.02643 -0.27014 -0.02774 -0.2713 -0.02878 -0.27292 C -0.03386 -0.28079 -0.02982 -0.27825 -0.03581 -0.28079 C -0.03698 -0.28241 -0.03789 -0.28426 -0.0392 -0.28542 C -0.04128 -0.28704 -0.04388 -0.2875 -0.04623 -0.28843 L -0.04961 -0.29005 C -0.05091 -0.29051 -0.05209 -0.29098 -0.05313 -0.29167 C -0.05482 -0.29283 -0.05899 -0.29584 -0.06133 -0.2963 C -0.06628 -0.297 -0.07136 -0.29723 -0.07643 -0.29769 C -0.08998 -0.29723 -0.10365 -0.29723 -0.11719 -0.2963 C -0.11979 -0.29607 -0.12709 -0.29213 -0.12878 -0.29167 L -0.13451 -0.29005 C -0.14271 -0.28288 -0.13242 -0.29121 -0.14388 -0.28542 C -0.14518 -0.28473 -0.14623 -0.28334 -0.1474 -0.28241 C -0.14896 -0.28125 -0.15039 -0.2801 -0.15209 -0.27917 C -0.15586 -0.27709 -0.15573 -0.27801 -0.16029 -0.27616 C -0.16211 -0.27524 -0.16406 -0.27431 -0.16602 -0.27292 C -0.16719 -0.27223 -0.16823 -0.27084 -0.1694 -0.26991 C -0.17097 -0.26875 -0.17253 -0.26783 -0.17409 -0.2669 C -0.17643 -0.26366 -0.1793 -0.26112 -0.18112 -0.25741 C -0.18438 -0.25116 -0.18242 -0.25417 -0.18698 -0.24815 C -0.18737 -0.24607 -0.18737 -0.24399 -0.18802 -0.24213 C -0.1892 -0.23866 -0.19271 -0.23264 -0.19271 -0.23241 C -0.1931 -0.23125 -0.19336 -0.22963 -0.19388 -0.22801 C -0.19466 -0.22593 -0.19571 -0.22408 -0.19623 -0.222 C -0.19688 -0.21945 -0.19831 -0.20996 -0.19844 -0.20788 C -0.19805 -0.15672 -0.19805 -0.10579 -0.1974 -0.05463 C -0.1974 -0.05301 -0.19701 -0.05116 -0.19623 -0.05 C -0.19492 -0.04792 -0.1931 -0.047 -0.19154 -0.04538 C -0.18841 -0.04167 -0.19011 -0.0419 -0.18581 -0.03913 C -0.18542 -0.03889 -0.1849 -0.03913 -0.18451 -0.03913 " pathEditMode="relative" rAng="0" ptsTypes="AAAAAAAAAAAAAAAAAAAAAAAAAAAAAAAAAAAAAAAA">
                                      <p:cBhvr>
                                        <p:cTn id="12" dur="2000" fill="hold"/>
                                        <p:tgtEl>
                                          <p:spTgt spid="35"/>
                                        </p:tgtEl>
                                        <p:attrNameLst>
                                          <p:attrName>ppt_x</p:attrName>
                                          <p:attrName>ppt_y</p:attrName>
                                        </p:attrNameLst>
                                      </p:cBhvr>
                                      <p:rCtr x="-9766" y="-13843"/>
                                    </p:animMotion>
                                  </p:childTnLst>
                                </p:cTn>
                              </p:par>
                              <p:par>
                                <p:cTn id="13" presetID="0" presetClass="path" presetSubtype="0" accel="50000" decel="50000" fill="hold" nodeType="withEffect">
                                  <p:stCondLst>
                                    <p:cond delay="5750"/>
                                  </p:stCondLst>
                                  <p:childTnLst>
                                    <p:animMotion origin="layout" path="M -0.01653 -0.01459 L -0.01653 -0.01436 C -0.01627 -0.02199 -0.01601 -0.02917 -0.01549 -0.03635 C -0.01523 -0.03912 -0.01471 -0.04167 -0.01432 -0.04422 C -0.0138 -0.04908 -0.01224 -0.06922 -0.01185 -0.07361 C -0.01237 -0.10973 -0.01237 -0.14607 -0.01315 -0.18218 C -0.01328 -0.18681 -0.01523 -0.19375 -0.01653 -0.19769 C -0.01888 -0.20348 -0.01914 -0.20186 -0.02252 -0.20695 C -0.02669 -0.21366 -0.02265 -0.21019 -0.02825 -0.21644 C -0.03138 -0.21968 -0.03268 -0.21968 -0.03633 -0.22246 C -0.04557 -0.22963 -0.03372 -0.22107 -0.04336 -0.23033 C -0.04661 -0.23334 -0.04883 -0.2338 -0.05273 -0.23496 C -0.0556 -0.2375 -0.05755 -0.23959 -0.06081 -0.24121 C -0.06237 -0.2419 -0.06393 -0.24213 -0.06549 -0.2426 C -0.07786 -0.24213 -0.09036 -0.24213 -0.10273 -0.24121 C -0.1082 -0.24074 -0.10755 -0.23959 -0.11211 -0.23797 C -0.12161 -0.23496 -0.11419 -0.2382 -0.12252 -0.23496 C -0.12929 -0.23241 -0.12265 -0.23473 -0.12943 -0.23033 C -0.13568 -0.22616 -0.13034 -0.23218 -0.13763 -0.2257 C -0.14088 -0.22269 -0.147 -0.21644 -0.147 -0.21621 C -0.14726 -0.21436 -0.14765 -0.21227 -0.14818 -0.21019 C -0.14883 -0.20649 -0.14974 -0.20301 -0.15039 -0.19931 C -0.15091 -0.19676 -0.15117 -0.19399 -0.15169 -0.19144 C -0.15195 -0.18936 -0.15247 -0.1875 -0.15273 -0.18542 C -0.15325 -0.18218 -0.15351 -0.17917 -0.1539 -0.17593 C -0.15443 -0.17199 -0.15429 -0.1676 -0.15508 -0.16366 C -0.15547 -0.16135 -0.15664 -0.15949 -0.15742 -0.15741 C -0.16002 -0.13611 -0.15872 -0.14491 -0.16081 -0.13102 C -0.16263 -0.07824 -0.16211 -0.10718 -0.16211 -0.04422 " pathEditMode="relative" rAng="0" ptsTypes="AAAAAAAAAAAAAAAAAAAAAAAAAAAAA">
                                      <p:cBhvr>
                                        <p:cTn id="14" dur="2000" fill="hold"/>
                                        <p:tgtEl>
                                          <p:spTgt spid="30"/>
                                        </p:tgtEl>
                                        <p:attrNameLst>
                                          <p:attrName>ppt_x</p:attrName>
                                          <p:attrName>ppt_y</p:attrName>
                                        </p:attrNameLst>
                                      </p:cBhvr>
                                      <p:rCtr x="-7057" y="-11389"/>
                                    </p:animMotion>
                                  </p:childTnLst>
                                </p:cTn>
                              </p:par>
                              <p:par>
                                <p:cTn id="15" presetID="0" presetClass="path" presetSubtype="0" accel="50000" decel="50000" fill="hold" nodeType="withEffect">
                                  <p:stCondLst>
                                    <p:cond delay="5750"/>
                                  </p:stCondLst>
                                  <p:childTnLst>
                                    <p:animMotion origin="layout" path="M 0.0043 -0.0081 L 0.0043 -0.00787 C 0.003 -0.04629 0.0043 -0.00903 0.00313 -0.03495 C 0.00234 -0.05116 0.00287 -0.05278 0.00026 -0.07083 C -0.00013 -0.0743 -0.00117 -0.07754 -0.00195 -0.08079 C -0.00247 -0.08379 -0.00273 -0.08704 -0.00364 -0.08981 C -0.00508 -0.09467 -0.0069 -0.09907 -0.00859 -0.1037 C -0.00976 -0.10671 -0.0112 -0.10926 -0.01198 -0.11273 C -0.01276 -0.11551 -0.01341 -0.11875 -0.01419 -0.12153 C -0.01471 -0.12338 -0.01549 -0.12477 -0.01588 -0.12662 C -0.01641 -0.12824 -0.01654 -0.12986 -0.01706 -0.13148 C -0.01745 -0.13287 -0.01823 -0.13403 -0.01875 -0.13541 C -0.01927 -0.13704 -0.0194 -0.13889 -0.01979 -0.14051 C -0.02031 -0.14259 -0.02096 -0.14444 -0.02148 -0.14653 C -0.02213 -0.14884 -0.02252 -0.15116 -0.02318 -0.15347 C -0.02383 -0.15532 -0.02474 -0.15648 -0.02539 -0.15833 C -0.02617 -0.16018 -0.02643 -0.1625 -0.02708 -0.16435 C -0.0276 -0.16574 -0.02825 -0.1669 -0.02877 -0.16829 C -0.0293 -0.16967 -0.02943 -0.17106 -0.02995 -0.17222 C -0.0319 -0.17754 -0.03555 -0.18333 -0.03776 -0.18727 C -0.03893 -0.18912 -0.03984 -0.19166 -0.04114 -0.19329 C -0.04219 -0.19444 -0.04336 -0.19583 -0.04453 -0.19722 C -0.04779 -0.20139 -0.05078 -0.20671 -0.05456 -0.21018 C -0.0556 -0.21111 -0.0569 -0.2118 -0.05794 -0.21296 C -0.06549 -0.22245 -0.05456 -0.2118 -0.06289 -0.22014 C -0.06406 -0.22106 -0.0651 -0.22222 -0.06627 -0.22291 C -0.07057 -0.22616 -0.06888 -0.22384 -0.07357 -0.22708 C -0.07734 -0.2294 -0.08086 -0.2331 -0.08476 -0.23495 C -0.09062 -0.23773 -0.09062 -0.2375 -0.09596 -0.24097 C -0.09752 -0.2419 -0.09896 -0.24305 -0.10039 -0.24398 C -0.10573 -0.24676 -0.11055 -0.24676 -0.11614 -0.24791 C -0.11888 -0.2493 -0.12161 -0.25092 -0.12448 -0.25185 C -0.12708 -0.25278 -0.12969 -0.25324 -0.13229 -0.25393 C -0.14284 -0.25671 -0.13516 -0.25509 -0.14518 -0.25671 C -0.15065 -0.25648 -0.15612 -0.25671 -0.16146 -0.25579 C -0.16523 -0.25532 -0.16888 -0.2537 -0.17266 -0.25278 C -0.17526 -0.25231 -0.17786 -0.25208 -0.18047 -0.25185 C -0.18294 -0.24977 -0.18633 -0.24653 -0.18893 -0.24491 C -0.19127 -0.24352 -0.19375 -0.24213 -0.19609 -0.24097 C -0.19896 -0.23958 -0.20182 -0.23866 -0.20456 -0.23704 C -0.20651 -0.23565 -0.20833 -0.23356 -0.21016 -0.23194 C -0.21758 -0.21875 -0.21211 -0.2294 -0.21745 -0.21713 C -0.21836 -0.21504 -0.2194 -0.21319 -0.22018 -0.21111 C -0.22096 -0.20926 -0.22135 -0.20717 -0.22187 -0.20509 C -0.22239 -0.20347 -0.22305 -0.20185 -0.22357 -0.20023 C -0.22383 -0.19745 -0.22383 -0.19467 -0.22409 -0.19213 C -0.22461 -0.18912 -0.22552 -0.18634 -0.22578 -0.18333 C -0.2263 -0.17893 -0.22617 -0.17454 -0.22643 -0.17037 C -0.22747 -0.11366 -0.22617 -0.1662 -0.22812 -0.1206 C -0.22904 -0.09768 -0.22773 -0.10833 -0.22917 -0.09768 C -0.22982 -0.06944 -0.22969 -0.08241 -0.22969 -0.05903 " pathEditMode="relative" rAng="0" ptsTypes="AAAAAAAAAAAAAAAAAAAAAAAAAAAAAAAAAAAAAAAAAAAAAAAAAAA">
                                      <p:cBhvr>
                                        <p:cTn id="16" dur="2000" fill="hold"/>
                                        <p:tgtEl>
                                          <p:spTgt spid="31"/>
                                        </p:tgtEl>
                                        <p:attrNameLst>
                                          <p:attrName>ppt_x</p:attrName>
                                          <p:attrName>ppt_y</p:attrName>
                                        </p:attrNameLst>
                                      </p:cBhvr>
                                      <p:rCtr x="-11706" y="-12431"/>
                                    </p:animMotion>
                                  </p:childTnLst>
                                </p:cTn>
                              </p:par>
                              <p:par>
                                <p:cTn id="17" presetID="0" presetClass="path" presetSubtype="0" accel="50000" decel="50000" fill="hold" nodeType="withEffect">
                                  <p:stCondLst>
                                    <p:cond delay="6500"/>
                                  </p:stCondLst>
                                  <p:childTnLst>
                                    <p:animMotion origin="layout" path="M 0.00156 -0.01921 L 0.00156 -0.01898 C 0.0095 -0.05162 0.00586 -0.03148 0.00377 -0.09375 C 0.00364 -0.10208 0.00273 -0.1037 0.00156 -0.11065 C 0.00039 -0.11782 0.00065 -0.11806 -0.00091 -0.12477 C -0.00104 -0.12616 -0.00156 -0.12778 -0.00195 -0.1294 C -0.00248 -0.13148 -0.00261 -0.13357 -0.00313 -0.13565 C -0.00352 -0.13704 -0.00404 -0.13866 -0.0043 -0.14028 C -0.00469 -0.14236 -0.00482 -0.14444 -0.00534 -0.14653 C -0.00612 -0.14815 -0.00716 -0.14954 -0.00781 -0.15116 C -0.00873 -0.15301 -0.00938 -0.15509 -0.01003 -0.15718 C -0.01094 -0.15972 -0.01133 -0.16273 -0.0125 -0.16505 C -0.01888 -0.1787 -0.01341 -0.16134 -0.01823 -0.17431 C -0.01875 -0.17569 -0.01875 -0.17755 -0.0194 -0.17894 C -0.02227 -0.18426 -0.02513 -0.18588 -0.02865 -0.18982 C -0.02956 -0.19074 -0.03034 -0.1919 -0.03112 -0.19306 C -0.0319 -0.19444 -0.03229 -0.19653 -0.03333 -0.19769 C -0.03698 -0.20116 -0.04115 -0.20347 -0.04492 -0.20694 C -0.04623 -0.20787 -0.0474 -0.20903 -0.04844 -0.20995 C -0.05 -0.21157 -0.05156 -0.21296 -0.05313 -0.21458 C -0.0543 -0.21597 -0.05521 -0.21806 -0.05664 -0.21921 C -0.05833 -0.22083 -0.06055 -0.2213 -0.0625 -0.22245 C -0.06406 -0.22338 -0.0655 -0.22454 -0.06706 -0.22546 C -0.07826 -0.23148 -0.07018 -0.22593 -0.08333 -0.23171 C -0.08451 -0.23218 -0.08555 -0.23287 -0.08685 -0.23333 C -0.08867 -0.2338 -0.09076 -0.23426 -0.09271 -0.23472 C -0.09427 -0.23519 -0.0957 -0.23611 -0.09727 -0.23634 C -0.10534 -0.23773 -0.12175 -0.23935 -0.12175 -0.23912 C -0.1349 -0.23889 -0.14805 -0.23912 -0.16133 -0.23796 C -0.16367 -0.23773 -0.16602 -0.23588 -0.16823 -0.23472 C -0.17708 -0.23102 -0.16615 -0.23611 -0.17513 -0.23009 C -0.17643 -0.2294 -0.17761 -0.2294 -0.17865 -0.2287 C -0.18763 -0.22269 -0.17695 -0.22778 -0.18581 -0.22407 C -0.18893 -0.21968 -0.18893 -0.21898 -0.19271 -0.2162 C -0.19414 -0.21505 -0.19583 -0.21435 -0.19727 -0.21319 C -0.20365 -0.20741 -0.19492 -0.21204 -0.20313 -0.20857 C -0.2043 -0.20694 -0.20534 -0.20509 -0.20664 -0.2037 C -0.21263 -0.19745 -0.21289 -0.19954 -0.21706 -0.19306 C -0.2181 -0.19144 -0.21875 -0.19005 -0.2194 -0.18819 C -0.22031 -0.18519 -0.21992 -0.18125 -0.22175 -0.17894 L -0.22513 -0.17431 L -0.22761 -0.16505 C -0.228 -0.16343 -0.22852 -0.16204 -0.22865 -0.16042 C -0.2293 -0.15718 -0.23008 -0.15255 -0.23112 -0.14954 C -0.23177 -0.14745 -0.23268 -0.14537 -0.23333 -0.14329 C -0.23373 -0.14074 -0.23399 -0.13819 -0.23451 -0.13565 C -0.2349 -0.13403 -0.23542 -0.13241 -0.23581 -0.13079 C -0.23607 -0.12894 -0.23646 -0.12685 -0.23685 -0.12477 C -0.24011 -0.10903 -0.23555 -0.13333 -0.23919 -0.11389 C -0.23958 -0.10764 -0.23972 -0.10139 -0.24024 -0.09514 C -0.24063 -0.09213 -0.24115 -0.08912 -0.24154 -0.08588 C -0.24206 -0.08032 -0.24232 -0.07454 -0.24271 -0.06898 C -0.2431 -0.06157 -0.24323 -0.0544 -0.24375 -0.04722 C -0.24479 -0.03449 -0.24727 -0.0463 -0.24727 -0.02546 L -0.24727 0.0088 " pathEditMode="relative" rAng="0" ptsTypes="AAAAAAAAAAAAAAAAAAAAAAAAAAAAAAAAAAAAAAAAAAAAAAAAAAAAAAA">
                                      <p:cBhvr>
                                        <p:cTn id="18" dur="2000" fill="hold"/>
                                        <p:tgtEl>
                                          <p:spTgt spid="27"/>
                                        </p:tgtEl>
                                        <p:attrNameLst>
                                          <p:attrName>ppt_x</p:attrName>
                                          <p:attrName>ppt_y</p:attrName>
                                        </p:attrNameLst>
                                      </p:cBhvr>
                                      <p:rCtr x="-12201" y="-9606"/>
                                    </p:animMotion>
                                  </p:childTnLst>
                                </p:cTn>
                              </p:par>
                              <p:par>
                                <p:cTn id="19" presetID="0" presetClass="path" presetSubtype="0" accel="50000" decel="50000" fill="hold" nodeType="withEffect">
                                  <p:stCondLst>
                                    <p:cond delay="6500"/>
                                  </p:stCondLst>
                                  <p:childTnLst>
                                    <p:animMotion origin="layout" path="M -0.06771 0.0162 L -0.06771 0.01644 C -0.0681 0.01134 -0.06888 0.00671 -0.06888 0.00208 C -0.06888 -0.01921 -0.0681 -0.02662 -0.06654 -0.04444 C -0.06706 -0.06759 -0.06706 -0.09097 -0.06771 -0.11412 C -0.06784 -0.1213 -0.06966 -0.12315 -0.07122 -0.12963 C -0.07279 -0.13565 -0.07187 -0.13542 -0.07357 -0.14051 C -0.07435 -0.14282 -0.07513 -0.14467 -0.07591 -0.14676 C -0.07643 -0.14838 -0.07656 -0.15 -0.07708 -0.15139 C -0.07773 -0.15417 -0.07864 -0.15648 -0.0793 -0.15926 C -0.08021 -0.16227 -0.0806 -0.16551 -0.08177 -0.16852 C -0.08242 -0.1706 -0.08333 -0.17268 -0.08398 -0.17477 C -0.0845 -0.17616 -0.08476 -0.17778 -0.08529 -0.1794 C -0.08594 -0.18194 -0.08659 -0.18449 -0.0875 -0.18704 C -0.08815 -0.18935 -0.08919 -0.1912 -0.08971 -0.19329 C -0.09023 -0.19491 -0.09049 -0.19653 -0.09101 -0.19792 C -0.09232 -0.20116 -0.09414 -0.20417 -0.0957 -0.20741 L -0.10039 -0.21667 C -0.11055 -0.23032 -0.09284 -0.20717 -0.10612 -0.22292 C -0.11003 -0.22731 -0.11471 -0.23588 -0.12018 -0.23842 C -0.12878 -0.24213 -0.1181 -0.23704 -0.12708 -0.24305 C -0.12904 -0.24421 -0.13086 -0.24491 -0.13281 -0.24606 C -0.13594 -0.24792 -0.13893 -0.25116 -0.14219 -0.25231 C -0.14375 -0.25278 -0.14531 -0.25324 -0.14687 -0.25393 C -0.15013 -0.25509 -0.15143 -0.25625 -0.15508 -0.25694 C -0.15885 -0.25764 -0.16263 -0.25787 -0.16667 -0.25856 C -0.16979 -0.25903 -0.17279 -0.25949 -0.17591 -0.25995 C -0.17825 -0.26042 -0.1806 -0.26134 -0.18281 -0.26157 C -0.18841 -0.26227 -0.19375 -0.2625 -0.19909 -0.26319 C -0.20221 -0.26342 -0.20534 -0.26412 -0.20846 -0.26458 L -0.2875 -0.26319 C -0.28945 -0.26296 -0.29049 -0.25972 -0.29219 -0.25856 C -0.29323 -0.25764 -0.29466 -0.25764 -0.2957 -0.25694 C -0.29805 -0.25555 -0.30039 -0.25393 -0.3026 -0.25231 C -0.30378 -0.25069 -0.30482 -0.24884 -0.30612 -0.24768 C -0.30716 -0.24676 -0.30846 -0.24676 -0.30976 -0.24606 C -0.31094 -0.24514 -0.31198 -0.24398 -0.31315 -0.24305 C -0.31667 -0.23588 -0.31706 -0.23426 -0.32487 -0.22893 C -0.32643 -0.22801 -0.32799 -0.22731 -0.3293 -0.22592 C -0.33073 -0.22454 -0.33164 -0.22268 -0.33294 -0.2213 C -0.33437 -0.21967 -0.33594 -0.21805 -0.3375 -0.21667 C -0.3431 -0.21134 -0.34518 -0.21111 -0.35156 -0.20255 C -0.3582 -0.19375 -0.35508 -0.19884 -0.36081 -0.18704 L -0.36315 -0.18241 C -0.36575 -0.17153 -0.36237 -0.18495 -0.36667 -0.17153 C -0.36719 -0.17014 -0.36719 -0.16852 -0.36784 -0.1669 C -0.372 -0.15579 -0.36836 -0.16967 -0.37239 -0.15602 C -0.37344 -0.15301 -0.37383 -0.14977 -0.37487 -0.14676 C -0.3776 -0.1375 -0.37643 -0.14167 -0.37825 -0.13449 C -0.37864 -0.13125 -0.37904 -0.12824 -0.37956 -0.125 C -0.38034 -0.11921 -0.38268 -0.10787 -0.38398 -0.10185 C -0.38476 -0.09861 -0.38529 -0.09537 -0.38646 -0.09259 C -0.38893 -0.08611 -0.38958 -0.08472 -0.39114 -0.07708 C -0.39232 -0.06967 -0.39206 -0.0706 -0.39466 -0.06296 C -0.39531 -0.06088 -0.39622 -0.05903 -0.39687 -0.05671 C -0.40104 -0.04305 -0.397 -0.05185 -0.40156 -0.04282 L -0.4026 -0.03657 " pathEditMode="relative" rAng="0" ptsTypes="AAAAAAAAAAAAAAAAAAAAAAAAAAAAAAAAAAAAAAAAAAAAAAAAAAAAAAAAA">
                                      <p:cBhvr>
                                        <p:cTn id="20" dur="2000" fill="hold"/>
                                        <p:tgtEl>
                                          <p:spTgt spid="21"/>
                                        </p:tgtEl>
                                        <p:attrNameLst>
                                          <p:attrName>ppt_x</p:attrName>
                                          <p:attrName>ppt_y</p:attrName>
                                        </p:attrNameLst>
                                      </p:cBhvr>
                                      <p:rCtr x="-16693" y="-14028"/>
                                    </p:animMotion>
                                  </p:childTnLst>
                                </p:cTn>
                              </p:par>
                              <p:par>
                                <p:cTn id="21" presetID="0" presetClass="path" presetSubtype="0" accel="50000" decel="50000" fill="hold" nodeType="withEffect">
                                  <p:stCondLst>
                                    <p:cond delay="6500"/>
                                  </p:stCondLst>
                                  <p:childTnLst>
                                    <p:animMotion origin="layout" path="M -0.01263 0.02199 L -0.01263 0.02222 C -0.0121 0.01666 -0.01197 0.01157 -0.01145 0.00648 C -0.01093 0.00208 -0.00989 -0.00347 -0.00898 -0.00764 C -0.0095 -0.06482 -0.0095 -0.12222 -0.01015 -0.17963 C -0.01015 -0.18218 -0.01106 -0.18472 -0.01145 -0.18727 C -0.01458 -0.20996 -0.01093 -0.18773 -0.01367 -0.20139 C -0.01419 -0.20347 -0.01588 -0.21412 -0.01718 -0.21829 C -0.01783 -0.2206 -0.01888 -0.22246 -0.01953 -0.22454 C -0.02005 -0.22616 -0.02044 -0.22755 -0.02057 -0.22917 C -0.02109 -0.23125 -0.02135 -0.23357 -0.02187 -0.23542 C -0.02239 -0.23704 -0.02356 -0.23843 -0.02421 -0.24005 C -0.02474 -0.24144 -0.02474 -0.24329 -0.02526 -0.24468 C -0.02604 -0.24676 -0.02708 -0.24885 -0.02773 -0.25093 C -0.02812 -0.25232 -0.02825 -0.25417 -0.02877 -0.25556 C -0.02942 -0.25718 -0.03046 -0.25857 -0.03125 -0.26019 C -0.04179 -0.28866 -0.02135 -0.23843 -0.03463 -0.26945 C -0.0414 -0.28565 -0.0319 -0.26551 -0.04036 -0.28195 C -0.04218 -0.28496 -0.04283 -0.28912 -0.04505 -0.29121 C -0.04635 -0.29236 -0.04752 -0.29306 -0.04856 -0.29422 C -0.04947 -0.29514 -0.05 -0.29676 -0.05104 -0.29746 C -0.05312 -0.29885 -0.05546 -0.29954 -0.05794 -0.30047 C -0.05911 -0.30093 -0.06015 -0.30185 -0.06145 -0.30209 C -0.08463 -0.30718 -0.04856 -0.29931 -0.07773 -0.3051 C -0.08242 -0.30602 -0.08697 -0.30741 -0.09166 -0.30834 C -0.09479 -0.3088 -0.09791 -0.30903 -0.10104 -0.30972 C -0.10481 -0.31065 -0.10859 -0.3125 -0.11263 -0.31297 L -0.12877 -0.31435 L -0.18815 -0.31297 C -0.19179 -0.31273 -0.19765 -0.30972 -0.20104 -0.30834 L -0.20442 -0.30672 C -0.20546 -0.30625 -0.20677 -0.30533 -0.20794 -0.3051 L -0.21484 -0.30371 C -0.21614 -0.30255 -0.21718 -0.30116 -0.21835 -0.30047 C -0.22005 -0.29954 -0.2276 -0.29792 -0.22877 -0.29746 C -0.23151 -0.29653 -0.23606 -0.29375 -0.23815 -0.29283 C -0.23932 -0.29213 -0.24036 -0.29167 -0.24166 -0.29121 C -0.24388 -0.29051 -0.24635 -0.29028 -0.24856 -0.28959 C -0.25052 -0.28866 -0.25234 -0.2875 -0.25442 -0.28658 C -0.25846 -0.28472 -0.26328 -0.28287 -0.26718 -0.28033 C -0.26849 -0.27963 -0.2694 -0.27801 -0.27057 -0.27732 C -0.28385 -0.26852 -0.26197 -0.28542 -0.27877 -0.27269 C -0.27994 -0.27176 -0.28099 -0.27037 -0.28229 -0.26945 C -0.28346 -0.26875 -0.28463 -0.26875 -0.28593 -0.26806 C -0.28932 -0.26551 -0.29023 -0.26297 -0.29388 -0.26019 C -0.29505 -0.25949 -0.29635 -0.25926 -0.29752 -0.25857 C -0.29856 -0.25718 -0.2996 -0.25533 -0.30104 -0.25394 C -0.30273 -0.25232 -0.30481 -0.25093 -0.30677 -0.24931 C -0.30833 -0.24792 -0.30989 -0.2463 -0.31145 -0.24468 C -0.3177 -0.23241 -0.3095 -0.24722 -0.31718 -0.23704 C -0.32838 -0.22199 -0.31796 -0.23357 -0.32773 -0.21829 C -0.3302 -0.21435 -0.33333 -0.21135 -0.33593 -0.20741 C -0.33763 -0.20463 -0.3388 -0.20116 -0.34036 -0.19815 C -0.34283 -0.19398 -0.34583 -0.19051 -0.34752 -0.18588 C -0.34817 -0.1838 -0.34895 -0.18172 -0.34974 -0.17963 C -0.35052 -0.17801 -0.35156 -0.17662 -0.35208 -0.175 C -0.3526 -0.17361 -0.35273 -0.17176 -0.35325 -0.17037 C -0.35429 -0.16713 -0.35546 -0.16412 -0.35677 -0.16111 C -0.35742 -0.15949 -0.35846 -0.1581 -0.35911 -0.15648 C -0.36002 -0.15394 -0.36067 -0.15116 -0.36145 -0.14861 C -0.36171 -0.14699 -0.36197 -0.14537 -0.36263 -0.14398 C -0.36315 -0.14236 -0.36419 -0.14097 -0.36484 -0.13935 C -0.36523 -0.13727 -0.36562 -0.13519 -0.36614 -0.1331 C -0.36679 -0.1301 -0.36796 -0.12709 -0.36835 -0.12385 L -0.36953 -0.11459 C -0.36992 -0.09491 -0.37057 -0.07523 -0.37057 -0.05556 " pathEditMode="relative" rAng="0" ptsTypes="AAAAAAAAAAAAAAAAAAAAAAAAAAAAAAAAAAAAAAAAAAAAAAAAAAAAAAAAAAAAAAAAAA">
                                      <p:cBhvr>
                                        <p:cTn id="22" dur="2000" fill="hold"/>
                                        <p:tgtEl>
                                          <p:spTgt spid="22"/>
                                        </p:tgtEl>
                                        <p:attrNameLst>
                                          <p:attrName>ppt_x</p:attrName>
                                          <p:attrName>ppt_y</p:attrName>
                                        </p:attrNameLst>
                                      </p:cBhvr>
                                      <p:rCtr x="-17721" y="-16806"/>
                                    </p:animMotion>
                                  </p:childTnLst>
                                </p:cTn>
                              </p:par>
                              <p:par>
                                <p:cTn id="23" presetID="0" presetClass="path" presetSubtype="0" accel="50000" decel="50000" fill="hold" nodeType="withEffect">
                                  <p:stCondLst>
                                    <p:cond delay="8750"/>
                                  </p:stCondLst>
                                  <p:childTnLst>
                                    <p:animMotion origin="layout" path="M -0.00169 -0.00857 L -0.00169 -0.00833 C -0.00221 -0.02407 -0.00221 -0.03982 -0.00299 -0.05509 C -0.00312 -0.05833 -0.00377 -0.06134 -0.00416 -0.06458 C -0.00468 -0.0713 -0.00481 -0.07801 -0.00533 -0.08472 C -0.00559 -0.08773 -0.00612 -0.09074 -0.00638 -0.09398 C -0.0069 -0.09745 -0.00716 -0.10116 -0.00768 -0.10486 C -0.0082 -0.10903 -0.00898 -0.11157 -0.00989 -0.11574 C -0.01041 -0.11921 -0.0108 -0.12292 -0.01106 -0.12662 C -0.01158 -0.13171 -0.01158 -0.13681 -0.01237 -0.14213 C -0.01263 -0.14514 -0.01393 -0.14815 -0.01458 -0.15139 C -0.01549 -0.15486 -0.01614 -0.15857 -0.01705 -0.16227 C -0.01731 -0.1662 -0.01731 -0.1706 -0.01809 -0.17454 C -0.01862 -0.17778 -0.01966 -0.18079 -0.02044 -0.1838 C -0.02382 -0.19838 -0.02122 -0.19051 -0.025 -0.20093 C -0.02604 -0.20602 -0.02695 -0.21181 -0.02864 -0.21644 C -0.02955 -0.21921 -0.03072 -0.22176 -0.03216 -0.22431 C -0.03502 -0.23032 -0.03971 -0.23889 -0.04375 -0.24444 C -0.04778 -0.25023 -0.05104 -0.25787 -0.05638 -0.26134 C -0.05794 -0.2625 -0.05976 -0.26319 -0.06106 -0.26458 C -0.06471 -0.26782 -0.06757 -0.27269 -0.07148 -0.27546 C -0.07461 -0.27732 -0.07799 -0.27917 -0.08086 -0.28148 C -0.08242 -0.28287 -0.08385 -0.28495 -0.08554 -0.28611 C -0.08658 -0.28704 -0.08789 -0.28704 -0.08906 -0.28773 C -0.09987 -0.29491 -0.09752 -0.29676 -0.11237 -0.30162 C -0.11393 -0.30232 -0.11523 -0.30301 -0.11679 -0.30324 C -0.12031 -0.30394 -0.12395 -0.30417 -0.12747 -0.30486 C -0.12968 -0.30532 -0.1319 -0.30579 -0.13437 -0.30625 C -0.15364 -0.30532 -0.17304 -0.30509 -0.19257 -0.30324 C -0.19531 -0.30301 -0.1983 -0.30208 -0.20052 -0.30023 C -0.20572 -0.29607 -0.21653 -0.28357 -0.22031 -0.27546 C -0.22239 -0.27107 -0.2233 -0.26597 -0.225 -0.26134 C -0.22669 -0.25671 -0.22929 -0.25232 -0.23086 -0.24745 C -0.23242 -0.24236 -0.2332 -0.23704 -0.23437 -0.23194 C -0.23593 -0.22477 -0.23528 -0.2294 -0.23658 -0.22107 C -0.23815 -0.21181 -0.24127 -0.19329 -0.24127 -0.19306 C -0.24166 -0.18843 -0.24205 -0.1838 -0.24257 -0.17917 C -0.24309 -0.17361 -0.24583 -0.15671 -0.24596 -0.14977 C -0.24635 -0.12037 -0.24596 -0.09074 -0.24596 -0.06134 " pathEditMode="relative" rAng="0" ptsTypes="AAAAAAAAAAAAAAAAAAAAAAAAAAAAAAAAAAAAAAA">
                                      <p:cBhvr>
                                        <p:cTn id="24" dur="2000" fill="hold"/>
                                        <p:tgtEl>
                                          <p:spTgt spid="32"/>
                                        </p:tgtEl>
                                        <p:attrNameLst>
                                          <p:attrName>ppt_x</p:attrName>
                                          <p:attrName>ppt_y</p:attrName>
                                        </p:attrNameLst>
                                      </p:cBhvr>
                                      <p:rCtr x="-12227" y="-14884"/>
                                    </p:animMotion>
                                  </p:childTnLst>
                                </p:cTn>
                              </p:par>
                              <p:par>
                                <p:cTn id="25" presetID="0" presetClass="path" presetSubtype="0" accel="50000" decel="50000" fill="hold" nodeType="withEffect">
                                  <p:stCondLst>
                                    <p:cond delay="8750"/>
                                  </p:stCondLst>
                                  <p:childTnLst>
                                    <p:animMotion origin="layout" path="M 0.00807 -0.0169 L 0.00807 -0.01666 C 0.00833 -0.02592 0.00872 -0.03495 0.00859 -0.04398 C 0.00859 -0.05116 0.00781 -0.05856 0.00755 -0.06574 C 0.00729 -0.07014 0.00716 -0.07454 0.0069 -0.0787 C 0.00651 -0.08912 0.00625 -0.0993 0.00586 -0.10972 C 0.00573 -0.11296 0.0056 -0.1162 0.00534 -0.11967 C 0.00377 -0.13657 0.00299 -0.13819 0.00078 -0.15648 C 0.00039 -0.15995 0.00039 -0.16389 -0.00026 -0.16736 C -0.00209 -0.17685 -0.00703 -0.19444 -0.01094 -0.20023 C -0.02031 -0.21458 -0.0086 -0.19745 -0.02044 -0.21227 C -0.02097 -0.21296 -0.03008 -0.22592 -0.03334 -0.22916 C -0.03516 -0.23102 -0.03698 -0.2331 -0.03893 -0.23403 C -0.0405 -0.23495 -0.04232 -0.23472 -0.04401 -0.23518 C -0.04883 -0.23727 -0.05196 -0.23889 -0.05742 -0.24004 C -0.06016 -0.24074 -0.06302 -0.24074 -0.06576 -0.24097 C -0.0888 -0.23588 -0.08685 -0.24398 -0.09831 -0.22824 C -0.09987 -0.22592 -0.10117 -0.22338 -0.10274 -0.22106 C -0.10352 -0.21875 -0.10417 -0.21643 -0.10495 -0.21412 C -0.1056 -0.21227 -0.10651 -0.21018 -0.10716 -0.20833 C -0.11055 -0.19791 -0.11511 -0.18171 -0.11667 -0.17129 C -0.11992 -0.15023 -0.11706 -0.16991 -0.11953 -0.15139 C -0.12005 -0.14745 -0.12071 -0.14352 -0.12123 -0.13958 C -0.12227 -0.12963 -0.12292 -0.11736 -0.12344 -0.10764 C -0.12357 -0.10069 -0.12383 -0.09375 -0.12396 -0.0868 C -0.12461 -0.06782 -0.12448 -0.07616 -0.12448 -0.06991 " pathEditMode="relative" rAng="0" ptsTypes="AAAAAAAAAAAAAAAAAAAAAAAAAA">
                                      <p:cBhvr>
                                        <p:cTn id="26" dur="2000" fill="hold"/>
                                        <p:tgtEl>
                                          <p:spTgt spid="29"/>
                                        </p:tgtEl>
                                        <p:attrNameLst>
                                          <p:attrName>ppt_x</p:attrName>
                                          <p:attrName>ppt_y</p:attrName>
                                        </p:attrNameLst>
                                      </p:cBhvr>
                                      <p:rCtr x="-6615" y="-11204"/>
                                    </p:animMotion>
                                  </p:childTnLst>
                                </p:cTn>
                              </p:par>
                              <p:par>
                                <p:cTn id="27" presetID="0" presetClass="path" presetSubtype="0" accel="50000" decel="50000" fill="hold" nodeType="withEffect">
                                  <p:stCondLst>
                                    <p:cond delay="8750"/>
                                  </p:stCondLst>
                                  <p:childTnLst>
                                    <p:animMotion origin="layout" path="M -0.00013 -0.02546 L -0.00013 -0.02523 C -0.0017 -0.02963 -0.00365 -0.03379 -0.00482 -0.03796 C -0.00716 -0.04513 -0.00716 -0.06597 -0.00729 -0.06736 C -0.00769 -0.08819 -0.00769 -0.10879 -0.00834 -0.12939 C -0.00847 -0.13101 -0.00938 -0.1324 -0.00951 -0.13402 C -0.01003 -0.13819 -0.01029 -0.14236 -0.01081 -0.14652 C -0.01094 -0.14814 -0.01159 -0.14953 -0.01185 -0.15115 C -0.01263 -0.15532 -0.01341 -0.15949 -0.0142 -0.16365 C -0.01459 -0.16574 -0.01446 -0.16805 -0.0155 -0.16967 C -0.01758 -0.17384 -0.01862 -0.17569 -0.01993 -0.18055 C -0.02097 -0.18356 -0.02097 -0.18726 -0.0224 -0.18981 C -0.02618 -0.19768 -0.02357 -0.19328 -0.0306 -0.20231 C -0.03295 -0.20578 -0.03425 -0.20787 -0.0375 -0.21018 C -0.03854 -0.21088 -0.03972 -0.21088 -0.04102 -0.21157 C -0.04258 -0.2125 -0.04388 -0.21388 -0.04571 -0.21481 C -0.04753 -0.21551 -0.04948 -0.21551 -0.05144 -0.2162 C -0.06159 -0.22037 -0.053 -0.21851 -0.06185 -0.22083 C -0.06979 -0.22314 -0.0724 -0.22291 -0.08164 -0.22407 L -0.09323 -0.22546 C -0.10378 -0.225 -0.1142 -0.225 -0.12461 -0.22407 C -0.12657 -0.22384 -0.13177 -0.22013 -0.13282 -0.21944 C -0.13737 -0.21597 -0.13789 -0.21435 -0.14219 -0.20856 C -0.14779 -0.20092 -0.14545 -0.20486 -0.14909 -0.19768 C -0.1517 -0.18078 -0.14844 -0.19838 -0.15261 -0.18379 C -0.15313 -0.18171 -0.15326 -0.17963 -0.15378 -0.17754 C -0.15456 -0.1743 -0.1556 -0.17129 -0.15612 -0.16828 C -0.15873 -0.15416 -0.15743 -0.15995 -0.15951 -0.15115 C -0.1599 -0.14814 -0.16029 -0.1449 -0.16081 -0.14189 C -0.16107 -0.13935 -0.16159 -0.1368 -0.16198 -0.13402 C -0.16289 -0.12129 -0.16263 -0.1081 -0.1642 -0.09537 C -0.16459 -0.09213 -0.16472 -0.08912 -0.1655 -0.08611 C -0.16602 -0.08287 -0.16706 -0.07986 -0.16771 -0.07662 C -0.1681 -0.07523 -0.16862 -0.07361 -0.16888 -0.07199 C -0.17071 -0.06273 -0.1694 -0.06782 -0.1724 -0.05648 L -0.17344 -0.05185 C -0.17396 -0.05046 -0.17435 -0.04884 -0.17461 -0.04722 C -0.175 -0.04513 -0.17513 -0.04305 -0.17591 -0.04097 C -0.17644 -0.03935 -0.17748 -0.03796 -0.17813 -0.03634 C -0.17865 -0.03217 -0.17865 -0.02801 -0.1793 -0.02407 C -0.17982 -0.02083 -0.18125 -0.01782 -0.18164 -0.01481 C -0.18216 -0.01203 -0.18229 -0.00949 -0.18282 -0.00694 C -0.18542 0.00556 -0.18503 -0.00162 -0.18503 0.00556 L -0.18503 0.00579 " pathEditMode="relative" rAng="0" ptsTypes="AAAAAAAAAAAAAAAAAAAAAAAAAAAAAAAAAAAAAAAAAAAA">
                                      <p:cBhvr>
                                        <p:cTn id="28" dur="2000" fill="hold"/>
                                        <p:tgtEl>
                                          <p:spTgt spid="36"/>
                                        </p:tgtEl>
                                        <p:attrNameLst>
                                          <p:attrName>ppt_x</p:attrName>
                                          <p:attrName>ppt_y</p:attrName>
                                        </p:attrNameLst>
                                      </p:cBhvr>
                                      <p:rCtr x="-9258" y="-8449"/>
                                    </p:animMotion>
                                  </p:childTnLst>
                                </p:cTn>
                              </p:par>
                              <p:par>
                                <p:cTn id="29" presetID="0" presetClass="path" presetSubtype="0" accel="50000" decel="50000" fill="hold" nodeType="withEffect">
                                  <p:stCondLst>
                                    <p:cond delay="8750"/>
                                  </p:stCondLst>
                                  <p:childTnLst>
                                    <p:animMotion origin="layout" path="M -0.00677 0.00394 L -0.00677 0.00417 C -0.00625 -0.00139 -0.00612 -0.00648 -0.0056 -0.01157 C -0.00508 -0.01597 -0.00404 -0.02153 -0.00312 -0.02569 C -0.00365 -0.08287 -0.00365 -0.14028 -0.0043 -0.19768 C -0.0043 -0.20023 -0.00521 -0.20278 -0.0056 -0.20532 C -0.00872 -0.22801 -0.00508 -0.20579 -0.00781 -0.21944 C -0.00833 -0.22153 -0.01003 -0.23217 -0.01133 -0.23634 C -0.01198 -0.23866 -0.01302 -0.24051 -0.01367 -0.24259 C -0.01419 -0.24421 -0.01458 -0.2456 -0.01471 -0.24722 C -0.01523 -0.2493 -0.01549 -0.25162 -0.01602 -0.25347 C -0.01654 -0.25509 -0.01771 -0.25648 -0.01836 -0.2581 C -0.01888 -0.25949 -0.01888 -0.26134 -0.0194 -0.26273 C -0.02018 -0.26481 -0.02122 -0.2669 -0.02187 -0.26898 C -0.02227 -0.27037 -0.0224 -0.27222 -0.02292 -0.27361 C -0.02357 -0.27523 -0.02461 -0.27662 -0.02539 -0.27824 C -0.03594 -0.30671 -0.01549 -0.25648 -0.02878 -0.2875 C -0.03555 -0.3037 -0.02604 -0.28356 -0.0345 -0.3 C -0.03633 -0.30301 -0.03698 -0.30717 -0.03919 -0.30926 C -0.04049 -0.31041 -0.04167 -0.31111 -0.04271 -0.31227 C -0.04362 -0.31319 -0.04414 -0.31481 -0.04518 -0.31551 C -0.04727 -0.3169 -0.04961 -0.31759 -0.05208 -0.31852 C -0.05325 -0.31898 -0.0543 -0.31991 -0.0556 -0.32014 C -0.07878 -0.32523 -0.04271 -0.31736 -0.07187 -0.32315 C -0.07656 -0.32407 -0.08112 -0.32546 -0.08581 -0.32639 C -0.08893 -0.32685 -0.09206 -0.32708 -0.09518 -0.32778 C -0.09896 -0.3287 -0.10273 -0.33055 -0.10677 -0.33102 L -0.12292 -0.33241 L -0.18229 -0.33102 C -0.18594 -0.33079 -0.1918 -0.32778 -0.19518 -0.32639 L -0.19857 -0.32477 C -0.19961 -0.3243 -0.20091 -0.32338 -0.20208 -0.32315 L -0.20898 -0.32176 C -0.21029 -0.3206 -0.21133 -0.31921 -0.2125 -0.31852 C -0.21419 -0.31759 -0.22174 -0.31597 -0.22292 -0.31551 C -0.22565 -0.31458 -0.23021 -0.3118 -0.23229 -0.31088 C -0.23346 -0.31018 -0.2345 -0.30972 -0.23581 -0.30926 C -0.23802 -0.30856 -0.24049 -0.30833 -0.24271 -0.30764 C -0.24466 -0.30671 -0.24648 -0.30555 -0.24857 -0.30463 C -0.2526 -0.30278 -0.25742 -0.30092 -0.26133 -0.29838 C -0.26263 -0.29768 -0.26354 -0.29606 -0.26471 -0.29537 C -0.27799 -0.28657 -0.25612 -0.30347 -0.27292 -0.29074 C -0.27409 -0.28981 -0.27513 -0.28842 -0.27643 -0.2875 C -0.2776 -0.2868 -0.27878 -0.2868 -0.28008 -0.28611 C -0.28346 -0.28356 -0.28437 -0.28102 -0.28802 -0.27824 C -0.28919 -0.27754 -0.29049 -0.27731 -0.29167 -0.27662 C -0.29271 -0.27523 -0.29375 -0.27338 -0.29518 -0.27199 C -0.29687 -0.27037 -0.29896 -0.26898 -0.30091 -0.26736 C -0.30247 -0.26597 -0.30404 -0.26435 -0.3056 -0.26273 C -0.31185 -0.25046 -0.30365 -0.26528 -0.31133 -0.25509 C -0.32253 -0.24004 -0.31211 -0.25162 -0.32187 -0.23634 C -0.32435 -0.23241 -0.32747 -0.2294 -0.33008 -0.22546 C -0.33177 -0.22268 -0.33294 -0.21921 -0.3345 -0.2162 C -0.33698 -0.21204 -0.33997 -0.20856 -0.34167 -0.20393 C -0.34232 -0.20185 -0.3431 -0.19977 -0.34388 -0.19768 C -0.34466 -0.19606 -0.3457 -0.19467 -0.34622 -0.19305 C -0.34674 -0.19166 -0.34687 -0.18981 -0.3474 -0.18842 C -0.34844 -0.18518 -0.34961 -0.18217 -0.35091 -0.17916 C -0.35156 -0.17754 -0.3526 -0.17616 -0.35325 -0.17454 C -0.35417 -0.17199 -0.35482 -0.16921 -0.3556 -0.16666 C -0.35586 -0.16504 -0.35612 -0.16342 -0.35677 -0.16204 C -0.35729 -0.16041 -0.35833 -0.15903 -0.35898 -0.15741 C -0.35937 -0.15532 -0.35977 -0.15324 -0.36029 -0.15116 C -0.36094 -0.14815 -0.36211 -0.14514 -0.3625 -0.1419 L -0.36367 -0.13264 C -0.36406 -0.11296 -0.36471 -0.09329 -0.36471 -0.07361 " pathEditMode="relative" rAng="0" ptsTypes="AAAAAAAAAAAAAAAAAAAAAAAAAAAAAAAAAAAAAAAAAAAAAAAAAAAAAAAAAAAAAAAAAA">
                                      <p:cBhvr>
                                        <p:cTn id="30" dur="2000" fill="hold"/>
                                        <p:tgtEl>
                                          <p:spTgt spid="38"/>
                                        </p:tgtEl>
                                        <p:attrNameLst>
                                          <p:attrName>ppt_x</p:attrName>
                                          <p:attrName>ppt_y</p:attrName>
                                        </p:attrNameLst>
                                      </p:cBhvr>
                                      <p:rCtr x="-17721" y="-16806"/>
                                    </p:animMotion>
                                  </p:childTnLst>
                                </p:cTn>
                              </p:par>
                              <p:par>
                                <p:cTn id="31" presetID="0" presetClass="path" presetSubtype="0" accel="50000" decel="50000" fill="hold" nodeType="withEffect">
                                  <p:stCondLst>
                                    <p:cond delay="8750"/>
                                  </p:stCondLst>
                                  <p:childTnLst>
                                    <p:animMotion origin="layout" path="M -0.00235 -0.02199 L -0.00235 -0.02176 C 0.00026 -0.05 0.00091 -0.05116 -0.00117 -0.08866 C -0.00182 -0.09954 -0.00313 -0.11019 -0.00508 -0.1206 C -0.00951 -0.14398 -0.00964 -0.1463 -0.01459 -0.16736 C -0.01836 -0.1831 -0.01732 -0.17755 -0.02188 -0.19213 C -0.02279 -0.19514 -0.02344 -0.19838 -0.02461 -0.20116 C -0.02656 -0.20509 -0.02839 -0.20648 -0.03086 -0.20996 C -0.03242 -0.2125 -0.03294 -0.21459 -0.03477 -0.21597 C -0.03581 -0.2169 -0.03698 -0.21736 -0.03815 -0.21806 C -0.03867 -0.21829 -0.03919 -0.21875 -0.03972 -0.21898 C -0.04115 -0.21922 -0.04245 -0.21945 -0.04375 -0.21991 C -0.04505 -0.2206 -0.04623 -0.22153 -0.04766 -0.22199 C -0.04961 -0.22269 -0.05807 -0.22384 -0.05938 -0.22384 C -0.06459 -0.22338 -0.06979 -0.22315 -0.075 -0.22199 C -0.07787 -0.2213 -0.08347 -0.21898 -0.08347 -0.21875 C -0.08438 -0.21806 -0.08529 -0.2169 -0.0862 -0.21597 C -0.08867 -0.21389 -0.09232 -0.21181 -0.09466 -0.20903 C -0.09883 -0.20371 -0.10352 -0.19908 -0.1069 -0.19213 C -0.10821 -0.18959 -0.10964 -0.18704 -0.11081 -0.18426 C -0.11185 -0.18195 -0.11276 -0.17963 -0.11367 -0.17732 C -0.1168 -0.16875 -0.1181 -0.16528 -0.12031 -0.15625 C -0.12123 -0.15301 -0.12201 -0.14977 -0.12266 -0.1463 C -0.12318 -0.14306 -0.12331 -0.13982 -0.1237 -0.13634 C -0.12448 -0.13079 -0.12526 -0.12523 -0.12591 -0.11945 C -0.12617 -0.11389 -0.12669 -0.10371 -0.12709 -0.09769 C -0.12774 -0.0875 -0.12839 -0.07709 -0.1293 -0.0669 C -0.12943 -0.06528 -0.13125 -0.05185 -0.13151 -0.05 C -0.13399 -0.03681 -0.13373 -0.04422 -0.13373 -0.03704 " pathEditMode="relative" rAng="0" ptsTypes="AAAAAAAAAAAAAAAAAAAAAAAAAAAAA">
                                      <p:cBhvr>
                                        <p:cTn id="32" dur="2000" fill="hold"/>
                                        <p:tgtEl>
                                          <p:spTgt spid="33"/>
                                        </p:tgtEl>
                                        <p:attrNameLst>
                                          <p:attrName>ppt_x</p:attrName>
                                          <p:attrName>ppt_y</p:attrName>
                                        </p:attrNameLst>
                                      </p:cBhvr>
                                      <p:rCtr x="-6458" y="-10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3" name="Picture 72" descr="A school locker in front of a chalkboard&#10;&#10;AI-generated content may be incorrect.">
            <a:extLst>
              <a:ext uri="{FF2B5EF4-FFF2-40B4-BE49-F238E27FC236}">
                <a16:creationId xmlns:a16="http://schemas.microsoft.com/office/drawing/2014/main" id="{1B46EAF6-72B6-E73C-51F0-5091CF7E5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6100" y="-91879"/>
            <a:ext cx="14351000" cy="6980934"/>
          </a:xfrm>
          <a:prstGeom prst="rect">
            <a:avLst/>
          </a:prstGeom>
        </p:spPr>
      </p:pic>
      <p:grpSp>
        <p:nvGrpSpPr>
          <p:cNvPr id="6" name="Group 5">
            <a:extLst>
              <a:ext uri="{FF2B5EF4-FFF2-40B4-BE49-F238E27FC236}">
                <a16:creationId xmlns:a16="http://schemas.microsoft.com/office/drawing/2014/main" id="{35976477-8DB0-C43D-C084-A92304AAB82C}"/>
              </a:ext>
            </a:extLst>
          </p:cNvPr>
          <p:cNvGrpSpPr/>
          <p:nvPr/>
        </p:nvGrpSpPr>
        <p:grpSpPr>
          <a:xfrm>
            <a:off x="7778887" y="2263814"/>
            <a:ext cx="1824817" cy="1986146"/>
            <a:chOff x="7954133" y="2608512"/>
            <a:chExt cx="2090827" cy="2276276"/>
          </a:xfrm>
          <a:effectLst>
            <a:outerShdw blurRad="50800" dist="38100" dir="5400000" algn="t" rotWithShape="0">
              <a:prstClr val="black">
                <a:alpha val="40000"/>
              </a:prstClr>
            </a:outerShdw>
          </a:effectLst>
        </p:grpSpPr>
        <p:sp>
          <p:nvSpPr>
            <p:cNvPr id="7" name="Cube 6">
              <a:extLst>
                <a:ext uri="{FF2B5EF4-FFF2-40B4-BE49-F238E27FC236}">
                  <a16:creationId xmlns:a16="http://schemas.microsoft.com/office/drawing/2014/main" id="{09286A53-6E2A-3122-4BF4-7F7565973A92}"/>
                </a:ext>
              </a:extLst>
            </p:cNvPr>
            <p:cNvSpPr/>
            <p:nvPr/>
          </p:nvSpPr>
          <p:spPr>
            <a:xfrm>
              <a:off x="7954133" y="3385451"/>
              <a:ext cx="1810774" cy="1499337"/>
            </a:xfrm>
            <a:prstGeom prst="cube">
              <a:avLst/>
            </a:prstGeom>
            <a:solidFill>
              <a:srgbClr val="C00000"/>
            </a:solidFill>
            <a:ln>
              <a:solidFill>
                <a:srgbClr val="771A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Block Arc 7">
              <a:extLst>
                <a:ext uri="{FF2B5EF4-FFF2-40B4-BE49-F238E27FC236}">
                  <a16:creationId xmlns:a16="http://schemas.microsoft.com/office/drawing/2014/main" id="{E66A0B12-1EC3-902B-CD2E-0195634FEEE3}"/>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9" name="Parallelogram 8">
              <a:extLst>
                <a:ext uri="{FF2B5EF4-FFF2-40B4-BE49-F238E27FC236}">
                  <a16:creationId xmlns:a16="http://schemas.microsoft.com/office/drawing/2014/main" id="{CD47B044-74C6-F99F-9090-AC3BD368B5E5}"/>
                </a:ext>
              </a:extLst>
            </p:cNvPr>
            <p:cNvSpPr/>
            <p:nvPr/>
          </p:nvSpPr>
          <p:spPr>
            <a:xfrm>
              <a:off x="8055610" y="3421380"/>
              <a:ext cx="1604010" cy="293370"/>
            </a:xfrm>
            <a:prstGeom prst="parallelogram">
              <a:avLst>
                <a:gd name="adj" fmla="val 99026"/>
              </a:avLst>
            </a:prstGeom>
            <a:gradFill flip="none" rotWithShape="1">
              <a:gsLst>
                <a:gs pos="0">
                  <a:srgbClr val="535455"/>
                </a:gs>
                <a:gs pos="48000">
                  <a:srgbClr val="939495"/>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Parallelogram 9">
              <a:extLst>
                <a:ext uri="{FF2B5EF4-FFF2-40B4-BE49-F238E27FC236}">
                  <a16:creationId xmlns:a16="http://schemas.microsoft.com/office/drawing/2014/main" id="{0DA1BC2A-88A5-BCF8-01BC-C77D3EE1B00B}"/>
                </a:ext>
              </a:extLst>
            </p:cNvPr>
            <p:cNvSpPr/>
            <p:nvPr/>
          </p:nvSpPr>
          <p:spPr>
            <a:xfrm>
              <a:off x="8358400" y="2608512"/>
              <a:ext cx="1686560" cy="765524"/>
            </a:xfrm>
            <a:prstGeom prst="parallelogram">
              <a:avLst>
                <a:gd name="adj" fmla="val 31677"/>
              </a:avLst>
            </a:prstGeom>
            <a:solidFill>
              <a:srgbClr val="C00000"/>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Parallelogram 10">
              <a:extLst>
                <a:ext uri="{FF2B5EF4-FFF2-40B4-BE49-F238E27FC236}">
                  <a16:creationId xmlns:a16="http://schemas.microsoft.com/office/drawing/2014/main" id="{8599FC6D-87A5-00F5-B11B-52BBF58AC9E3}"/>
                </a:ext>
              </a:extLst>
            </p:cNvPr>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CCD77B92-2B0B-4DF3-83EA-4E082C167DDB}"/>
              </a:ext>
            </a:extLst>
          </p:cNvPr>
          <p:cNvSpPr txBox="1"/>
          <p:nvPr/>
        </p:nvSpPr>
        <p:spPr>
          <a:xfrm>
            <a:off x="4359914" y="574317"/>
            <a:ext cx="6406057" cy="1569660"/>
          </a:xfrm>
          <a:prstGeom prst="rect">
            <a:avLst/>
          </a:prstGeom>
          <a:noFill/>
          <a:ln w="38100">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Bradley Hand ITC" panose="03070402050302030203" pitchFamily="66" charset="0"/>
              </a:rPr>
              <a:t>At the end of the service period, the BIC Meal count report, BIC bags with any leftover unserved items, and the share table bags must be returned to the cafeteria.</a:t>
            </a:r>
          </a:p>
        </p:txBody>
      </p:sp>
      <p:grpSp>
        <p:nvGrpSpPr>
          <p:cNvPr id="5" name="Group 4">
            <a:extLst>
              <a:ext uri="{FF2B5EF4-FFF2-40B4-BE49-F238E27FC236}">
                <a16:creationId xmlns:a16="http://schemas.microsoft.com/office/drawing/2014/main" id="{CD472248-ABD3-4CE8-A51C-BE5916FF4F66}"/>
              </a:ext>
            </a:extLst>
          </p:cNvPr>
          <p:cNvGrpSpPr/>
          <p:nvPr/>
        </p:nvGrpSpPr>
        <p:grpSpPr>
          <a:xfrm>
            <a:off x="8137973" y="1914802"/>
            <a:ext cx="836999" cy="1089213"/>
            <a:chOff x="6097107" y="1825523"/>
            <a:chExt cx="836999" cy="1089213"/>
          </a:xfrm>
        </p:grpSpPr>
        <p:grpSp>
          <p:nvGrpSpPr>
            <p:cNvPr id="25" name="Group 24">
              <a:extLst>
                <a:ext uri="{FF2B5EF4-FFF2-40B4-BE49-F238E27FC236}">
                  <a16:creationId xmlns:a16="http://schemas.microsoft.com/office/drawing/2014/main" id="{BB19EA0A-36DE-4C03-8154-E4F5FB1A7B18}"/>
                </a:ext>
              </a:extLst>
            </p:cNvPr>
            <p:cNvGrpSpPr/>
            <p:nvPr/>
          </p:nvGrpSpPr>
          <p:grpSpPr>
            <a:xfrm>
              <a:off x="6130633" y="2175773"/>
              <a:ext cx="798181" cy="738963"/>
              <a:chOff x="7742795" y="2392484"/>
              <a:chExt cx="798181" cy="738963"/>
            </a:xfrm>
          </p:grpSpPr>
          <p:grpSp>
            <p:nvGrpSpPr>
              <p:cNvPr id="29" name="Group 28">
                <a:extLst>
                  <a:ext uri="{FF2B5EF4-FFF2-40B4-BE49-F238E27FC236}">
                    <a16:creationId xmlns:a16="http://schemas.microsoft.com/office/drawing/2014/main" id="{8B0F12CF-F065-4005-8E45-7FA88C47DC38}"/>
                  </a:ext>
                </a:extLst>
              </p:cNvPr>
              <p:cNvGrpSpPr/>
              <p:nvPr/>
            </p:nvGrpSpPr>
            <p:grpSpPr>
              <a:xfrm>
                <a:off x="7742795" y="2392484"/>
                <a:ext cx="770363" cy="571097"/>
                <a:chOff x="7696484" y="2401224"/>
                <a:chExt cx="770363" cy="571097"/>
              </a:xfrm>
            </p:grpSpPr>
            <p:grpSp>
              <p:nvGrpSpPr>
                <p:cNvPr id="34" name="Group 33">
                  <a:extLst>
                    <a:ext uri="{FF2B5EF4-FFF2-40B4-BE49-F238E27FC236}">
                      <a16:creationId xmlns:a16="http://schemas.microsoft.com/office/drawing/2014/main" id="{BFF52B8F-0477-4D22-A646-782F0988134A}"/>
                    </a:ext>
                  </a:extLst>
                </p:cNvPr>
                <p:cNvGrpSpPr/>
                <p:nvPr/>
              </p:nvGrpSpPr>
              <p:grpSpPr>
                <a:xfrm>
                  <a:off x="7696484" y="2401224"/>
                  <a:ext cx="770363" cy="562241"/>
                  <a:chOff x="6118355" y="2294959"/>
                  <a:chExt cx="770363" cy="562241"/>
                </a:xfrm>
              </p:grpSpPr>
              <p:pic>
                <p:nvPicPr>
                  <p:cNvPr id="40" name="D14BEEA6-0D2C-4107-A470-7D81FDA5BF76">
                    <a:extLst>
                      <a:ext uri="{FF2B5EF4-FFF2-40B4-BE49-F238E27FC236}">
                        <a16:creationId xmlns:a16="http://schemas.microsoft.com/office/drawing/2014/main" id="{AEB296DE-E1F6-4665-853D-51C2CCE0E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372155" y="2298669"/>
                    <a:ext cx="306517" cy="387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1" name="D14BEEA6-0D2C-4107-A470-7D81FDA5BF76">
                    <a:extLst>
                      <a:ext uri="{FF2B5EF4-FFF2-40B4-BE49-F238E27FC236}">
                        <a16:creationId xmlns:a16="http://schemas.microsoft.com/office/drawing/2014/main" id="{3673E64D-32D7-447A-95B9-90A6284B7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582201" y="2294959"/>
                    <a:ext cx="306517" cy="387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2" name="Picture 2" descr="Image result for apple">
                    <a:extLst>
                      <a:ext uri="{FF2B5EF4-FFF2-40B4-BE49-F238E27FC236}">
                        <a16:creationId xmlns:a16="http://schemas.microsoft.com/office/drawing/2014/main" id="{15673198-B1EC-47C2-B453-A0B386F1DD82}"/>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rot="977330">
                    <a:off x="6118355" y="2384270"/>
                    <a:ext cx="277020" cy="2960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ACC8F87D-ED1E-430A-AE02-1F4E67B71E9C}"/>
                      </a:ext>
                    </a:extLst>
                  </p:cNvPr>
                  <p:cNvPicPr>
                    <a:picLocks noChangeAspect="1"/>
                  </p:cNvPicPr>
                  <p:nvPr/>
                </p:nvPicPr>
                <p:blipFill>
                  <a:blip r:embed="rId7">
                    <a:extLst>
                      <a:ext uri="{28A0092B-C50C-407E-A947-70E740481C1C}">
                        <a14:useLocalDpi xmlns:a14="http://schemas.microsoft.com/office/drawing/2010/main" val="0"/>
                      </a:ext>
                    </a:extLst>
                  </a:blip>
                  <a:srcRect l="3782" r="3782"/>
                  <a:stretch/>
                </p:blipFill>
                <p:spPr>
                  <a:xfrm>
                    <a:off x="6619381" y="2411408"/>
                    <a:ext cx="261384" cy="445792"/>
                  </a:xfrm>
                  <a:prstGeom prst="trapezoid">
                    <a:avLst>
                      <a:gd name="adj" fmla="val 3489"/>
                    </a:avLst>
                  </a:prstGeom>
                  <a:ln>
                    <a:noFill/>
                  </a:ln>
                </p:spPr>
              </p:pic>
            </p:grpSp>
            <p:pic>
              <p:nvPicPr>
                <p:cNvPr id="39" name="D14BEEA6-0D2C-4107-A470-7D81FDA5BF76" descr="D14BEEA6-0D2C-4107-A470-7D81FDA5BF76">
                  <a:extLst>
                    <a:ext uri="{FF2B5EF4-FFF2-40B4-BE49-F238E27FC236}">
                      <a16:creationId xmlns:a16="http://schemas.microsoft.com/office/drawing/2014/main" id="{C872E007-7CE5-407D-A410-55C5422ADF9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714722" y="2584935"/>
                  <a:ext cx="387386" cy="387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31" name="Picture 30">
                <a:extLst>
                  <a:ext uri="{FF2B5EF4-FFF2-40B4-BE49-F238E27FC236}">
                    <a16:creationId xmlns:a16="http://schemas.microsoft.com/office/drawing/2014/main" id="{F2D55660-33E8-4749-94B5-EA18163AC169}"/>
                  </a:ext>
                </a:extLst>
              </p:cNvPr>
              <p:cNvPicPr>
                <a:picLocks noChangeAspect="1"/>
              </p:cNvPicPr>
              <p:nvPr/>
            </p:nvPicPr>
            <p:blipFill>
              <a:blip r:embed="rId7">
                <a:extLst>
                  <a:ext uri="{28A0092B-C50C-407E-A947-70E740481C1C}">
                    <a14:useLocalDpi xmlns:a14="http://schemas.microsoft.com/office/drawing/2010/main" val="0"/>
                  </a:ext>
                </a:extLst>
              </a:blip>
              <a:srcRect l="3782" r="3782"/>
              <a:stretch/>
            </p:blipFill>
            <p:spPr>
              <a:xfrm>
                <a:off x="7912436" y="2599272"/>
                <a:ext cx="261384" cy="445792"/>
              </a:xfrm>
              <a:prstGeom prst="trapezoid">
                <a:avLst>
                  <a:gd name="adj" fmla="val 3489"/>
                </a:avLst>
              </a:prstGeom>
              <a:ln>
                <a:noFill/>
              </a:ln>
            </p:spPr>
          </p:pic>
          <p:pic>
            <p:nvPicPr>
              <p:cNvPr id="33" name="Picture 2">
                <a:extLst>
                  <a:ext uri="{FF2B5EF4-FFF2-40B4-BE49-F238E27FC236}">
                    <a16:creationId xmlns:a16="http://schemas.microsoft.com/office/drawing/2014/main" id="{623FC469-B526-434A-B9E5-95E0F3E30E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977330">
                <a:off x="7866436" y="2531442"/>
                <a:ext cx="674540" cy="60000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26"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ACCFCA30-5EE7-4FD2-B3A2-23B2C1EECA39}"/>
                </a:ext>
              </a:extLst>
            </p:cNvPr>
            <p:cNvPicPr>
              <a:picLocks noChangeAspect="1" noChangeArrowheads="1"/>
            </p:cNvPicPr>
            <p:nvPr/>
          </p:nvPicPr>
          <p:blipFill rotWithShape="1">
            <a:blip r:embed="rId10" cstate="email">
              <a:alphaModFix amt="38000"/>
              <a:extLst>
                <a:ext uri="{28A0092B-C50C-407E-A947-70E740481C1C}">
                  <a14:useLocalDpi xmlns:a14="http://schemas.microsoft.com/office/drawing/2010/main"/>
                </a:ext>
              </a:extLst>
            </a:blip>
            <a:srcRect/>
            <a:stretch/>
          </p:blipFill>
          <p:spPr bwMode="auto">
            <a:xfrm>
              <a:off x="6097107" y="1825523"/>
              <a:ext cx="836999" cy="1042416"/>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A5BA0498-3A5B-1705-8AF6-82E03EDF97D8}"/>
              </a:ext>
            </a:extLst>
          </p:cNvPr>
          <p:cNvGrpSpPr/>
          <p:nvPr/>
        </p:nvGrpSpPr>
        <p:grpSpPr>
          <a:xfrm>
            <a:off x="5473481" y="2852131"/>
            <a:ext cx="1809698" cy="1389857"/>
            <a:chOff x="4133610" y="1173178"/>
            <a:chExt cx="1964397" cy="1592882"/>
          </a:xfrm>
          <a:effectLst>
            <a:outerShdw blurRad="50800" dist="38100" dir="5400000" algn="t" rotWithShape="0">
              <a:prstClr val="black">
                <a:alpha val="40000"/>
              </a:prstClr>
            </a:outerShdw>
          </a:effectLst>
        </p:grpSpPr>
        <p:sp>
          <p:nvSpPr>
            <p:cNvPr id="13" name="Cube 12">
              <a:extLst>
                <a:ext uri="{FF2B5EF4-FFF2-40B4-BE49-F238E27FC236}">
                  <a16:creationId xmlns:a16="http://schemas.microsoft.com/office/drawing/2014/main" id="{33022E80-19AC-7EA0-E4F1-FACF437D04AC}"/>
                </a:ext>
              </a:extLst>
            </p:cNvPr>
            <p:cNvSpPr/>
            <p:nvPr/>
          </p:nvSpPr>
          <p:spPr>
            <a:xfrm>
              <a:off x="4133610"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Parallelogram 13">
              <a:extLst>
                <a:ext uri="{FF2B5EF4-FFF2-40B4-BE49-F238E27FC236}">
                  <a16:creationId xmlns:a16="http://schemas.microsoft.com/office/drawing/2014/main" id="{8FC4CC3E-3794-444D-CCC9-47D79562B651}"/>
                </a:ext>
              </a:extLst>
            </p:cNvPr>
            <p:cNvSpPr/>
            <p:nvPr/>
          </p:nvSpPr>
          <p:spPr>
            <a:xfrm>
              <a:off x="4237540" y="1900804"/>
              <a:ext cx="1492700" cy="362128"/>
            </a:xfrm>
            <a:prstGeom prst="parallelogram">
              <a:avLst>
                <a:gd name="adj" fmla="val 99026"/>
              </a:avLst>
            </a:prstGeom>
            <a:gradFill flip="none" rotWithShape="1">
              <a:gsLst>
                <a:gs pos="0">
                  <a:srgbClr val="535455"/>
                </a:gs>
                <a:gs pos="48000">
                  <a:srgbClr val="939495"/>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Parallelogram 14">
              <a:extLst>
                <a:ext uri="{FF2B5EF4-FFF2-40B4-BE49-F238E27FC236}">
                  <a16:creationId xmlns:a16="http://schemas.microsoft.com/office/drawing/2014/main" id="{73198793-C056-B0A0-7A9D-3A0CB20978BE}"/>
                </a:ext>
              </a:extLst>
            </p:cNvPr>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arallelogram 15">
              <a:extLst>
                <a:ext uri="{FF2B5EF4-FFF2-40B4-BE49-F238E27FC236}">
                  <a16:creationId xmlns:a16="http://schemas.microsoft.com/office/drawing/2014/main" id="{4AB62AC4-B21B-BA4D-CE0C-627D678797BC}"/>
                </a:ext>
              </a:extLst>
            </p:cNvPr>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Block Arc 16">
              <a:extLst>
                <a:ext uri="{FF2B5EF4-FFF2-40B4-BE49-F238E27FC236}">
                  <a16:creationId xmlns:a16="http://schemas.microsoft.com/office/drawing/2014/main" id="{F33E5829-D62C-3E47-E2EE-ADFAC7F72D89}"/>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18" name="Picture 17">
            <a:extLst>
              <a:ext uri="{FF2B5EF4-FFF2-40B4-BE49-F238E27FC236}">
                <a16:creationId xmlns:a16="http://schemas.microsoft.com/office/drawing/2014/main" id="{2E58A112-43E5-7AA6-E880-3F6A1675886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49866" y="827676"/>
            <a:ext cx="1552601" cy="1998233"/>
          </a:xfrm>
          <a:prstGeom prst="rect">
            <a:avLst/>
          </a:prstGeom>
        </p:spPr>
      </p:pic>
      <p:grpSp>
        <p:nvGrpSpPr>
          <p:cNvPr id="4" name="Group 3">
            <a:extLst>
              <a:ext uri="{FF2B5EF4-FFF2-40B4-BE49-F238E27FC236}">
                <a16:creationId xmlns:a16="http://schemas.microsoft.com/office/drawing/2014/main" id="{5EDD0F36-B30C-44BE-A337-C1C4EEAB6DD9}"/>
              </a:ext>
            </a:extLst>
          </p:cNvPr>
          <p:cNvGrpSpPr/>
          <p:nvPr/>
        </p:nvGrpSpPr>
        <p:grpSpPr>
          <a:xfrm>
            <a:off x="5807246" y="2650555"/>
            <a:ext cx="836998" cy="1042416"/>
            <a:chOff x="3984528" y="1853665"/>
            <a:chExt cx="836998" cy="1042416"/>
          </a:xfrm>
        </p:grpSpPr>
        <p:grpSp>
          <p:nvGrpSpPr>
            <p:cNvPr id="45" name="Group 44">
              <a:extLst>
                <a:ext uri="{FF2B5EF4-FFF2-40B4-BE49-F238E27FC236}">
                  <a16:creationId xmlns:a16="http://schemas.microsoft.com/office/drawing/2014/main" id="{A3C7F7CE-1EED-4200-9735-75D4B7368907}"/>
                </a:ext>
              </a:extLst>
            </p:cNvPr>
            <p:cNvGrpSpPr/>
            <p:nvPr/>
          </p:nvGrpSpPr>
          <p:grpSpPr>
            <a:xfrm>
              <a:off x="4012739" y="2084670"/>
              <a:ext cx="780415" cy="630859"/>
              <a:chOff x="4025593" y="2170969"/>
              <a:chExt cx="780415" cy="630859"/>
            </a:xfrm>
          </p:grpSpPr>
          <p:pic>
            <p:nvPicPr>
              <p:cNvPr id="47" name="Picture 46">
                <a:extLst>
                  <a:ext uri="{FF2B5EF4-FFF2-40B4-BE49-F238E27FC236}">
                    <a16:creationId xmlns:a16="http://schemas.microsoft.com/office/drawing/2014/main" id="{D080C83F-A2FD-432C-8CD3-225369C278A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7320306">
                <a:off x="3949478" y="2327705"/>
                <a:ext cx="630859" cy="317387"/>
              </a:xfrm>
              <a:prstGeom prst="rect">
                <a:avLst/>
              </a:prstGeom>
              <a:ln>
                <a:noFill/>
              </a:ln>
            </p:spPr>
          </p:pic>
          <p:pic>
            <p:nvPicPr>
              <p:cNvPr id="48" name="Picture 47">
                <a:extLst>
                  <a:ext uri="{FF2B5EF4-FFF2-40B4-BE49-F238E27FC236}">
                    <a16:creationId xmlns:a16="http://schemas.microsoft.com/office/drawing/2014/main" id="{3DBFD885-6345-442B-85D4-B4FF1100384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20944988">
                <a:off x="4025593" y="2302479"/>
                <a:ext cx="676536" cy="317387"/>
              </a:xfrm>
              <a:prstGeom prst="rect">
                <a:avLst/>
              </a:prstGeom>
              <a:ln>
                <a:noFill/>
              </a:ln>
            </p:spPr>
          </p:pic>
          <p:pic>
            <p:nvPicPr>
              <p:cNvPr id="49" name="Picture 48">
                <a:extLst>
                  <a:ext uri="{FF2B5EF4-FFF2-40B4-BE49-F238E27FC236}">
                    <a16:creationId xmlns:a16="http://schemas.microsoft.com/office/drawing/2014/main" id="{749F5FDF-EF0A-4B0A-B9E8-9B0373C45725}"/>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rot="1022781">
                <a:off x="4095517" y="2462995"/>
                <a:ext cx="676536" cy="266386"/>
              </a:xfrm>
              <a:prstGeom prst="rect">
                <a:avLst/>
              </a:prstGeom>
              <a:ln>
                <a:noFill/>
              </a:ln>
            </p:spPr>
          </p:pic>
          <p:pic>
            <p:nvPicPr>
              <p:cNvPr id="50" name="Picture 49">
                <a:extLst>
                  <a:ext uri="{FF2B5EF4-FFF2-40B4-BE49-F238E27FC236}">
                    <a16:creationId xmlns:a16="http://schemas.microsoft.com/office/drawing/2014/main" id="{F54B5272-D923-4574-AE78-B3FC415CF1D8}"/>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rot="19676565">
                <a:off x="4129472" y="2422131"/>
                <a:ext cx="676536" cy="266386"/>
              </a:xfrm>
              <a:prstGeom prst="rect">
                <a:avLst/>
              </a:prstGeom>
              <a:ln>
                <a:noFill/>
              </a:ln>
            </p:spPr>
          </p:pic>
        </p:grpSp>
        <p:pic>
          <p:nvPicPr>
            <p:cNvPr id="46"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E8C4ABE7-161B-4B4B-BEB2-F3536F28B076}"/>
                </a:ext>
              </a:extLst>
            </p:cNvPr>
            <p:cNvPicPr>
              <a:picLocks noChangeAspect="1" noChangeArrowheads="1"/>
            </p:cNvPicPr>
            <p:nvPr/>
          </p:nvPicPr>
          <p:blipFill rotWithShape="1">
            <a:blip r:embed="rId15" cstate="email">
              <a:alphaModFix amt="38000"/>
              <a:extLst>
                <a:ext uri="{28A0092B-C50C-407E-A947-70E740481C1C}">
                  <a14:useLocalDpi xmlns:a14="http://schemas.microsoft.com/office/drawing/2010/main"/>
                </a:ext>
              </a:extLst>
            </a:blip>
            <a:srcRect/>
            <a:stretch/>
          </p:blipFill>
          <p:spPr bwMode="auto">
            <a:xfrm>
              <a:off x="3984528" y="1853665"/>
              <a:ext cx="836998" cy="1042416"/>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grpSp>
      <p:pic>
        <p:nvPicPr>
          <p:cNvPr id="60" name="Picture 59" descr="A screen shot of a phone&#10;&#10;AI-generated content may be incorrect.">
            <a:extLst>
              <a:ext uri="{FF2B5EF4-FFF2-40B4-BE49-F238E27FC236}">
                <a16:creationId xmlns:a16="http://schemas.microsoft.com/office/drawing/2014/main" id="{D67AE662-0159-5182-297A-DF524ADCD3BF}"/>
              </a:ext>
            </a:extLst>
          </p:cNvPr>
          <p:cNvPicPr>
            <a:picLocks noChangeAspect="1"/>
          </p:cNvPicPr>
          <p:nvPr/>
        </p:nvPicPr>
        <p:blipFill>
          <a:blip r:embed="rId16">
            <a:extLst>
              <a:ext uri="{28A0092B-C50C-407E-A947-70E740481C1C}">
                <a14:useLocalDpi xmlns:a14="http://schemas.microsoft.com/office/drawing/2010/main" val="0"/>
              </a:ext>
            </a:extLst>
          </a:blip>
          <a:srcRect b="62770"/>
          <a:stretch>
            <a:fillRect/>
          </a:stretch>
        </p:blipFill>
        <p:spPr>
          <a:xfrm>
            <a:off x="8095617" y="2783456"/>
            <a:ext cx="914409" cy="440504"/>
          </a:xfrm>
          <a:custGeom>
            <a:avLst/>
            <a:gdLst>
              <a:gd name="connsiteX0" fmla="*/ 0 w 914409"/>
              <a:gd name="connsiteY0" fmla="*/ 0 h 440504"/>
              <a:gd name="connsiteX1" fmla="*/ 914409 w 914409"/>
              <a:gd name="connsiteY1" fmla="*/ 0 h 440504"/>
              <a:gd name="connsiteX2" fmla="*/ 914409 w 914409"/>
              <a:gd name="connsiteY2" fmla="*/ 440504 h 440504"/>
              <a:gd name="connsiteX3" fmla="*/ 0 w 914409"/>
              <a:gd name="connsiteY3" fmla="*/ 440504 h 440504"/>
            </a:gdLst>
            <a:ahLst/>
            <a:cxnLst>
              <a:cxn ang="0">
                <a:pos x="connsiteX0" y="connsiteY0"/>
              </a:cxn>
              <a:cxn ang="0">
                <a:pos x="connsiteX1" y="connsiteY1"/>
              </a:cxn>
              <a:cxn ang="0">
                <a:pos x="connsiteX2" y="connsiteY2"/>
              </a:cxn>
              <a:cxn ang="0">
                <a:pos x="connsiteX3" y="connsiteY3"/>
              </a:cxn>
            </a:cxnLst>
            <a:rect l="l" t="t" r="r" b="b"/>
            <a:pathLst>
              <a:path w="914409" h="440504">
                <a:moveTo>
                  <a:pt x="0" y="0"/>
                </a:moveTo>
                <a:lnTo>
                  <a:pt x="914409" y="0"/>
                </a:lnTo>
                <a:lnTo>
                  <a:pt x="914409" y="440504"/>
                </a:lnTo>
                <a:lnTo>
                  <a:pt x="0" y="440504"/>
                </a:lnTo>
                <a:close/>
              </a:path>
            </a:pathLst>
          </a:custGeom>
        </p:spPr>
      </p:pic>
      <p:pic>
        <p:nvPicPr>
          <p:cNvPr id="72" name="Picture 71" descr="A group of packages of food&#10;&#10;AI-generated content may be incorrect.">
            <a:extLst>
              <a:ext uri="{FF2B5EF4-FFF2-40B4-BE49-F238E27FC236}">
                <a16:creationId xmlns:a16="http://schemas.microsoft.com/office/drawing/2014/main" id="{D27AE1EE-503D-022A-D801-E49E071AF22C}"/>
              </a:ext>
            </a:extLst>
          </p:cNvPr>
          <p:cNvPicPr>
            <a:picLocks noChangeAspect="1"/>
          </p:cNvPicPr>
          <p:nvPr/>
        </p:nvPicPr>
        <p:blipFill>
          <a:blip r:embed="rId17">
            <a:extLst>
              <a:ext uri="{28A0092B-C50C-407E-A947-70E740481C1C}">
                <a14:useLocalDpi xmlns:a14="http://schemas.microsoft.com/office/drawing/2010/main" val="0"/>
              </a:ext>
            </a:extLst>
          </a:blip>
          <a:srcRect b="57754"/>
          <a:stretch>
            <a:fillRect/>
          </a:stretch>
        </p:blipFill>
        <p:spPr>
          <a:xfrm>
            <a:off x="5786070" y="3349639"/>
            <a:ext cx="861761" cy="449517"/>
          </a:xfrm>
          <a:custGeom>
            <a:avLst/>
            <a:gdLst>
              <a:gd name="connsiteX0" fmla="*/ 0 w 861761"/>
              <a:gd name="connsiteY0" fmla="*/ 0 h 449517"/>
              <a:gd name="connsiteX1" fmla="*/ 861761 w 861761"/>
              <a:gd name="connsiteY1" fmla="*/ 0 h 449517"/>
              <a:gd name="connsiteX2" fmla="*/ 861761 w 861761"/>
              <a:gd name="connsiteY2" fmla="*/ 449517 h 449517"/>
              <a:gd name="connsiteX3" fmla="*/ 0 w 861761"/>
              <a:gd name="connsiteY3" fmla="*/ 449517 h 449517"/>
            </a:gdLst>
            <a:ahLst/>
            <a:cxnLst>
              <a:cxn ang="0">
                <a:pos x="connsiteX0" y="connsiteY0"/>
              </a:cxn>
              <a:cxn ang="0">
                <a:pos x="connsiteX1" y="connsiteY1"/>
              </a:cxn>
              <a:cxn ang="0">
                <a:pos x="connsiteX2" y="connsiteY2"/>
              </a:cxn>
              <a:cxn ang="0">
                <a:pos x="connsiteX3" y="connsiteY3"/>
              </a:cxn>
            </a:cxnLst>
            <a:rect l="l" t="t" r="r" b="b"/>
            <a:pathLst>
              <a:path w="861761" h="449517">
                <a:moveTo>
                  <a:pt x="0" y="0"/>
                </a:moveTo>
                <a:lnTo>
                  <a:pt x="861761" y="0"/>
                </a:lnTo>
                <a:lnTo>
                  <a:pt x="861761" y="449517"/>
                </a:lnTo>
                <a:lnTo>
                  <a:pt x="0" y="449517"/>
                </a:lnTo>
                <a:close/>
              </a:path>
            </a:pathLst>
          </a:custGeom>
        </p:spPr>
      </p:pic>
      <p:pic>
        <p:nvPicPr>
          <p:cNvPr id="1026" name="Picture 2" descr="Premium AI Image | Business Clipboard on White Background in Cartoon Style AI generated">
            <a:extLst>
              <a:ext uri="{FF2B5EF4-FFF2-40B4-BE49-F238E27FC236}">
                <a16:creationId xmlns:a16="http://schemas.microsoft.com/office/drawing/2014/main" id="{74AA10D7-151E-C418-0C33-2AD87C20BF36}"/>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2851" b="98425" l="10000" r="90000">
                        <a14:foregroundMark x1="35400" y1="2851" x2="35950" y2="5401"/>
                        <a14:foregroundMark x1="44100" y1="88597" x2="49050" y2="93398"/>
                        <a14:foregroundMark x1="49050" y1="93398" x2="53500" y2="91298"/>
                        <a14:foregroundMark x1="49050" y1="98425" x2="45450" y2="96849"/>
                      </a14:backgroundRemoval>
                    </a14:imgEffect>
                  </a14:imgLayer>
                </a14:imgProps>
              </a:ext>
              <a:ext uri="{28A0092B-C50C-407E-A947-70E740481C1C}">
                <a14:useLocalDpi xmlns:a14="http://schemas.microsoft.com/office/drawing/2010/main" val="0"/>
              </a:ext>
            </a:extLst>
          </a:blip>
          <a:srcRect/>
          <a:stretch>
            <a:fillRect/>
          </a:stretch>
        </p:blipFill>
        <p:spPr bwMode="auto">
          <a:xfrm>
            <a:off x="9477750" y="3644413"/>
            <a:ext cx="1471984" cy="981020"/>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944A32FE-D47E-4973-D606-BFFC06422EED}"/>
              </a:ext>
            </a:extLst>
          </p:cNvPr>
          <p:cNvPicPr>
            <a:picLocks noChangeAspect="1"/>
          </p:cNvPicPr>
          <p:nvPr/>
        </p:nvPicPr>
        <p:blipFill>
          <a:blip r:embed="rId20">
            <a:lum bright="70000" contrast="-70000"/>
            <a:extLst>
              <a:ext uri="{BEBA8EAE-BF5A-486C-A8C5-ECC9F3942E4B}">
                <a14:imgProps xmlns:a14="http://schemas.microsoft.com/office/drawing/2010/main">
                  <a14:imgLayer r:embed="rId2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155928" y="3353570"/>
            <a:ext cx="476482" cy="689510"/>
          </a:xfrm>
          <a:prstGeom prst="rect">
            <a:avLst/>
          </a:prstGeom>
          <a:ln w="12700">
            <a:noFill/>
          </a:ln>
        </p:spPr>
      </p:pic>
      <p:pic>
        <p:nvPicPr>
          <p:cNvPr id="75" name="Picture 74">
            <a:extLst>
              <a:ext uri="{FF2B5EF4-FFF2-40B4-BE49-F238E27FC236}">
                <a16:creationId xmlns:a16="http://schemas.microsoft.com/office/drawing/2014/main" id="{012F9DA8-85C5-A530-22FE-3524A2021784}"/>
              </a:ext>
            </a:extLst>
          </p:cNvPr>
          <p:cNvPicPr>
            <a:picLocks noChangeAspect="1"/>
          </p:cNvPicPr>
          <p:nvPr/>
        </p:nvPicPr>
        <p:blipFill>
          <a:blip r:embed="rId20">
            <a:lum bright="70000" contrast="-70000"/>
            <a:extLst>
              <a:ext uri="{BEBA8EAE-BF5A-486C-A8C5-ECC9F3942E4B}">
                <a14:imgProps xmlns:a14="http://schemas.microsoft.com/office/drawing/2010/main">
                  <a14:imgLayer r:embed="rId2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920221" y="3866812"/>
            <a:ext cx="239152" cy="346074"/>
          </a:xfrm>
          <a:prstGeom prst="rect">
            <a:avLst/>
          </a:prstGeom>
          <a:ln w="12700">
            <a:noFill/>
          </a:ln>
        </p:spPr>
      </p:pic>
    </p:spTree>
    <p:extLst>
      <p:ext uri="{BB962C8B-B14F-4D97-AF65-F5344CB8AC3E}">
        <p14:creationId xmlns:p14="http://schemas.microsoft.com/office/powerpoint/2010/main" val="2006370882"/>
      </p:ext>
    </p:extLst>
  </p:cSld>
  <p:clrMapOvr>
    <a:masterClrMapping/>
  </p:clrMapOvr>
  <mc:AlternateContent xmlns:mc="http://schemas.openxmlformats.org/markup-compatibility/2006" xmlns:p14="http://schemas.microsoft.com/office/powerpoint/2010/main">
    <mc:Choice Requires="p14">
      <p:transition spd="slow" p14:dur="2000" advTm="23640"/>
    </mc:Choice>
    <mc:Fallback xmlns="">
      <p:transition spd="slow" advTm="2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4.07407E-6 L -0.00091 0.34514 " pathEditMode="relative" rAng="0" ptsTypes="AA">
                                      <p:cBhvr>
                                        <p:cTn id="6" dur="2000" fill="hold"/>
                                        <p:tgtEl>
                                          <p:spTgt spid="5"/>
                                        </p:tgtEl>
                                        <p:attrNameLst>
                                          <p:attrName>ppt_x</p:attrName>
                                          <p:attrName>ppt_y</p:attrName>
                                        </p:attrNameLst>
                                      </p:cBhvr>
                                      <p:rCtr x="-39" y="17315"/>
                                    </p:animMotion>
                                  </p:childTnLst>
                                </p:cTn>
                              </p:par>
                              <p:par>
                                <p:cTn id="7" presetID="22" presetClass="exit" presetSubtype="4" fill="hold" nodeType="withEffect">
                                  <p:stCondLst>
                                    <p:cond delay="500"/>
                                  </p:stCondLst>
                                  <p:childTnLst>
                                    <p:animEffect transition="out" filter="wipe(down)">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1" presetClass="entr" presetSubtype="0" fill="hold" nodeType="withEffect">
                                  <p:stCondLst>
                                    <p:cond delay="1000"/>
                                  </p:stCondLst>
                                  <p:childTnLst>
                                    <p:set>
                                      <p:cBhvr>
                                        <p:cTn id="11" dur="1" fill="hold">
                                          <p:stCondLst>
                                            <p:cond delay="0"/>
                                          </p:stCondLst>
                                        </p:cTn>
                                        <p:tgtEl>
                                          <p:spTgt spid="60"/>
                                        </p:tgtEl>
                                        <p:attrNameLst>
                                          <p:attrName>style.visibility</p:attrName>
                                        </p:attrNameLst>
                                      </p:cBhvr>
                                      <p:to>
                                        <p:strVal val="visible"/>
                                      </p:to>
                                    </p:set>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 0 L 0 0.25 E" pathEditMode="relative" ptsTypes="">
                                      <p:cBhvr>
                                        <p:cTn id="14" dur="2000" fill="hold"/>
                                        <p:tgtEl>
                                          <p:spTgt spid="4"/>
                                        </p:tgtEl>
                                        <p:attrNameLst>
                                          <p:attrName>ppt_x</p:attrName>
                                          <p:attrName>ppt_y</p:attrName>
                                        </p:attrNameLst>
                                      </p:cBhvr>
                                    </p:animMotion>
                                  </p:childTnLst>
                                </p:cTn>
                              </p:par>
                              <p:par>
                                <p:cTn id="15" presetID="22" presetClass="exit" presetSubtype="4" fill="hold" nodeType="withEffect">
                                  <p:stCondLst>
                                    <p:cond delay="500"/>
                                  </p:stCondLst>
                                  <p:childTnLst>
                                    <p:animEffect transition="out" filter="wipe(down)">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 presetClass="entr" presetSubtype="0" fill="hold" nodeType="withEffect">
                                  <p:stCondLst>
                                    <p:cond delay="1000"/>
                                  </p:stCondLst>
                                  <p:childTnLst>
                                    <p:set>
                                      <p:cBhvr>
                                        <p:cTn id="19"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899A154A-82B7-244F-B6E9-24857C10C4F3}"/>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7F3CADD-AFF7-B4FD-5178-E54F8A434F76}"/>
              </a:ext>
            </a:extLst>
          </p:cNvPr>
          <p:cNvSpPr/>
          <p:nvPr/>
        </p:nvSpPr>
        <p:spPr>
          <a:xfrm>
            <a:off x="0" y="2244755"/>
            <a:ext cx="12192000" cy="186515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A0C304B-B98E-C8F6-A3B7-53540EFBF52D}"/>
              </a:ext>
            </a:extLst>
          </p:cNvPr>
          <p:cNvSpPr txBox="1">
            <a:spLocks/>
          </p:cNvSpPr>
          <p:nvPr/>
        </p:nvSpPr>
        <p:spPr>
          <a:xfrm>
            <a:off x="160421" y="2413328"/>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rPr>
              <a:t>BIC Expectations </a:t>
            </a:r>
          </a:p>
        </p:txBody>
      </p:sp>
    </p:spTree>
    <p:extLst>
      <p:ext uri="{BB962C8B-B14F-4D97-AF65-F5344CB8AC3E}">
        <p14:creationId xmlns:p14="http://schemas.microsoft.com/office/powerpoint/2010/main" val="2659846038"/>
      </p:ext>
    </p:extLst>
  </p:cSld>
  <p:clrMapOvr>
    <a:masterClrMapping/>
  </p:clrMapOvr>
  <mc:AlternateContent xmlns:mc="http://schemas.openxmlformats.org/markup-compatibility/2006" xmlns:p14="http://schemas.microsoft.com/office/powerpoint/2010/main">
    <mc:Choice Requires="p14">
      <p:transition spd="slow" p14:dur="2000" advTm="9323"/>
    </mc:Choice>
    <mc:Fallback xmlns="">
      <p:transition spd="slow" advTm="9323"/>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A5EDD9-73D2-7C6F-C702-568480BCBCD9}"/>
              </a:ext>
            </a:extLst>
          </p:cNvPr>
          <p:cNvSpPr>
            <a:spLocks/>
          </p:cNvSpPr>
          <p:nvPr/>
        </p:nvSpPr>
        <p:spPr>
          <a:xfrm>
            <a:off x="152152" y="1551513"/>
            <a:ext cx="11831326"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40BC3FE0-08F1-75AD-AEB2-3A43785A52CC}"/>
              </a:ext>
            </a:extLst>
          </p:cNvPr>
          <p:cNvSpPr txBox="1">
            <a:spLocks/>
          </p:cNvSpPr>
          <p:nvPr/>
        </p:nvSpPr>
        <p:spPr>
          <a:xfrm>
            <a:off x="341895" y="1896406"/>
            <a:ext cx="9461548" cy="4816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600">
                <a:solidFill>
                  <a:schemeClr val="bg1"/>
                </a:solidFill>
              </a:rPr>
              <a:t>The FSM is responsible to schedule FS staff to be available to communicate and provide customer service for adults and students during the BIC time-period. </a:t>
            </a:r>
          </a:p>
          <a:p>
            <a:pPr marL="0" indent="0">
              <a:buNone/>
            </a:pPr>
            <a:endParaRPr lang="en-US" altLang="en-US" sz="1000">
              <a:solidFill>
                <a:schemeClr val="bg1"/>
              </a:solidFill>
            </a:endParaRPr>
          </a:p>
          <a:p>
            <a:pPr indent="-347472">
              <a:buClr>
                <a:srgbClr val="FFC000"/>
              </a:buClr>
              <a:buFont typeface="Wingdings" panose="05000000000000000000" pitchFamily="2" charset="2"/>
              <a:buChar char="v"/>
            </a:pPr>
            <a:r>
              <a:rPr lang="en-US" altLang="en-US" sz="2600">
                <a:solidFill>
                  <a:schemeClr val="bg1"/>
                </a:solidFill>
              </a:rPr>
              <a:t>Create a parking space for all BIC bags for Pick up.</a:t>
            </a:r>
          </a:p>
          <a:p>
            <a:pPr indent="-347472">
              <a:buClr>
                <a:srgbClr val="FFC000"/>
              </a:buClr>
              <a:buFont typeface="Wingdings" panose="05000000000000000000" pitchFamily="2" charset="2"/>
              <a:buChar char="v"/>
            </a:pPr>
            <a:r>
              <a:rPr lang="en-US" altLang="en-US" sz="2600">
                <a:solidFill>
                  <a:schemeClr val="bg1"/>
                </a:solidFill>
              </a:rPr>
              <a:t>Provide additional food items to classrooms (as requested).</a:t>
            </a:r>
          </a:p>
          <a:p>
            <a:pPr indent="-347472">
              <a:buClr>
                <a:srgbClr val="FFC000"/>
              </a:buClr>
              <a:buFont typeface="Wingdings" panose="05000000000000000000" pitchFamily="2" charset="2"/>
              <a:buChar char="v"/>
            </a:pPr>
            <a:r>
              <a:rPr lang="en-US" altLang="en-US" sz="2600">
                <a:solidFill>
                  <a:schemeClr val="bg1"/>
                </a:solidFill>
              </a:rPr>
              <a:t>Have menu’s available upon request.</a:t>
            </a:r>
          </a:p>
          <a:p>
            <a:pPr indent="-347472">
              <a:buClr>
                <a:srgbClr val="FFC000"/>
              </a:buClr>
              <a:buFont typeface="Wingdings" panose="05000000000000000000" pitchFamily="2" charset="2"/>
              <a:buChar char="v"/>
            </a:pPr>
            <a:r>
              <a:rPr lang="en-US" altLang="en-US" sz="2600">
                <a:solidFill>
                  <a:schemeClr val="bg1"/>
                </a:solidFill>
              </a:rPr>
              <a:t>Ensure all BIC bags are picked-up and returned.</a:t>
            </a:r>
          </a:p>
          <a:p>
            <a:pPr indent="-347472">
              <a:buClr>
                <a:srgbClr val="FFC000"/>
              </a:buClr>
              <a:buFont typeface="Wingdings" panose="05000000000000000000" pitchFamily="2" charset="2"/>
              <a:buChar char="v"/>
            </a:pPr>
            <a:r>
              <a:rPr lang="en-US" sz="2600">
                <a:solidFill>
                  <a:schemeClr val="bg1"/>
                </a:solidFill>
              </a:rPr>
              <a:t>Schedule staff breaks to accommodate the BIC service period.</a:t>
            </a:r>
          </a:p>
          <a:p>
            <a:pPr marL="457200" lvl="1" indent="-182880">
              <a:buClr>
                <a:srgbClr val="FFC000"/>
              </a:buClr>
            </a:pPr>
            <a:r>
              <a:rPr lang="en-US" sz="2600">
                <a:solidFill>
                  <a:schemeClr val="bg1"/>
                </a:solidFill>
              </a:rPr>
              <a:t>Stagger FSD breaks for operational needs. </a:t>
            </a:r>
          </a:p>
          <a:p>
            <a:pPr marL="457200" indent="-457200">
              <a:buFont typeface="Wingdings" panose="05000000000000000000" pitchFamily="2" charset="2"/>
              <a:buChar char="Ø"/>
            </a:pPr>
            <a:endParaRPr lang="en-US" sz="2600"/>
          </a:p>
        </p:txBody>
      </p:sp>
      <p:sp>
        <p:nvSpPr>
          <p:cNvPr id="5" name="Rectangle 4">
            <a:extLst>
              <a:ext uri="{FF2B5EF4-FFF2-40B4-BE49-F238E27FC236}">
                <a16:creationId xmlns:a16="http://schemas.microsoft.com/office/drawing/2014/main" id="{1A36EE51-213B-00EC-DA7A-11E48F2F62CA}"/>
              </a:ext>
            </a:extLst>
          </p:cNvPr>
          <p:cNvSpPr/>
          <p:nvPr/>
        </p:nvSpPr>
        <p:spPr>
          <a:xfrm>
            <a:off x="-2" y="167762"/>
            <a:ext cx="12192000" cy="124636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1279816" y="271124"/>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rPr>
              <a:t>Role of The Food Service Staff</a:t>
            </a:r>
          </a:p>
        </p:txBody>
      </p:sp>
      <p:pic>
        <p:nvPicPr>
          <p:cNvPr id="9" name="Picture 2">
            <a:extLst>
              <a:ext uri="{FF2B5EF4-FFF2-40B4-BE49-F238E27FC236}">
                <a16:creationId xmlns:a16="http://schemas.microsoft.com/office/drawing/2014/main" id="{148655F5-33BC-215D-8722-053D20EAFB5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03443" y="0"/>
            <a:ext cx="1901048" cy="656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579160"/>
      </p:ext>
    </p:extLst>
  </p:cSld>
  <p:clrMapOvr>
    <a:masterClrMapping/>
  </p:clrMapOvr>
  <mc:AlternateContent xmlns:mc="http://schemas.openxmlformats.org/markup-compatibility/2006" xmlns:p14="http://schemas.microsoft.com/office/powerpoint/2010/main">
    <mc:Choice Requires="p14">
      <p:transition spd="slow" p14:dur="2000" advTm="61905"/>
    </mc:Choice>
    <mc:Fallback xmlns="">
      <p:transition spd="slow" advTm="61905"/>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1" name="Picture 20" descr="A school locker in front of a chalkboard&#10;&#10;AI-generated content may be incorrect.">
            <a:extLst>
              <a:ext uri="{FF2B5EF4-FFF2-40B4-BE49-F238E27FC236}">
                <a16:creationId xmlns:a16="http://schemas.microsoft.com/office/drawing/2014/main" id="{D4B5A545-3F2E-5B9F-D40D-8C7B801BB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888" y="-125135"/>
            <a:ext cx="14317388" cy="7014243"/>
          </a:xfrm>
          <a:prstGeom prst="rect">
            <a:avLst/>
          </a:prstGeom>
        </p:spPr>
      </p:pic>
      <p:sp>
        <p:nvSpPr>
          <p:cNvPr id="4" name="TextBox 3">
            <a:extLst>
              <a:ext uri="{FF2B5EF4-FFF2-40B4-BE49-F238E27FC236}">
                <a16:creationId xmlns:a16="http://schemas.microsoft.com/office/drawing/2014/main" id="{15F5E2AC-541C-BDF3-7AD3-F90CD8264CAF}"/>
              </a:ext>
            </a:extLst>
          </p:cNvPr>
          <p:cNvSpPr txBox="1"/>
          <p:nvPr/>
        </p:nvSpPr>
        <p:spPr>
          <a:xfrm>
            <a:off x="4309381" y="1290863"/>
            <a:ext cx="699193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Bradley Hand ITC" panose="03070402050302030203" pitchFamily="66" charset="0"/>
              </a:rPr>
              <a:t>The following items will need to be available for </a:t>
            </a:r>
            <a:r>
              <a:rPr lang="en-US" sz="2800" b="1">
                <a:solidFill>
                  <a:schemeClr val="bg1"/>
                </a:solidFill>
                <a:latin typeface="Bradley Hand ITC" panose="03070402050302030203" pitchFamily="66" charset="0"/>
              </a:rPr>
              <a:t>breakfast</a:t>
            </a:r>
            <a:r>
              <a:rPr kumimoji="0" lang="en-US" sz="2800" b="1" i="0" u="none" strike="noStrike" kern="1200" cap="none" spc="0" normalizeH="0" baseline="0" noProof="0">
                <a:ln>
                  <a:noFill/>
                </a:ln>
                <a:solidFill>
                  <a:schemeClr val="bg1"/>
                </a:solidFill>
                <a:effectLst/>
                <a:uLnTx/>
                <a:uFillTx/>
                <a:latin typeface="Bradley Hand ITC" panose="03070402050302030203" pitchFamily="66" charset="0"/>
              </a:rPr>
              <a:t> meal service. Provided items are based on participation, not class enrollment.</a:t>
            </a:r>
          </a:p>
        </p:txBody>
      </p:sp>
      <p:sp>
        <p:nvSpPr>
          <p:cNvPr id="7" name="Rectangle 6">
            <a:extLst>
              <a:ext uri="{FF2B5EF4-FFF2-40B4-BE49-F238E27FC236}">
                <a16:creationId xmlns:a16="http://schemas.microsoft.com/office/drawing/2014/main" id="{45124DD5-FE84-4C5B-A6F0-2F1BD63A161B}"/>
              </a:ext>
            </a:extLst>
          </p:cNvPr>
          <p:cNvSpPr/>
          <p:nvPr/>
        </p:nvSpPr>
        <p:spPr>
          <a:xfrm>
            <a:off x="4731264" y="40194"/>
            <a:ext cx="5824284" cy="10623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1557197" y="36146"/>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6000" b="1">
                <a:solidFill>
                  <a:srgbClr val="002060"/>
                </a:solidFill>
                <a:latin typeface="Times New Roman" panose="02020603050405020304" pitchFamily="18" charset="0"/>
                <a:cs typeface="Times New Roman" panose="02020603050405020304" pitchFamily="18" charset="0"/>
              </a:rPr>
              <a:t>Supplies Needed</a:t>
            </a:r>
            <a:endParaRPr kumimoji="0" lang="en-US" sz="60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endParaRPr>
          </a:p>
        </p:txBody>
      </p:sp>
      <p:grpSp>
        <p:nvGrpSpPr>
          <p:cNvPr id="29" name="Group 28">
            <a:extLst>
              <a:ext uri="{FF2B5EF4-FFF2-40B4-BE49-F238E27FC236}">
                <a16:creationId xmlns:a16="http://schemas.microsoft.com/office/drawing/2014/main" id="{8DE3B702-111B-9A62-2858-F1AAD0C3A636}"/>
              </a:ext>
            </a:extLst>
          </p:cNvPr>
          <p:cNvGrpSpPr/>
          <p:nvPr/>
        </p:nvGrpSpPr>
        <p:grpSpPr>
          <a:xfrm>
            <a:off x="4687025" y="3067448"/>
            <a:ext cx="1480210" cy="1595109"/>
            <a:chOff x="4687025" y="3067448"/>
            <a:chExt cx="1480210" cy="1595109"/>
          </a:xfrm>
        </p:grpSpPr>
        <p:pic>
          <p:nvPicPr>
            <p:cNvPr id="8" name="Picture 66" descr="Small Kraft Food Trays 1/2 LB 25ct Boat Party Favors Treat Candy Buffet Snack Wedding Shower ...">
              <a:extLst>
                <a:ext uri="{FF2B5EF4-FFF2-40B4-BE49-F238E27FC236}">
                  <a16:creationId xmlns:a16="http://schemas.microsoft.com/office/drawing/2014/main" id="{86222123-D853-9A01-D308-7952A782B8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87025" y="3067448"/>
              <a:ext cx="1451168" cy="145116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16DE3D9-6404-28D5-DF07-E18C012564CD}"/>
                </a:ext>
              </a:extLst>
            </p:cNvPr>
            <p:cNvSpPr txBox="1"/>
            <p:nvPr/>
          </p:nvSpPr>
          <p:spPr>
            <a:xfrm>
              <a:off x="4731264" y="4262447"/>
              <a:ext cx="1435971" cy="400110"/>
            </a:xfrm>
            <a:prstGeom prst="rect">
              <a:avLst/>
            </a:prstGeom>
            <a:solidFill>
              <a:schemeClr val="bg1">
                <a:lumMod val="95000"/>
              </a:schemeClr>
            </a:solidFill>
          </p:spPr>
          <p:txBody>
            <a:bodyPr wrap="none" rtlCol="0">
              <a:spAutoFit/>
            </a:bodyPr>
            <a:lstStyle/>
            <a:p>
              <a:r>
                <a:rPr lang="en-US" sz="2000" b="1">
                  <a:solidFill>
                    <a:srgbClr val="002060"/>
                  </a:solidFill>
                </a:rPr>
                <a:t>Trays (3 </a:t>
              </a:r>
              <a:r>
                <a:rPr lang="en-US" sz="2000" b="1" err="1">
                  <a:solidFill>
                    <a:srgbClr val="002060"/>
                  </a:solidFill>
                </a:rPr>
                <a:t>lbs</a:t>
              </a:r>
              <a:r>
                <a:rPr lang="en-US" sz="2000" b="1">
                  <a:solidFill>
                    <a:srgbClr val="002060"/>
                  </a:solidFill>
                </a:rPr>
                <a:t>)</a:t>
              </a:r>
            </a:p>
          </p:txBody>
        </p:sp>
      </p:grpSp>
      <p:grpSp>
        <p:nvGrpSpPr>
          <p:cNvPr id="31" name="Group 30">
            <a:extLst>
              <a:ext uri="{FF2B5EF4-FFF2-40B4-BE49-F238E27FC236}">
                <a16:creationId xmlns:a16="http://schemas.microsoft.com/office/drawing/2014/main" id="{48911C19-14AF-1E8A-3153-D88AE77CE84D}"/>
              </a:ext>
            </a:extLst>
          </p:cNvPr>
          <p:cNvGrpSpPr/>
          <p:nvPr/>
        </p:nvGrpSpPr>
        <p:grpSpPr>
          <a:xfrm>
            <a:off x="6257967" y="2901898"/>
            <a:ext cx="1395230" cy="2928762"/>
            <a:chOff x="6257967" y="2901898"/>
            <a:chExt cx="1395230" cy="2928762"/>
          </a:xfrm>
        </p:grpSpPr>
        <p:grpSp>
          <p:nvGrpSpPr>
            <p:cNvPr id="30" name="Group 29">
              <a:extLst>
                <a:ext uri="{FF2B5EF4-FFF2-40B4-BE49-F238E27FC236}">
                  <a16:creationId xmlns:a16="http://schemas.microsoft.com/office/drawing/2014/main" id="{A79F5E19-6999-8002-2F55-300ACC8CC231}"/>
                </a:ext>
              </a:extLst>
            </p:cNvPr>
            <p:cNvGrpSpPr/>
            <p:nvPr/>
          </p:nvGrpSpPr>
          <p:grpSpPr>
            <a:xfrm>
              <a:off x="6257967" y="2901898"/>
              <a:ext cx="1298139" cy="1135859"/>
              <a:chOff x="6257967" y="2901898"/>
              <a:chExt cx="1298139" cy="1135859"/>
            </a:xfrm>
          </p:grpSpPr>
          <p:pic>
            <p:nvPicPr>
              <p:cNvPr id="18"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AA4F3B28-7D4E-8DEA-A5C3-6D2D8D667D8B}"/>
                  </a:ext>
                </a:extLst>
              </p:cNvPr>
              <p:cNvPicPr>
                <a:picLocks noChangeAspect="1" noChangeArrowheads="1"/>
              </p:cNvPicPr>
              <p:nvPr/>
            </p:nvPicPr>
            <p:blipFill rotWithShape="1">
              <a:blip r:embed="rId7" cstate="email">
                <a:alphaModFix amt="38000"/>
                <a:extLst>
                  <a:ext uri="{28A0092B-C50C-407E-A947-70E740481C1C}">
                    <a14:useLocalDpi xmlns:a14="http://schemas.microsoft.com/office/drawing/2010/main"/>
                  </a:ext>
                </a:extLst>
              </a:blip>
              <a:srcRect/>
              <a:stretch/>
            </p:blipFill>
            <p:spPr bwMode="auto">
              <a:xfrm rot="20572077">
                <a:off x="6257967" y="2901898"/>
                <a:ext cx="869956" cy="1089106"/>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16"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4C500DFC-A2FC-7197-CDC0-BF87A1A022E4}"/>
                  </a:ext>
                </a:extLst>
              </p:cNvPr>
              <p:cNvPicPr>
                <a:picLocks noChangeAspect="1" noChangeArrowheads="1"/>
              </p:cNvPicPr>
              <p:nvPr/>
            </p:nvPicPr>
            <p:blipFill rotWithShape="1">
              <a:blip r:embed="rId7" cstate="email">
                <a:alphaModFix amt="38000"/>
                <a:extLst>
                  <a:ext uri="{28A0092B-C50C-407E-A947-70E740481C1C}">
                    <a14:useLocalDpi xmlns:a14="http://schemas.microsoft.com/office/drawing/2010/main"/>
                  </a:ext>
                </a:extLst>
              </a:blip>
              <a:srcRect/>
              <a:stretch/>
            </p:blipFill>
            <p:spPr bwMode="auto">
              <a:xfrm rot="681653">
                <a:off x="6691575" y="2955443"/>
                <a:ext cx="864531" cy="1082314"/>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60A58BBA-9E06-2521-40D3-25961CBA54E8}"/>
                </a:ext>
              </a:extLst>
            </p:cNvPr>
            <p:cNvSpPr txBox="1"/>
            <p:nvPr/>
          </p:nvSpPr>
          <p:spPr>
            <a:xfrm>
              <a:off x="6294003" y="4199444"/>
              <a:ext cx="1359194" cy="1631216"/>
            </a:xfrm>
            <a:prstGeom prst="rect">
              <a:avLst/>
            </a:prstGeom>
            <a:solidFill>
              <a:schemeClr val="bg1">
                <a:lumMod val="95000"/>
              </a:schemeClr>
            </a:solidFill>
          </p:spPr>
          <p:txBody>
            <a:bodyPr wrap="square" rtlCol="0">
              <a:spAutoFit/>
            </a:bodyPr>
            <a:lstStyle/>
            <a:p>
              <a:pPr algn="ctr"/>
              <a:r>
                <a:rPr lang="en-US" sz="2000" b="1">
                  <a:solidFill>
                    <a:srgbClr val="203864"/>
                  </a:solidFill>
                </a:rPr>
                <a:t>2 food grade bags per BIC classroom share table</a:t>
              </a:r>
            </a:p>
          </p:txBody>
        </p:sp>
      </p:grpSp>
      <p:grpSp>
        <p:nvGrpSpPr>
          <p:cNvPr id="32" name="Group 31">
            <a:extLst>
              <a:ext uri="{FF2B5EF4-FFF2-40B4-BE49-F238E27FC236}">
                <a16:creationId xmlns:a16="http://schemas.microsoft.com/office/drawing/2014/main" id="{71EC7DED-AF70-467E-9F9A-468DD7CFEEFD}"/>
              </a:ext>
            </a:extLst>
          </p:cNvPr>
          <p:cNvGrpSpPr/>
          <p:nvPr/>
        </p:nvGrpSpPr>
        <p:grpSpPr>
          <a:xfrm>
            <a:off x="7943252" y="3457049"/>
            <a:ext cx="1099981" cy="1821061"/>
            <a:chOff x="7943252" y="3457049"/>
            <a:chExt cx="1099981" cy="1821061"/>
          </a:xfrm>
        </p:grpSpPr>
        <p:pic>
          <p:nvPicPr>
            <p:cNvPr id="17" name="Picture 16" descr="A close up of a package&#10;&#10;AI-generated content may be incorrect.">
              <a:extLst>
                <a:ext uri="{FF2B5EF4-FFF2-40B4-BE49-F238E27FC236}">
                  <a16:creationId xmlns:a16="http://schemas.microsoft.com/office/drawing/2014/main" id="{8438C229-864F-046A-CA08-ED47B98BA0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4429" y="3457049"/>
              <a:ext cx="977629" cy="692127"/>
            </a:xfrm>
            <a:prstGeom prst="rect">
              <a:avLst/>
            </a:prstGeom>
          </p:spPr>
        </p:pic>
        <p:sp>
          <p:nvSpPr>
            <p:cNvPr id="26" name="TextBox 25">
              <a:extLst>
                <a:ext uri="{FF2B5EF4-FFF2-40B4-BE49-F238E27FC236}">
                  <a16:creationId xmlns:a16="http://schemas.microsoft.com/office/drawing/2014/main" id="{1C284713-67BD-D381-5103-C7FE91E6F9F0}"/>
                </a:ext>
              </a:extLst>
            </p:cNvPr>
            <p:cNvSpPr txBox="1"/>
            <p:nvPr/>
          </p:nvSpPr>
          <p:spPr>
            <a:xfrm>
              <a:off x="7943252" y="4262447"/>
              <a:ext cx="1099981" cy="1015663"/>
            </a:xfrm>
            <a:prstGeom prst="rect">
              <a:avLst/>
            </a:prstGeom>
            <a:solidFill>
              <a:schemeClr val="bg1">
                <a:lumMod val="95000"/>
              </a:schemeClr>
            </a:solidFill>
          </p:spPr>
          <p:txBody>
            <a:bodyPr wrap="none" rtlCol="0">
              <a:spAutoFit/>
            </a:bodyPr>
            <a:lstStyle/>
            <a:p>
              <a:pPr algn="ctr"/>
              <a:r>
                <a:rPr lang="en-US" sz="2000" b="1">
                  <a:solidFill>
                    <a:srgbClr val="203864"/>
                  </a:solidFill>
                </a:rPr>
                <a:t>Table </a:t>
              </a:r>
            </a:p>
            <a:p>
              <a:pPr algn="ctr"/>
              <a:r>
                <a:rPr lang="en-US" sz="2000" b="1">
                  <a:solidFill>
                    <a:srgbClr val="203864"/>
                  </a:solidFill>
                </a:rPr>
                <a:t>Cleaning</a:t>
              </a:r>
            </a:p>
            <a:p>
              <a:pPr algn="ctr"/>
              <a:r>
                <a:rPr lang="en-US" sz="2000" b="1">
                  <a:solidFill>
                    <a:srgbClr val="203864"/>
                  </a:solidFill>
                </a:rPr>
                <a:t>Wipes</a:t>
              </a:r>
            </a:p>
          </p:txBody>
        </p:sp>
      </p:grpSp>
      <p:grpSp>
        <p:nvGrpSpPr>
          <p:cNvPr id="33" name="Group 32">
            <a:extLst>
              <a:ext uri="{FF2B5EF4-FFF2-40B4-BE49-F238E27FC236}">
                <a16:creationId xmlns:a16="http://schemas.microsoft.com/office/drawing/2014/main" id="{421AA495-1979-40B8-FBF1-30D8F0841250}"/>
              </a:ext>
            </a:extLst>
          </p:cNvPr>
          <p:cNvGrpSpPr/>
          <p:nvPr/>
        </p:nvGrpSpPr>
        <p:grpSpPr>
          <a:xfrm>
            <a:off x="9139158" y="3139537"/>
            <a:ext cx="1372042" cy="1453053"/>
            <a:chOff x="9139158" y="3139537"/>
            <a:chExt cx="1372042" cy="1453053"/>
          </a:xfrm>
        </p:grpSpPr>
        <p:pic>
          <p:nvPicPr>
            <p:cNvPr id="11" name="Picture 10" descr="A plastic fork and spoon in a plastic wrapper&#10;&#10;AI-generated content may be incorrect.">
              <a:extLst>
                <a:ext uri="{FF2B5EF4-FFF2-40B4-BE49-F238E27FC236}">
                  <a16:creationId xmlns:a16="http://schemas.microsoft.com/office/drawing/2014/main" id="{302B4387-9AEA-CCE2-2E59-0B8FADF689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0327" y="3139537"/>
              <a:ext cx="927962" cy="931947"/>
            </a:xfrm>
            <a:prstGeom prst="rect">
              <a:avLst/>
            </a:prstGeom>
          </p:spPr>
        </p:pic>
        <p:sp>
          <p:nvSpPr>
            <p:cNvPr id="27" name="TextBox 26">
              <a:extLst>
                <a:ext uri="{FF2B5EF4-FFF2-40B4-BE49-F238E27FC236}">
                  <a16:creationId xmlns:a16="http://schemas.microsoft.com/office/drawing/2014/main" id="{30BBB5B0-E073-6A1E-450F-357BF29D8779}"/>
                </a:ext>
              </a:extLst>
            </p:cNvPr>
            <p:cNvSpPr txBox="1"/>
            <p:nvPr/>
          </p:nvSpPr>
          <p:spPr>
            <a:xfrm>
              <a:off x="9139158" y="4192480"/>
              <a:ext cx="1372042" cy="400110"/>
            </a:xfrm>
            <a:prstGeom prst="rect">
              <a:avLst/>
            </a:prstGeom>
            <a:solidFill>
              <a:schemeClr val="bg1">
                <a:lumMod val="95000"/>
              </a:schemeClr>
            </a:solidFill>
          </p:spPr>
          <p:txBody>
            <a:bodyPr wrap="none" rtlCol="0">
              <a:spAutoFit/>
            </a:bodyPr>
            <a:lstStyle/>
            <a:p>
              <a:r>
                <a:rPr lang="en-US" sz="2000" b="1" err="1">
                  <a:solidFill>
                    <a:srgbClr val="203864"/>
                  </a:solidFill>
                </a:rPr>
                <a:t>Sporkette’s</a:t>
              </a:r>
              <a:endParaRPr lang="en-US" sz="2000" b="1">
                <a:solidFill>
                  <a:srgbClr val="203864"/>
                </a:solidFill>
              </a:endParaRPr>
            </a:p>
          </p:txBody>
        </p:sp>
      </p:grpSp>
      <p:grpSp>
        <p:nvGrpSpPr>
          <p:cNvPr id="34" name="Group 33">
            <a:extLst>
              <a:ext uri="{FF2B5EF4-FFF2-40B4-BE49-F238E27FC236}">
                <a16:creationId xmlns:a16="http://schemas.microsoft.com/office/drawing/2014/main" id="{51D68FE0-CC65-DCF5-8837-9F0FB232BD05}"/>
              </a:ext>
            </a:extLst>
          </p:cNvPr>
          <p:cNvGrpSpPr/>
          <p:nvPr/>
        </p:nvGrpSpPr>
        <p:grpSpPr>
          <a:xfrm>
            <a:off x="10264214" y="3381986"/>
            <a:ext cx="1210604" cy="2026212"/>
            <a:chOff x="10264214" y="3381986"/>
            <a:chExt cx="1210604" cy="2026212"/>
          </a:xfrm>
        </p:grpSpPr>
        <p:pic>
          <p:nvPicPr>
            <p:cNvPr id="12" name="Picture 11" descr="A picture containing accessory, case&#10;&#10;Description automatically generated">
              <a:extLst>
                <a:ext uri="{FF2B5EF4-FFF2-40B4-BE49-F238E27FC236}">
                  <a16:creationId xmlns:a16="http://schemas.microsoft.com/office/drawing/2014/main" id="{CFF69E5B-DD33-3942-B01F-3DDF43E28610}"/>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9752" b="89783" l="6192" r="92570">
                          <a14:foregroundMark x1="6192" y1="36378" x2="6192" y2="36378"/>
                          <a14:foregroundMark x1="92570" y1="53096" x2="92570" y2="53096"/>
                        </a14:backgroundRemoval>
                      </a14:imgEffect>
                    </a14:imgLayer>
                  </a14:imgProps>
                </a:ext>
                <a:ext uri="{28A0092B-C50C-407E-A947-70E740481C1C}">
                  <a14:useLocalDpi xmlns:a14="http://schemas.microsoft.com/office/drawing/2010/main"/>
                </a:ext>
              </a:extLst>
            </a:blip>
            <a:stretch>
              <a:fillRect/>
            </a:stretch>
          </p:blipFill>
          <p:spPr>
            <a:xfrm>
              <a:off x="10264214" y="3381986"/>
              <a:ext cx="1210604" cy="1210604"/>
            </a:xfrm>
            <a:prstGeom prst="rect">
              <a:avLst/>
            </a:prstGeom>
            <a:scene3d>
              <a:camera prst="perspectiveRelaxedModerately"/>
              <a:lightRig rig="threePt" dir="t"/>
            </a:scene3d>
          </p:spPr>
        </p:pic>
        <p:sp>
          <p:nvSpPr>
            <p:cNvPr id="28" name="TextBox 27">
              <a:extLst>
                <a:ext uri="{FF2B5EF4-FFF2-40B4-BE49-F238E27FC236}">
                  <a16:creationId xmlns:a16="http://schemas.microsoft.com/office/drawing/2014/main" id="{17B587D2-2E2B-0BBA-A17F-F6E96D65137D}"/>
                </a:ext>
              </a:extLst>
            </p:cNvPr>
            <p:cNvSpPr txBox="1"/>
            <p:nvPr/>
          </p:nvSpPr>
          <p:spPr>
            <a:xfrm>
              <a:off x="10660108" y="4392535"/>
              <a:ext cx="814710" cy="1015663"/>
            </a:xfrm>
            <a:prstGeom prst="rect">
              <a:avLst/>
            </a:prstGeom>
            <a:solidFill>
              <a:schemeClr val="bg1">
                <a:lumMod val="95000"/>
              </a:schemeClr>
            </a:solidFill>
          </p:spPr>
          <p:txBody>
            <a:bodyPr wrap="none" rtlCol="0">
              <a:spAutoFit/>
            </a:bodyPr>
            <a:lstStyle/>
            <a:p>
              <a:pPr algn="ctr"/>
              <a:r>
                <a:rPr lang="en-US" sz="2000" b="1">
                  <a:solidFill>
                    <a:srgbClr val="203864"/>
                  </a:solidFill>
                </a:rPr>
                <a:t>Trash </a:t>
              </a:r>
            </a:p>
            <a:p>
              <a:pPr algn="ctr"/>
              <a:r>
                <a:rPr lang="en-US" sz="2000" b="1">
                  <a:solidFill>
                    <a:srgbClr val="203864"/>
                  </a:solidFill>
                </a:rPr>
                <a:t>Bag</a:t>
              </a:r>
            </a:p>
            <a:p>
              <a:pPr algn="ctr"/>
              <a:r>
                <a:rPr lang="en-US" sz="2000" b="1">
                  <a:solidFill>
                    <a:srgbClr val="203864"/>
                  </a:solidFill>
                </a:rPr>
                <a:t>Liners</a:t>
              </a:r>
            </a:p>
          </p:txBody>
        </p:sp>
      </p:grpSp>
      <p:pic>
        <p:nvPicPr>
          <p:cNvPr id="35" name="Picture 34">
            <a:extLst>
              <a:ext uri="{FF2B5EF4-FFF2-40B4-BE49-F238E27FC236}">
                <a16:creationId xmlns:a16="http://schemas.microsoft.com/office/drawing/2014/main" id="{39BDBE73-0FAA-AC53-3A61-750662CDB08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49866" y="827676"/>
            <a:ext cx="1552601" cy="1998233"/>
          </a:xfrm>
          <a:prstGeom prst="rect">
            <a:avLst/>
          </a:prstGeom>
        </p:spPr>
      </p:pic>
    </p:spTree>
    <p:extLst>
      <p:ext uri="{BB962C8B-B14F-4D97-AF65-F5344CB8AC3E}">
        <p14:creationId xmlns:p14="http://schemas.microsoft.com/office/powerpoint/2010/main" val="1157021338"/>
      </p:ext>
    </p:extLst>
  </p:cSld>
  <p:clrMapOvr>
    <a:masterClrMapping/>
  </p:clrMapOvr>
  <mc:AlternateContent xmlns:mc="http://schemas.openxmlformats.org/markup-compatibility/2006" xmlns:p14="http://schemas.microsoft.com/office/powerpoint/2010/main">
    <mc:Choice Requires="p14">
      <p:transition spd="slow" p14:dur="2000" advTm="36043"/>
    </mc:Choice>
    <mc:Fallback xmlns="">
      <p:transition spd="slow" advTm="36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3"/>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74F888-87A1-C2C1-0F9F-41CB127B70F5}"/>
              </a:ext>
            </a:extLst>
          </p:cNvPr>
          <p:cNvSpPr/>
          <p:nvPr/>
        </p:nvSpPr>
        <p:spPr>
          <a:xfrm>
            <a:off x="375072" y="1432478"/>
            <a:ext cx="9550981"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01664BA-8299-7E1A-D3DC-4F36E97345F7}"/>
              </a:ext>
            </a:extLst>
          </p:cNvPr>
          <p:cNvSpPr/>
          <p:nvPr/>
        </p:nvSpPr>
        <p:spPr>
          <a:xfrm>
            <a:off x="0" y="104457"/>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25B161-F3B6-4CCB-A2E0-A73AC2A335A8}"/>
              </a:ext>
            </a:extLst>
          </p:cNvPr>
          <p:cNvSpPr>
            <a:spLocks noGrp="1"/>
          </p:cNvSpPr>
          <p:nvPr>
            <p:ph idx="1"/>
          </p:nvPr>
        </p:nvSpPr>
        <p:spPr>
          <a:xfrm>
            <a:off x="571466" y="2669015"/>
            <a:ext cx="5901037" cy="2688336"/>
          </a:xfrm>
        </p:spPr>
        <p:txBody>
          <a:bodyPr>
            <a:noAutofit/>
          </a:bodyPr>
          <a:lstStyle/>
          <a:p>
            <a:pPr marL="707708" lvl="2" indent="-342900" eaLnBrk="0" fontAlgn="base" hangingPunct="0">
              <a:lnSpc>
                <a:spcPct val="100000"/>
              </a:lnSpc>
              <a:spcBef>
                <a:spcPct val="0"/>
              </a:spcBef>
              <a:spcAft>
                <a:spcPts val="600"/>
              </a:spcAft>
              <a:buClr>
                <a:srgbClr val="FFC000"/>
              </a:buClr>
              <a:buFont typeface="Wingdings" panose="05000000000000000000" pitchFamily="2" charset="2"/>
              <a:buChar char="v"/>
              <a:defRPr/>
            </a:pPr>
            <a:r>
              <a:rPr lang="en-US" sz="2400">
                <a:solidFill>
                  <a:schemeClr val="bg1"/>
                </a:solidFill>
                <a:latin typeface="Calibri"/>
                <a:ea typeface="Calibri" pitchFamily="34" charset="0"/>
                <a:cs typeface="Times New Roman" pitchFamily="18" charset="0"/>
              </a:rPr>
              <a:t>FSM are to provide the </a:t>
            </a:r>
            <a:r>
              <a:rPr lang="en-US" sz="2400" b="1" i="1">
                <a:solidFill>
                  <a:schemeClr val="bg1"/>
                </a:solidFill>
                <a:latin typeface="Calibri"/>
                <a:ea typeface="Calibri" pitchFamily="34" charset="0"/>
                <a:cs typeface="Times New Roman" pitchFamily="18" charset="0"/>
              </a:rPr>
              <a:t>“</a:t>
            </a:r>
            <a:r>
              <a:rPr lang="en-US" sz="2400" i="1">
                <a:solidFill>
                  <a:schemeClr val="bg1"/>
                </a:solidFill>
                <a:latin typeface="Calibri"/>
                <a:ea typeface="Calibri" pitchFamily="34" charset="0"/>
                <a:cs typeface="Times New Roman" pitchFamily="18" charset="0"/>
              </a:rPr>
              <a:t>Medical Statement to Request Special Diets” </a:t>
            </a:r>
            <a:r>
              <a:rPr lang="en-US" sz="2400">
                <a:solidFill>
                  <a:schemeClr val="bg1"/>
                </a:solidFill>
                <a:latin typeface="Calibri"/>
                <a:ea typeface="Calibri" pitchFamily="34" charset="0"/>
                <a:cs typeface="Times New Roman" pitchFamily="18" charset="0"/>
              </a:rPr>
              <a:t>to families for completion by the child’s treating physician</a:t>
            </a:r>
            <a:endParaRPr lang="en-US" sz="2400">
              <a:solidFill>
                <a:schemeClr val="bg1"/>
              </a:solidFill>
              <a:latin typeface="Calibri"/>
            </a:endParaRPr>
          </a:p>
          <a:p>
            <a:pPr marL="707708" lvl="2" indent="-342900" eaLnBrk="0" fontAlgn="base" hangingPunct="0">
              <a:lnSpc>
                <a:spcPct val="100000"/>
              </a:lnSpc>
              <a:spcBef>
                <a:spcPct val="0"/>
              </a:spcBef>
              <a:spcAft>
                <a:spcPts val="600"/>
              </a:spcAft>
              <a:buClr>
                <a:srgbClr val="FFC000"/>
              </a:buClr>
              <a:buFont typeface="Wingdings" panose="05000000000000000000" pitchFamily="2" charset="2"/>
              <a:buChar char="v"/>
              <a:defRPr/>
            </a:pPr>
            <a:r>
              <a:rPr lang="en-US" sz="2400">
                <a:solidFill>
                  <a:schemeClr val="bg1"/>
                </a:solidFill>
                <a:latin typeface="Calibri"/>
                <a:ea typeface="Calibri" pitchFamily="34" charset="0"/>
                <a:cs typeface="Times New Roman" pitchFamily="18" charset="0"/>
              </a:rPr>
              <a:t>The FSM will submit the completed “</a:t>
            </a:r>
            <a:r>
              <a:rPr lang="en-US" sz="2400" i="1">
                <a:solidFill>
                  <a:schemeClr val="bg1"/>
                </a:solidFill>
                <a:latin typeface="Calibri"/>
                <a:ea typeface="Calibri" pitchFamily="34" charset="0"/>
                <a:cs typeface="Times New Roman" pitchFamily="18" charset="0"/>
              </a:rPr>
              <a:t>Medical Statement to Request Special Diets”</a:t>
            </a:r>
            <a:r>
              <a:rPr lang="en-US" sz="2400">
                <a:solidFill>
                  <a:schemeClr val="bg1"/>
                </a:solidFill>
                <a:latin typeface="Calibri"/>
                <a:ea typeface="Calibri" pitchFamily="34" charset="0"/>
                <a:cs typeface="Times New Roman" pitchFamily="18" charset="0"/>
              </a:rPr>
              <a:t> form to </a:t>
            </a:r>
            <a:r>
              <a:rPr lang="en-US" sz="2400" u="sng">
                <a:solidFill>
                  <a:schemeClr val="bg1"/>
                </a:solidFill>
                <a:latin typeface="Calibri"/>
                <a:ea typeface="Calibri" pitchFamily="34" charset="0"/>
                <a:cs typeface="Times New Roman" pitchFamily="18" charset="0"/>
              </a:rPr>
              <a:t>specialdiet@lausd.net</a:t>
            </a:r>
            <a:endParaRPr lang="en-US" sz="2400">
              <a:solidFill>
                <a:schemeClr val="bg1"/>
              </a:solidFill>
              <a:latin typeface="Calibri"/>
              <a:ea typeface="Calibri" pitchFamily="34" charset="0"/>
              <a:cs typeface="Times New Roman" pitchFamily="18" charset="0"/>
            </a:endParaRPr>
          </a:p>
          <a:p>
            <a:pPr marL="707708" lvl="2" indent="-342900" eaLnBrk="0" fontAlgn="base" hangingPunct="0">
              <a:lnSpc>
                <a:spcPct val="100000"/>
              </a:lnSpc>
              <a:spcBef>
                <a:spcPct val="0"/>
              </a:spcBef>
              <a:spcAft>
                <a:spcPts val="600"/>
              </a:spcAft>
              <a:buClr>
                <a:srgbClr val="FFC000"/>
              </a:buClr>
              <a:buFont typeface="Wingdings" panose="05000000000000000000" pitchFamily="2" charset="2"/>
              <a:buChar char="v"/>
              <a:defRPr/>
            </a:pPr>
            <a:r>
              <a:rPr lang="en-US" sz="2400">
                <a:solidFill>
                  <a:schemeClr val="bg1"/>
                </a:solidFill>
                <a:latin typeface="Calibri"/>
                <a:ea typeface="Calibri" pitchFamily="34" charset="0"/>
                <a:cs typeface="Times New Roman" pitchFamily="18" charset="0"/>
              </a:rPr>
              <a:t>FSM will make substitutions based on the special diet provided by the Nutrition Specialist</a:t>
            </a:r>
            <a:endParaRPr lang="en-US" sz="2400">
              <a:solidFill>
                <a:schemeClr val="bg1"/>
              </a:solidFill>
            </a:endParaRPr>
          </a:p>
        </p:txBody>
      </p:sp>
      <p:sp>
        <p:nvSpPr>
          <p:cNvPr id="6" name="Content Placeholder 2">
            <a:extLst>
              <a:ext uri="{FF2B5EF4-FFF2-40B4-BE49-F238E27FC236}">
                <a16:creationId xmlns:a16="http://schemas.microsoft.com/office/drawing/2014/main" id="{8EA53E1F-1002-4B6D-BFAB-0CC44D09E5F1}"/>
              </a:ext>
            </a:extLst>
          </p:cNvPr>
          <p:cNvSpPr txBox="1">
            <a:spLocks/>
          </p:cNvSpPr>
          <p:nvPr/>
        </p:nvSpPr>
        <p:spPr>
          <a:xfrm>
            <a:off x="571466" y="1549528"/>
            <a:ext cx="6395924" cy="13255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ts val="600"/>
              </a:spcAft>
              <a:buNone/>
              <a:defRPr/>
            </a:pPr>
            <a:r>
              <a:rPr lang="en-US" sz="2400">
                <a:solidFill>
                  <a:schemeClr val="bg1"/>
                </a:solidFill>
                <a:latin typeface="Calibri"/>
                <a:ea typeface="Calibri" pitchFamily="34" charset="0"/>
                <a:cs typeface="Times New Roman" pitchFamily="18" charset="0"/>
              </a:rPr>
              <a:t>The Food Service Manager (FSM) will follow these procedures for requesting special meals for students not on file:</a:t>
            </a:r>
            <a:endParaRPr lang="en-US" sz="2400">
              <a:solidFill>
                <a:schemeClr val="bg1"/>
              </a:solidFill>
              <a:latin typeface="Calibri" panose="020F0502020204030204"/>
            </a:endParaRPr>
          </a:p>
        </p:txBody>
      </p:sp>
      <p:sp>
        <p:nvSpPr>
          <p:cNvPr id="4" name="Title 1">
            <a:extLst>
              <a:ext uri="{FF2B5EF4-FFF2-40B4-BE49-F238E27FC236}">
                <a16:creationId xmlns:a16="http://schemas.microsoft.com/office/drawing/2014/main" id="{DFBE8484-61F7-9994-87F0-1270DECA6BAC}"/>
              </a:ext>
            </a:extLst>
          </p:cNvPr>
          <p:cNvSpPr txBox="1">
            <a:spLocks/>
          </p:cNvSpPr>
          <p:nvPr/>
        </p:nvSpPr>
        <p:spPr>
          <a:xfrm>
            <a:off x="195943" y="10960"/>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600" b="1">
                <a:solidFill>
                  <a:srgbClr val="002060"/>
                </a:solidFill>
                <a:latin typeface="Times New Roman" panose="02020603050405020304" pitchFamily="18" charset="0"/>
                <a:cs typeface="Times New Roman" panose="02020603050405020304" pitchFamily="18" charset="0"/>
              </a:rPr>
              <a:t>Requesting Special Meals</a:t>
            </a:r>
          </a:p>
        </p:txBody>
      </p:sp>
      <p:pic>
        <p:nvPicPr>
          <p:cNvPr id="9" name="Picture 8">
            <a:extLst>
              <a:ext uri="{FF2B5EF4-FFF2-40B4-BE49-F238E27FC236}">
                <a16:creationId xmlns:a16="http://schemas.microsoft.com/office/drawing/2014/main" id="{6F2C7261-18FF-B22D-872A-EAC22295860C}"/>
              </a:ext>
            </a:extLst>
          </p:cNvPr>
          <p:cNvPicPr>
            <a:picLocks noChangeAspect="1"/>
          </p:cNvPicPr>
          <p:nvPr/>
        </p:nvPicPr>
        <p:blipFill>
          <a:blip r:embed="rId2"/>
          <a:stretch>
            <a:fillRect/>
          </a:stretch>
        </p:blipFill>
        <p:spPr>
          <a:xfrm>
            <a:off x="7961290" y="1680052"/>
            <a:ext cx="3654695" cy="4666263"/>
          </a:xfrm>
          <a:prstGeom prst="rect">
            <a:avLst/>
          </a:prstGeom>
          <a:ln w="28575">
            <a:solidFill>
              <a:srgbClr val="002060"/>
            </a:solidFill>
          </a:ln>
        </p:spPr>
      </p:pic>
    </p:spTree>
    <p:extLst>
      <p:ext uri="{BB962C8B-B14F-4D97-AF65-F5344CB8AC3E}">
        <p14:creationId xmlns:p14="http://schemas.microsoft.com/office/powerpoint/2010/main" val="1234224069"/>
      </p:ext>
    </p:extLst>
  </p:cSld>
  <p:clrMapOvr>
    <a:masterClrMapping/>
  </p:clrMapOvr>
  <mc:AlternateContent xmlns:mc="http://schemas.openxmlformats.org/markup-compatibility/2006" xmlns:p14="http://schemas.microsoft.com/office/powerpoint/2010/main">
    <mc:Choice Requires="p14">
      <p:transition spd="slow" p14:dur="2000" advTm="41333"/>
    </mc:Choice>
    <mc:Fallback xmlns="">
      <p:transition spd="slow" advTm="41333"/>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144A1E-BE87-E83C-AAD2-939C80415F2F}"/>
              </a:ext>
            </a:extLst>
          </p:cNvPr>
          <p:cNvSpPr>
            <a:spLocks/>
          </p:cNvSpPr>
          <p:nvPr/>
        </p:nvSpPr>
        <p:spPr>
          <a:xfrm>
            <a:off x="152152" y="1551513"/>
            <a:ext cx="11831326"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8CB7916-B280-B6E8-8AA1-35A9A7B20DEC}"/>
              </a:ext>
            </a:extLst>
          </p:cNvPr>
          <p:cNvSpPr txBox="1"/>
          <p:nvPr/>
        </p:nvSpPr>
        <p:spPr>
          <a:xfrm>
            <a:off x="5453720" y="1652711"/>
            <a:ext cx="6529758" cy="50167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Calibri"/>
                <a:ea typeface="+mn-ea"/>
                <a:cs typeface="+mn-cs"/>
              </a:rPr>
              <a:t>The Plant Manager and Building and Grounds workers’ daily duties include</a:t>
            </a:r>
          </a:p>
          <a:p>
            <a:pPr marL="1028700" marR="0" lvl="1"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000" b="0" i="0" u="none" strike="noStrike" kern="1200" cap="none" spc="0" normalizeH="0" baseline="0" noProof="0">
                <a:ln>
                  <a:noFill/>
                </a:ln>
                <a:solidFill>
                  <a:schemeClr val="bg1"/>
                </a:solidFill>
                <a:effectLst/>
                <a:uLnTx/>
                <a:uFillTx/>
                <a:latin typeface="Calibri"/>
                <a:ea typeface="+mn-ea"/>
                <a:cs typeface="+mn-cs"/>
              </a:rPr>
              <a:t>Placement of trash containers in a designated location.</a:t>
            </a:r>
          </a:p>
          <a:p>
            <a:pPr marL="1028700" marR="0" lvl="1"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000" b="0" i="0" u="none" strike="noStrike" kern="1200" cap="none" spc="0" normalizeH="0" baseline="0" noProof="0">
                <a:ln>
                  <a:noFill/>
                </a:ln>
                <a:solidFill>
                  <a:schemeClr val="bg1"/>
                </a:solidFill>
                <a:effectLst/>
                <a:uLnTx/>
                <a:uFillTx/>
                <a:latin typeface="Calibri"/>
                <a:ea typeface="+mn-ea"/>
                <a:cs typeface="+mn-cs"/>
              </a:rPr>
              <a:t>Clean up large spills and spot cleaning as requested, during or after meal service.</a:t>
            </a:r>
          </a:p>
          <a:p>
            <a:pPr marL="1028700" marR="0" lvl="1"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000" b="0" i="0" u="none" strike="noStrike" kern="1200" cap="none" spc="0" normalizeH="0" baseline="0" noProof="0">
                <a:ln>
                  <a:noFill/>
                </a:ln>
                <a:solidFill>
                  <a:schemeClr val="bg1"/>
                </a:solidFill>
                <a:effectLst/>
                <a:uLnTx/>
                <a:uFillTx/>
                <a:latin typeface="Calibri"/>
                <a:ea typeface="+mn-ea"/>
                <a:cs typeface="+mn-cs"/>
              </a:rPr>
              <a:t>Collecting trash removed from the classroom by students:</a:t>
            </a:r>
          </a:p>
          <a:p>
            <a:pPr marL="1428750" marR="0" lvl="2" indent="-18288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a:ln>
                  <a:noFill/>
                </a:ln>
                <a:solidFill>
                  <a:schemeClr val="bg1"/>
                </a:solidFill>
                <a:effectLst/>
                <a:uLnTx/>
                <a:uFillTx/>
                <a:latin typeface="Calibri"/>
                <a:ea typeface="+mn-ea"/>
                <a:cs typeface="+mn-cs"/>
              </a:rPr>
              <a:t>Placed outside the door of a classroom.</a:t>
            </a:r>
          </a:p>
          <a:p>
            <a:pPr marL="1428750" marR="0" lvl="2" indent="-18288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a:ln>
                  <a:noFill/>
                </a:ln>
                <a:solidFill>
                  <a:schemeClr val="bg1"/>
                </a:solidFill>
                <a:effectLst/>
                <a:uLnTx/>
                <a:uFillTx/>
                <a:latin typeface="Calibri"/>
                <a:ea typeface="+mn-ea"/>
                <a:cs typeface="+mn-cs"/>
              </a:rPr>
              <a:t>Centrally located between classrooms. </a:t>
            </a:r>
          </a:p>
          <a:p>
            <a:pPr marL="1428750" marR="0" lvl="2" indent="-18288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a:ln>
                  <a:noFill/>
                </a:ln>
                <a:solidFill>
                  <a:schemeClr val="bg1"/>
                </a:solidFill>
                <a:effectLst/>
                <a:uLnTx/>
                <a:uFillTx/>
                <a:latin typeface="Calibri"/>
                <a:ea typeface="+mn-ea"/>
                <a:cs typeface="+mn-cs"/>
              </a:rPr>
              <a:t>At the entrance/exit of a building.</a:t>
            </a:r>
          </a:p>
          <a:p>
            <a:pPr marL="1028700" marR="0" lvl="1"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000" b="0" i="0" u="none" strike="noStrike" kern="1200" cap="none" spc="0" normalizeH="0" baseline="0" noProof="0">
                <a:ln>
                  <a:noFill/>
                </a:ln>
                <a:solidFill>
                  <a:schemeClr val="bg1"/>
                </a:solidFill>
                <a:effectLst/>
                <a:uLnTx/>
                <a:uFillTx/>
                <a:latin typeface="Calibri"/>
                <a:ea typeface="+mn-ea"/>
                <a:cs typeface="+mn-cs"/>
              </a:rPr>
              <a:t>Multi-Level schools:</a:t>
            </a:r>
          </a:p>
          <a:p>
            <a:pPr marL="1428750" marR="0" lvl="2" indent="-18288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a:ln>
                  <a:noFill/>
                </a:ln>
                <a:solidFill>
                  <a:schemeClr val="bg1"/>
                </a:solidFill>
                <a:effectLst/>
                <a:uLnTx/>
                <a:uFillTx/>
                <a:latin typeface="Calibri"/>
                <a:ea typeface="+mn-ea"/>
                <a:cs typeface="+mn-cs"/>
              </a:rPr>
              <a:t>Near elevator ( IF applicable).</a:t>
            </a:r>
          </a:p>
          <a:p>
            <a:pPr marL="1428750" marR="0" lvl="2" indent="-18288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0" i="0" u="none" strike="noStrike" kern="1200" cap="none" spc="0" normalizeH="0" baseline="0" noProof="0">
                <a:ln>
                  <a:noFill/>
                </a:ln>
                <a:solidFill>
                  <a:schemeClr val="bg1"/>
                </a:solidFill>
                <a:effectLst/>
                <a:uLnTx/>
                <a:uFillTx/>
                <a:latin typeface="Calibri"/>
                <a:ea typeface="+mn-ea"/>
                <a:cs typeface="+mn-cs"/>
              </a:rPr>
              <a:t>Near the Stairwells.</a:t>
            </a:r>
          </a:p>
          <a:p>
            <a:pPr marL="1028700" marR="0" lvl="1"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000" b="0" i="0" u="none" strike="noStrike" kern="1200" cap="none" spc="0" normalizeH="0" baseline="0" noProof="0">
                <a:ln>
                  <a:noFill/>
                </a:ln>
                <a:solidFill>
                  <a:schemeClr val="bg1"/>
                </a:solidFill>
                <a:effectLst/>
                <a:uLnTx/>
                <a:uFillTx/>
                <a:latin typeface="Calibri"/>
                <a:ea typeface="+mn-ea"/>
                <a:cs typeface="+mn-cs"/>
              </a:rPr>
              <a:t>Dispose of collected BIC trash into the dumpster.</a:t>
            </a:r>
          </a:p>
          <a:p>
            <a:pPr marL="1028700" marR="0" lvl="1"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000" b="0" i="0" u="none" strike="noStrike" kern="1200" cap="none" spc="0" normalizeH="0" baseline="0" noProof="0">
                <a:ln>
                  <a:noFill/>
                </a:ln>
                <a:solidFill>
                  <a:schemeClr val="bg1"/>
                </a:solidFill>
                <a:effectLst/>
                <a:uLnTx/>
                <a:uFillTx/>
                <a:latin typeface="Calibri"/>
                <a:ea typeface="+mn-ea"/>
                <a:cs typeface="+mn-cs"/>
              </a:rPr>
              <a:t>Re-line trash containers as needed.</a:t>
            </a:r>
          </a:p>
        </p:txBody>
      </p:sp>
      <p:sp>
        <p:nvSpPr>
          <p:cNvPr id="4" name="Rectangle 3">
            <a:extLst>
              <a:ext uri="{FF2B5EF4-FFF2-40B4-BE49-F238E27FC236}">
                <a16:creationId xmlns:a16="http://schemas.microsoft.com/office/drawing/2014/main" id="{E3877985-7526-35F0-6867-86FB54A81B11}"/>
              </a:ext>
            </a:extLst>
          </p:cNvPr>
          <p:cNvSpPr/>
          <p:nvPr/>
        </p:nvSpPr>
        <p:spPr>
          <a:xfrm>
            <a:off x="1" y="188531"/>
            <a:ext cx="11983478"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104260" y="298522"/>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rPr>
              <a:t>Daily Building And Grounds BIC Duties</a:t>
            </a:r>
          </a:p>
        </p:txBody>
      </p:sp>
      <p:pic>
        <p:nvPicPr>
          <p:cNvPr id="3076" name="Picture 4" descr="House Cleaning Services in Los Angeles | MaidThis Los Angeles">
            <a:extLst>
              <a:ext uri="{FF2B5EF4-FFF2-40B4-BE49-F238E27FC236}">
                <a16:creationId xmlns:a16="http://schemas.microsoft.com/office/drawing/2014/main" id="{FA562F03-9CAA-7410-350E-D810E2F5E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3257"/>
            <a:ext cx="6187515" cy="5689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459197"/>
      </p:ext>
    </p:extLst>
  </p:cSld>
  <p:clrMapOvr>
    <a:masterClrMapping/>
  </p:clrMapOvr>
  <mc:AlternateContent xmlns:mc="http://schemas.openxmlformats.org/markup-compatibility/2006" xmlns:p14="http://schemas.microsoft.com/office/powerpoint/2010/main">
    <mc:Choice Requires="p14">
      <p:transition spd="slow" p14:dur="2000" advTm="69661"/>
    </mc:Choice>
    <mc:Fallback xmlns="">
      <p:transition spd="slow" advTm="69661"/>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D04493-A885-754F-FE46-6A175FD27FAF}"/>
              </a:ext>
            </a:extLst>
          </p:cNvPr>
          <p:cNvSpPr>
            <a:spLocks/>
          </p:cNvSpPr>
          <p:nvPr/>
        </p:nvSpPr>
        <p:spPr>
          <a:xfrm>
            <a:off x="445229" y="1538521"/>
            <a:ext cx="8710494"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7F98A5-509E-66E9-5B68-AEF304DD8D0E}"/>
              </a:ext>
            </a:extLst>
          </p:cNvPr>
          <p:cNvSpPr/>
          <p:nvPr/>
        </p:nvSpPr>
        <p:spPr>
          <a:xfrm>
            <a:off x="0" y="158066"/>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0" y="247025"/>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rPr>
              <a:t>Role of The Delivery Team For BIC</a:t>
            </a:r>
          </a:p>
        </p:txBody>
      </p:sp>
      <p:sp>
        <p:nvSpPr>
          <p:cNvPr id="6" name="Content Placeholder 2">
            <a:extLst>
              <a:ext uri="{FF2B5EF4-FFF2-40B4-BE49-F238E27FC236}">
                <a16:creationId xmlns:a16="http://schemas.microsoft.com/office/drawing/2014/main" id="{C77D96F7-F3EE-07C6-B2A0-0A8BE5A61B27}"/>
              </a:ext>
            </a:extLst>
          </p:cNvPr>
          <p:cNvSpPr>
            <a:spLocks noGrp="1"/>
          </p:cNvSpPr>
          <p:nvPr>
            <p:ph idx="1"/>
          </p:nvPr>
        </p:nvSpPr>
        <p:spPr>
          <a:xfrm>
            <a:off x="538279" y="1800037"/>
            <a:ext cx="6913680" cy="2638928"/>
          </a:xfrm>
        </p:spPr>
        <p:txBody>
          <a:bodyPr>
            <a:normAutofit fontScale="25000" lnSpcReduction="20000"/>
          </a:bodyPr>
          <a:lstStyle/>
          <a:p>
            <a:pPr lvl="0">
              <a:lnSpc>
                <a:spcPct val="120000"/>
              </a:lnSpc>
              <a:buClr>
                <a:srgbClr val="FFC000"/>
              </a:buClr>
            </a:pPr>
            <a:r>
              <a:rPr lang="en-US" altLang="en-US" sz="11200">
                <a:solidFill>
                  <a:schemeClr val="bg1"/>
                </a:solidFill>
              </a:rPr>
              <a:t>The delivery team has the following responsibilities:</a:t>
            </a:r>
          </a:p>
          <a:p>
            <a:pPr lvl="0">
              <a:lnSpc>
                <a:spcPct val="120000"/>
              </a:lnSpc>
              <a:buClr>
                <a:srgbClr val="FFC000"/>
              </a:buClr>
            </a:pPr>
            <a:endParaRPr lang="en-US" altLang="en-US" sz="4400">
              <a:solidFill>
                <a:schemeClr val="bg1"/>
              </a:solidFill>
            </a:endParaRPr>
          </a:p>
          <a:p>
            <a:pPr marL="548640" indent="-347472">
              <a:lnSpc>
                <a:spcPct val="120000"/>
              </a:lnSpc>
              <a:buClr>
                <a:srgbClr val="FFC000"/>
              </a:buClr>
              <a:buFont typeface="Wingdings" panose="05000000000000000000" pitchFamily="2" charset="2"/>
              <a:buChar char="v"/>
            </a:pPr>
            <a:r>
              <a:rPr lang="en-US" altLang="en-US" sz="11200">
                <a:solidFill>
                  <a:schemeClr val="bg1"/>
                </a:solidFill>
              </a:rPr>
              <a:t>Pick up the insulated bags. </a:t>
            </a:r>
          </a:p>
          <a:p>
            <a:pPr marL="548640" indent="-347472">
              <a:lnSpc>
                <a:spcPct val="120000"/>
              </a:lnSpc>
              <a:buClr>
                <a:srgbClr val="FFC000"/>
              </a:buClr>
              <a:buFont typeface="Wingdings" panose="05000000000000000000" pitchFamily="2" charset="2"/>
              <a:buChar char="v"/>
            </a:pPr>
            <a:r>
              <a:rPr lang="en-US" altLang="en-US" sz="11200">
                <a:solidFill>
                  <a:schemeClr val="bg1"/>
                </a:solidFill>
              </a:rPr>
              <a:t>Deliver bags to the correct classroom.</a:t>
            </a:r>
          </a:p>
          <a:p>
            <a:pPr marL="548640" indent="-347472">
              <a:lnSpc>
                <a:spcPct val="120000"/>
              </a:lnSpc>
              <a:buClr>
                <a:srgbClr val="FFC000"/>
              </a:buClr>
              <a:buFont typeface="Wingdings" panose="05000000000000000000" pitchFamily="2" charset="2"/>
              <a:buChar char="v"/>
            </a:pPr>
            <a:r>
              <a:rPr lang="en-US" altLang="en-US" sz="11200">
                <a:solidFill>
                  <a:schemeClr val="bg1"/>
                </a:solidFill>
              </a:rPr>
              <a:t>Set up serving area and POS inside classroom.</a:t>
            </a:r>
          </a:p>
          <a:p>
            <a:pPr marL="548640" indent="-347472">
              <a:lnSpc>
                <a:spcPct val="120000"/>
              </a:lnSpc>
              <a:buClr>
                <a:srgbClr val="FFC000"/>
              </a:buClr>
              <a:buFont typeface="Wingdings" panose="05000000000000000000" pitchFamily="2" charset="2"/>
              <a:buChar char="v"/>
            </a:pPr>
            <a:r>
              <a:rPr lang="en-US" altLang="en-US" sz="11200">
                <a:solidFill>
                  <a:schemeClr val="bg1"/>
                </a:solidFill>
              </a:rPr>
              <a:t>Return insulated bags to the correct parking space within 10 minutes of the end of service.</a:t>
            </a:r>
          </a:p>
          <a:p>
            <a:pPr marL="457200" indent="-457200">
              <a:lnSpc>
                <a:spcPct val="120000"/>
              </a:lnSpc>
              <a:buFont typeface="Wingdings" panose="05000000000000000000" pitchFamily="2" charset="2"/>
              <a:buChar char="Ø"/>
            </a:pPr>
            <a:endParaRPr lang="en-US"/>
          </a:p>
          <a:p>
            <a:pPr marL="457200" indent="-457200">
              <a:lnSpc>
                <a:spcPct val="120000"/>
              </a:lnSpc>
              <a:buFont typeface="Wingdings" panose="05000000000000000000" pitchFamily="2" charset="2"/>
              <a:buChar char="Ø"/>
            </a:pPr>
            <a:endParaRPr lang="en-US"/>
          </a:p>
        </p:txBody>
      </p:sp>
      <p:pic>
        <p:nvPicPr>
          <p:cNvPr id="10" name="Picture 4" descr="Petition · Reduce Plastic Waste in LAUSD Schools BIC · Change.org">
            <a:extLst>
              <a:ext uri="{FF2B5EF4-FFF2-40B4-BE49-F238E27FC236}">
                <a16:creationId xmlns:a16="http://schemas.microsoft.com/office/drawing/2014/main" id="{019AA43D-1376-55BE-65CA-211A0030679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5008" y="1800037"/>
            <a:ext cx="3821723" cy="21497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Documents and Settings\christina.suaverdez\My Documents\BIC\PHOTOS\BIC Picts Figueroa St 0531\DSC06731.jpg">
            <a:extLst>
              <a:ext uri="{FF2B5EF4-FFF2-40B4-BE49-F238E27FC236}">
                <a16:creationId xmlns:a16="http://schemas.microsoft.com/office/drawing/2014/main" id="{B6CF6E75-4355-DC0E-4ADF-63DF0FEC265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45008" y="3983103"/>
            <a:ext cx="3821723" cy="24270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63617298"/>
      </p:ext>
    </p:extLst>
  </p:cSld>
  <p:clrMapOvr>
    <a:masterClrMapping/>
  </p:clrMapOvr>
  <mc:AlternateContent xmlns:mc="http://schemas.openxmlformats.org/markup-compatibility/2006" xmlns:p14="http://schemas.microsoft.com/office/powerpoint/2010/main">
    <mc:Choice Requires="p14">
      <p:transition spd="slow" p14:dur="2000" advTm="35413"/>
    </mc:Choice>
    <mc:Fallback xmlns="">
      <p:transition spd="slow" advTm="35413"/>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13564C41-213D-67EE-D911-826E15EF51AF}"/>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7698FF0-BDDD-5DCE-BBC9-12DD0FE9DD9F}"/>
              </a:ext>
            </a:extLst>
          </p:cNvPr>
          <p:cNvSpPr/>
          <p:nvPr/>
        </p:nvSpPr>
        <p:spPr>
          <a:xfrm>
            <a:off x="0" y="269525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61F2598-4C20-FA70-82BC-6C4A535BAD86}"/>
              </a:ext>
            </a:extLst>
          </p:cNvPr>
          <p:cNvSpPr txBox="1">
            <a:spLocks/>
          </p:cNvSpPr>
          <p:nvPr/>
        </p:nvSpPr>
        <p:spPr>
          <a:xfrm>
            <a:off x="0" y="2552791"/>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8000" b="1">
                <a:solidFill>
                  <a:srgbClr val="002060"/>
                </a:solidFill>
                <a:latin typeface="Times New Roman" panose="02020603050405020304" pitchFamily="18" charset="0"/>
                <a:cs typeface="Times New Roman" panose="02020603050405020304" pitchFamily="18" charset="0"/>
              </a:rPr>
              <a:t>Post Service</a:t>
            </a:r>
          </a:p>
        </p:txBody>
      </p:sp>
    </p:spTree>
    <p:extLst>
      <p:ext uri="{BB962C8B-B14F-4D97-AF65-F5344CB8AC3E}">
        <p14:creationId xmlns:p14="http://schemas.microsoft.com/office/powerpoint/2010/main" val="453315622"/>
      </p:ext>
    </p:extLst>
  </p:cSld>
  <p:clrMapOvr>
    <a:masterClrMapping/>
  </p:clrMapOvr>
  <mc:AlternateContent xmlns:mc="http://schemas.openxmlformats.org/markup-compatibility/2006" xmlns:p14="http://schemas.microsoft.com/office/powerpoint/2010/main">
    <mc:Choice Requires="p14">
      <p:transition spd="slow" p14:dur="2000" advTm="7043"/>
    </mc:Choice>
    <mc:Fallback xmlns="">
      <p:transition spd="slow" advTm="7043"/>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511CF-36E6-E777-7B03-3E631FC1DDB2}"/>
              </a:ext>
            </a:extLst>
          </p:cNvPr>
          <p:cNvSpPr>
            <a:spLocks/>
          </p:cNvSpPr>
          <p:nvPr/>
        </p:nvSpPr>
        <p:spPr>
          <a:xfrm>
            <a:off x="228950" y="1587531"/>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6DFF014-27ED-20AE-FFA0-B0A608DA8944}"/>
              </a:ext>
            </a:extLst>
          </p:cNvPr>
          <p:cNvSpPr/>
          <p:nvPr/>
        </p:nvSpPr>
        <p:spPr>
          <a:xfrm>
            <a:off x="0" y="35741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16A9C0FC-313D-6124-7141-EBBE60E956C4}"/>
              </a:ext>
            </a:extLst>
          </p:cNvPr>
          <p:cNvSpPr txBox="1">
            <a:spLocks/>
          </p:cNvSpPr>
          <p:nvPr/>
        </p:nvSpPr>
        <p:spPr>
          <a:xfrm>
            <a:off x="0" y="310858"/>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7200" b="1" i="0" u="none" strike="noStrike" kern="1200" cap="none" spc="-50" normalizeH="0" baseline="0" noProof="0">
                <a:solidFill>
                  <a:srgbClr val="002060"/>
                </a:solidFill>
                <a:uLnTx/>
                <a:uFillTx/>
                <a:latin typeface="Times New Roman" panose="02020603050405020304" pitchFamily="18" charset="0"/>
                <a:cs typeface="Times New Roman" panose="02020603050405020304" pitchFamily="18" charset="0"/>
              </a:rPr>
              <a:t>Returned BIC Bags</a:t>
            </a:r>
          </a:p>
        </p:txBody>
      </p:sp>
      <p:sp>
        <p:nvSpPr>
          <p:cNvPr id="6" name="Content Placeholder 2">
            <a:extLst>
              <a:ext uri="{FF2B5EF4-FFF2-40B4-BE49-F238E27FC236}">
                <a16:creationId xmlns:a16="http://schemas.microsoft.com/office/drawing/2014/main" id="{A0A252AC-736C-C2D9-E620-B84691701742}"/>
              </a:ext>
            </a:extLst>
          </p:cNvPr>
          <p:cNvSpPr>
            <a:spLocks noGrp="1"/>
          </p:cNvSpPr>
          <p:nvPr>
            <p:ph idx="1"/>
          </p:nvPr>
        </p:nvSpPr>
        <p:spPr>
          <a:xfrm>
            <a:off x="620228" y="1616111"/>
            <a:ext cx="10969259" cy="4856761"/>
          </a:xfrm>
        </p:spPr>
        <p:txBody>
          <a:bodyPr>
            <a:noAutofit/>
          </a:bodyPr>
          <a:lstStyle/>
          <a:p>
            <a:r>
              <a:rPr lang="en-US">
                <a:solidFill>
                  <a:schemeClr val="bg1">
                    <a:lumMod val="95000"/>
                  </a:schemeClr>
                </a:solidFill>
              </a:rPr>
              <a:t>When BIC bags are returned from the classroom, check for inconsistencies between the amount of meals checked on the “</a:t>
            </a:r>
            <a:r>
              <a:rPr lang="en-US" i="1">
                <a:solidFill>
                  <a:schemeClr val="bg1">
                    <a:lumMod val="95000"/>
                  </a:schemeClr>
                </a:solidFill>
              </a:rPr>
              <a:t>Breakfast Meal Count Form”</a:t>
            </a:r>
            <a:r>
              <a:rPr lang="en-US" b="1">
                <a:solidFill>
                  <a:schemeClr val="bg1">
                    <a:lumMod val="95000"/>
                  </a:schemeClr>
                </a:solidFill>
              </a:rPr>
              <a:t> </a:t>
            </a:r>
            <a:r>
              <a:rPr lang="en-US">
                <a:solidFill>
                  <a:schemeClr val="bg1">
                    <a:lumMod val="95000"/>
                  </a:schemeClr>
                </a:solidFill>
              </a:rPr>
              <a:t>and the amount of meals taken by the classroom. </a:t>
            </a:r>
          </a:p>
        </p:txBody>
      </p:sp>
      <p:sp>
        <p:nvSpPr>
          <p:cNvPr id="2" name="Content Placeholder 2">
            <a:extLst>
              <a:ext uri="{FF2B5EF4-FFF2-40B4-BE49-F238E27FC236}">
                <a16:creationId xmlns:a16="http://schemas.microsoft.com/office/drawing/2014/main" id="{3C4E311E-1396-4EBD-78E1-38D9F28F0BB7}"/>
              </a:ext>
            </a:extLst>
          </p:cNvPr>
          <p:cNvSpPr txBox="1">
            <a:spLocks/>
          </p:cNvSpPr>
          <p:nvPr/>
        </p:nvSpPr>
        <p:spPr>
          <a:xfrm>
            <a:off x="128589" y="2946087"/>
            <a:ext cx="6350066" cy="4856761"/>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kern="1200">
                <a:solidFill>
                  <a:srgbClr val="000000"/>
                </a:solidFill>
                <a:latin typeface="+mn-lt"/>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1139825" indent="-225425" algn="l" defTabSz="457200" rtl="0" eaLnBrk="1" latinLnBrk="0" hangingPunct="1">
              <a:spcBef>
                <a:spcPct val="20000"/>
              </a:spcBef>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69963" indent="-347472">
              <a:spcBef>
                <a:spcPts val="1200"/>
              </a:spcBef>
              <a:buClr>
                <a:srgbClr val="FFC000"/>
              </a:buClr>
              <a:buFont typeface="Wingdings" panose="05000000000000000000" pitchFamily="2" charset="2"/>
              <a:buChar char="v"/>
            </a:pPr>
            <a:r>
              <a:rPr lang="en-US" sz="2600">
                <a:solidFill>
                  <a:schemeClr val="bg1">
                    <a:lumMod val="95000"/>
                  </a:schemeClr>
                </a:solidFill>
              </a:rPr>
              <a:t>When there are too many or too few check marks communicate with the administrator that oversees the cafeteria for assistance in correcting the issue </a:t>
            </a:r>
          </a:p>
          <a:p>
            <a:pPr marL="969963" indent="-347472">
              <a:spcBef>
                <a:spcPts val="1200"/>
              </a:spcBef>
              <a:buClr>
                <a:srgbClr val="FFC000"/>
              </a:buClr>
              <a:buFont typeface="Wingdings" panose="05000000000000000000" pitchFamily="2" charset="2"/>
              <a:buChar char="v"/>
            </a:pPr>
            <a:r>
              <a:rPr lang="en-US" sz="2600">
                <a:solidFill>
                  <a:schemeClr val="bg1">
                    <a:lumMod val="95000"/>
                  </a:schemeClr>
                </a:solidFill>
              </a:rPr>
              <a:t>If unable to receive an accurate count, the excess meal counts will be calculated and disallowed</a:t>
            </a:r>
          </a:p>
        </p:txBody>
      </p:sp>
      <p:sp>
        <p:nvSpPr>
          <p:cNvPr id="20" name="Block Arc 19">
            <a:extLst>
              <a:ext uri="{FF2B5EF4-FFF2-40B4-BE49-F238E27FC236}">
                <a16:creationId xmlns:a16="http://schemas.microsoft.com/office/drawing/2014/main" id="{31A39696-9471-7B51-40A1-538EB3B7CC3E}"/>
              </a:ext>
            </a:extLst>
          </p:cNvPr>
          <p:cNvSpPr/>
          <p:nvPr/>
        </p:nvSpPr>
        <p:spPr>
          <a:xfrm rot="13260799" flipH="1">
            <a:off x="7697886" y="4663573"/>
            <a:ext cx="459213" cy="846416"/>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E3B9464F-AF40-8083-7E5D-BDA1CCB3F2B1}"/>
              </a:ext>
            </a:extLst>
          </p:cNvPr>
          <p:cNvGrpSpPr/>
          <p:nvPr/>
        </p:nvGrpSpPr>
        <p:grpSpPr>
          <a:xfrm>
            <a:off x="7938618" y="4073670"/>
            <a:ext cx="2665692" cy="2399202"/>
            <a:chOff x="7932630" y="3385451"/>
            <a:chExt cx="1901985" cy="1499337"/>
          </a:xfrm>
        </p:grpSpPr>
        <p:sp>
          <p:nvSpPr>
            <p:cNvPr id="7" name="Cube 6">
              <a:extLst>
                <a:ext uri="{FF2B5EF4-FFF2-40B4-BE49-F238E27FC236}">
                  <a16:creationId xmlns:a16="http://schemas.microsoft.com/office/drawing/2014/main" id="{30E901EC-9F96-F798-8E3A-20ED0CC7AD14}"/>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Block Arc 8">
              <a:extLst>
                <a:ext uri="{FF2B5EF4-FFF2-40B4-BE49-F238E27FC236}">
                  <a16:creationId xmlns:a16="http://schemas.microsoft.com/office/drawing/2014/main" id="{9EB647DD-65A5-0417-A807-26314C749CC3}"/>
                </a:ext>
              </a:extLst>
            </p:cNvPr>
            <p:cNvSpPr/>
            <p:nvPr/>
          </p:nvSpPr>
          <p:spPr>
            <a:xfrm rot="10343854">
              <a:off x="9411828" y="3539463"/>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0" name="Parallelogram 9">
              <a:extLst>
                <a:ext uri="{FF2B5EF4-FFF2-40B4-BE49-F238E27FC236}">
                  <a16:creationId xmlns:a16="http://schemas.microsoft.com/office/drawing/2014/main" id="{41B8233F-7169-AD3D-C985-B9E87F995274}"/>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Parallelogram 10">
              <a:extLst>
                <a:ext uri="{FF2B5EF4-FFF2-40B4-BE49-F238E27FC236}">
                  <a16:creationId xmlns:a16="http://schemas.microsoft.com/office/drawing/2014/main" id="{F42C96E8-498A-505E-4C28-CEFB348D987E}"/>
                </a:ext>
              </a:extLst>
            </p:cNvPr>
            <p:cNvSpPr/>
            <p:nvPr/>
          </p:nvSpPr>
          <p:spPr>
            <a:xfrm>
              <a:off x="7932630" y="3421380"/>
              <a:ext cx="1810774" cy="335463"/>
            </a:xfrm>
            <a:prstGeom prst="parallelogram">
              <a:avLst>
                <a:gd name="adj" fmla="val 119074"/>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Block Arc 20">
            <a:extLst>
              <a:ext uri="{FF2B5EF4-FFF2-40B4-BE49-F238E27FC236}">
                <a16:creationId xmlns:a16="http://schemas.microsoft.com/office/drawing/2014/main" id="{C99CB8AE-D8DC-3480-1958-DB576A4FC420}"/>
              </a:ext>
            </a:extLst>
          </p:cNvPr>
          <p:cNvSpPr/>
          <p:nvPr/>
        </p:nvSpPr>
        <p:spPr>
          <a:xfrm rot="14425274" flipH="1">
            <a:off x="7701930" y="3757038"/>
            <a:ext cx="565043" cy="651880"/>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3CB2ECF6-1DAD-041C-EC40-2A166707596A}"/>
              </a:ext>
            </a:extLst>
          </p:cNvPr>
          <p:cNvGrpSpPr/>
          <p:nvPr/>
        </p:nvGrpSpPr>
        <p:grpSpPr>
          <a:xfrm>
            <a:off x="7902881" y="3322243"/>
            <a:ext cx="2736302" cy="1319427"/>
            <a:chOff x="4133610" y="1366122"/>
            <a:chExt cx="1810260" cy="1399938"/>
          </a:xfrm>
        </p:grpSpPr>
        <p:sp>
          <p:nvSpPr>
            <p:cNvPr id="14" name="Cube 13">
              <a:extLst>
                <a:ext uri="{FF2B5EF4-FFF2-40B4-BE49-F238E27FC236}">
                  <a16:creationId xmlns:a16="http://schemas.microsoft.com/office/drawing/2014/main" id="{D48A0D0E-F00D-84EE-4601-DD2982F05565}"/>
                </a:ext>
              </a:extLst>
            </p:cNvPr>
            <p:cNvSpPr/>
            <p:nvPr/>
          </p:nvSpPr>
          <p:spPr>
            <a:xfrm>
              <a:off x="4133610" y="1366122"/>
              <a:ext cx="1810260" cy="1399938"/>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arallelogram 15">
              <a:extLst>
                <a:ext uri="{FF2B5EF4-FFF2-40B4-BE49-F238E27FC236}">
                  <a16:creationId xmlns:a16="http://schemas.microsoft.com/office/drawing/2014/main" id="{2B54906F-FFA4-3260-C97B-741C56276851}"/>
                </a:ext>
              </a:extLst>
            </p:cNvPr>
            <p:cNvSpPr/>
            <p:nvPr/>
          </p:nvSpPr>
          <p:spPr>
            <a:xfrm>
              <a:off x="4133610" y="1375586"/>
              <a:ext cx="1810259" cy="680090"/>
            </a:xfrm>
            <a:prstGeom prst="parallelogram">
              <a:avLst>
                <a:gd name="adj" fmla="val 103330"/>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Block Arc 17">
              <a:extLst>
                <a:ext uri="{FF2B5EF4-FFF2-40B4-BE49-F238E27FC236}">
                  <a16:creationId xmlns:a16="http://schemas.microsoft.com/office/drawing/2014/main" id="{530646FC-F981-177C-2766-1076A92E041A}"/>
                </a:ext>
              </a:extLst>
            </p:cNvPr>
            <p:cNvSpPr/>
            <p:nvPr/>
          </p:nvSpPr>
          <p:spPr>
            <a:xfrm rot="10343854">
              <a:off x="5551358" y="1779433"/>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3DA2086A-3460-D890-4ACD-521B0CA820A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60072" y="4873503"/>
            <a:ext cx="953934" cy="1363453"/>
          </a:xfrm>
          <a:prstGeom prst="rect">
            <a:avLst/>
          </a:prstGeom>
        </p:spPr>
      </p:pic>
      <p:pic>
        <p:nvPicPr>
          <p:cNvPr id="12" name="Picture 11">
            <a:extLst>
              <a:ext uri="{FF2B5EF4-FFF2-40B4-BE49-F238E27FC236}">
                <a16:creationId xmlns:a16="http://schemas.microsoft.com/office/drawing/2014/main" id="{3C23D2AE-B400-4A63-2F4A-C68317B748E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733023" y="4010601"/>
            <a:ext cx="402993" cy="575996"/>
          </a:xfrm>
          <a:prstGeom prst="rect">
            <a:avLst/>
          </a:prstGeom>
        </p:spPr>
      </p:pic>
    </p:spTree>
    <p:extLst>
      <p:ext uri="{BB962C8B-B14F-4D97-AF65-F5344CB8AC3E}">
        <p14:creationId xmlns:p14="http://schemas.microsoft.com/office/powerpoint/2010/main" val="3467943123"/>
      </p:ext>
    </p:extLst>
  </p:cSld>
  <p:clrMapOvr>
    <a:masterClrMapping/>
  </p:clrMapOvr>
  <mc:AlternateContent xmlns:mc="http://schemas.openxmlformats.org/markup-compatibility/2006" xmlns:p14="http://schemas.microsoft.com/office/powerpoint/2010/main">
    <mc:Choice Requires="p14">
      <p:transition spd="slow" p14:dur="2000" advTm="27785"/>
    </mc:Choice>
    <mc:Fallback xmlns="">
      <p:transition spd="slow" advTm="27785"/>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55F2AC-3F08-FC62-8ADA-5E83D039557E}"/>
              </a:ext>
            </a:extLst>
          </p:cNvPr>
          <p:cNvSpPr/>
          <p:nvPr/>
        </p:nvSpPr>
        <p:spPr>
          <a:xfrm>
            <a:off x="0" y="35741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0A60D9-3807-34A0-CF14-11627CD5B625}"/>
              </a:ext>
            </a:extLst>
          </p:cNvPr>
          <p:cNvSpPr>
            <a:spLocks/>
          </p:cNvSpPr>
          <p:nvPr/>
        </p:nvSpPr>
        <p:spPr>
          <a:xfrm>
            <a:off x="228950" y="1587531"/>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16A9C0FC-313D-6124-7141-EBBE60E956C4}"/>
              </a:ext>
            </a:extLst>
          </p:cNvPr>
          <p:cNvSpPr txBox="1">
            <a:spLocks/>
          </p:cNvSpPr>
          <p:nvPr/>
        </p:nvSpPr>
        <p:spPr>
          <a:xfrm>
            <a:off x="0" y="256485"/>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1" i="0" u="none" strike="noStrike" kern="1200" cap="none" spc="-50" normalizeH="0" baseline="0" noProof="0">
                <a:solidFill>
                  <a:srgbClr val="002060"/>
                </a:solidFill>
                <a:uLnTx/>
                <a:uFillTx/>
                <a:latin typeface="Times New Roman" panose="02020603050405020304" pitchFamily="18" charset="0"/>
                <a:cs typeface="Times New Roman" panose="02020603050405020304" pitchFamily="18" charset="0"/>
              </a:rPr>
              <a:t>Items Returned In BIC Bags</a:t>
            </a:r>
          </a:p>
        </p:txBody>
      </p:sp>
      <p:sp>
        <p:nvSpPr>
          <p:cNvPr id="2" name="Content Placeholder 2">
            <a:extLst>
              <a:ext uri="{FF2B5EF4-FFF2-40B4-BE49-F238E27FC236}">
                <a16:creationId xmlns:a16="http://schemas.microsoft.com/office/drawing/2014/main" id="{82FE3561-9137-4EF3-7671-C1016D46C388}"/>
              </a:ext>
            </a:extLst>
          </p:cNvPr>
          <p:cNvSpPr>
            <a:spLocks noGrp="1"/>
          </p:cNvSpPr>
          <p:nvPr>
            <p:ph idx="1"/>
          </p:nvPr>
        </p:nvSpPr>
        <p:spPr>
          <a:xfrm>
            <a:off x="609582" y="1607970"/>
            <a:ext cx="10969273" cy="1440841"/>
          </a:xfrm>
        </p:spPr>
        <p:txBody>
          <a:bodyPr>
            <a:noAutofit/>
          </a:bodyPr>
          <a:lstStyle/>
          <a:p>
            <a:pPr marL="0" lvl="1" indent="0">
              <a:spcBef>
                <a:spcPts val="400"/>
              </a:spcBef>
              <a:spcAft>
                <a:spcPts val="200"/>
              </a:spcAft>
              <a:buNone/>
            </a:pPr>
            <a:r>
              <a:rPr lang="en-US" sz="2800">
                <a:solidFill>
                  <a:schemeClr val="bg1"/>
                </a:solidFill>
              </a:rPr>
              <a:t>Items that will be returned to stock must be inspected for tampering. </a:t>
            </a:r>
          </a:p>
          <a:p>
            <a:pPr marL="0" lvl="1" indent="0">
              <a:spcBef>
                <a:spcPts val="400"/>
              </a:spcBef>
              <a:spcAft>
                <a:spcPts val="200"/>
              </a:spcAft>
              <a:buNone/>
            </a:pPr>
            <a:r>
              <a:rPr lang="en-US" sz="2800">
                <a:solidFill>
                  <a:schemeClr val="bg1"/>
                </a:solidFill>
              </a:rPr>
              <a:t>Store items separately from other inventory.</a:t>
            </a:r>
          </a:p>
          <a:p>
            <a:pPr>
              <a:spcAft>
                <a:spcPts val="200"/>
              </a:spcAft>
            </a:pPr>
            <a:endParaRPr lang="en-US"/>
          </a:p>
          <a:p>
            <a:pPr marL="971550" lvl="1" indent="-514350"/>
            <a:endParaRPr lang="en-US"/>
          </a:p>
        </p:txBody>
      </p:sp>
      <p:sp>
        <p:nvSpPr>
          <p:cNvPr id="8" name="TextBox 7">
            <a:extLst>
              <a:ext uri="{FF2B5EF4-FFF2-40B4-BE49-F238E27FC236}">
                <a16:creationId xmlns:a16="http://schemas.microsoft.com/office/drawing/2014/main" id="{AD48194E-D99B-159B-3D13-91B78AA4C648}"/>
              </a:ext>
            </a:extLst>
          </p:cNvPr>
          <p:cNvSpPr txBox="1"/>
          <p:nvPr/>
        </p:nvSpPr>
        <p:spPr>
          <a:xfrm>
            <a:off x="5183423" y="2727033"/>
            <a:ext cx="6694252" cy="584775"/>
          </a:xfrm>
          <a:prstGeom prst="rect">
            <a:avLst/>
          </a:prstGeom>
          <a:noFill/>
          <a:ln>
            <a:solidFill>
              <a:srgbClr val="002060"/>
            </a:solidFill>
          </a:ln>
        </p:spPr>
        <p:txBody>
          <a:bodyPr wrap="square" rtlCol="0">
            <a:spAutoFit/>
          </a:bodyPr>
          <a:lstStyle/>
          <a:p>
            <a:pPr marL="0" marR="0" lvl="1" indent="0"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solidFill>
                <a:effectLst/>
                <a:uLnTx/>
                <a:uFillTx/>
                <a:latin typeface="Calibri"/>
                <a:ea typeface="+mn-ea"/>
                <a:cs typeface="+mn-cs"/>
              </a:rPr>
              <a:t>Dispose</a:t>
            </a:r>
            <a:r>
              <a:rPr kumimoji="0" lang="en-US" sz="3200" b="0" i="0" u="none" strike="noStrike" kern="1200" cap="none" spc="0" normalizeH="0" baseline="0" noProof="0">
                <a:ln>
                  <a:noFill/>
                </a:ln>
                <a:solidFill>
                  <a:schemeClr val="bg1"/>
                </a:solidFill>
                <a:effectLst/>
                <a:uLnTx/>
                <a:uFillTx/>
                <a:latin typeface="Calibri"/>
                <a:ea typeface="+mn-ea"/>
                <a:cs typeface="+mn-cs"/>
              </a:rPr>
              <a:t> of previously heated foods</a:t>
            </a:r>
          </a:p>
        </p:txBody>
      </p:sp>
      <p:sp>
        <p:nvSpPr>
          <p:cNvPr id="31" name="TextBox 30">
            <a:extLst>
              <a:ext uri="{FF2B5EF4-FFF2-40B4-BE49-F238E27FC236}">
                <a16:creationId xmlns:a16="http://schemas.microsoft.com/office/drawing/2014/main" id="{5A01DFD6-0E51-D88C-1BAA-9AD2E3C70A71}"/>
              </a:ext>
            </a:extLst>
          </p:cNvPr>
          <p:cNvSpPr txBox="1"/>
          <p:nvPr/>
        </p:nvSpPr>
        <p:spPr>
          <a:xfrm>
            <a:off x="5183423" y="4280855"/>
            <a:ext cx="6608879" cy="1077218"/>
          </a:xfrm>
          <a:prstGeom prst="rect">
            <a:avLst/>
          </a:prstGeom>
          <a:noFill/>
          <a:ln>
            <a:noFill/>
          </a:ln>
        </p:spPr>
        <p:txBody>
          <a:bodyPr wrap="square" rtlCol="0">
            <a:spAutoFit/>
          </a:bodyPr>
          <a:lstStyle/>
          <a:p>
            <a:pPr marL="0" marR="0" lvl="1" indent="0"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solidFill>
                <a:effectLst/>
                <a:uLnTx/>
                <a:uFillTx/>
                <a:latin typeface="Calibri"/>
                <a:ea typeface="+mn-ea"/>
                <a:cs typeface="+mn-cs"/>
              </a:rPr>
              <a:t>Refrigerate</a:t>
            </a:r>
            <a:r>
              <a:rPr kumimoji="0" lang="en-US" sz="3200" b="0" i="0" u="none" strike="noStrike" kern="1200" cap="none" spc="0" normalizeH="0" baseline="0" noProof="0">
                <a:ln>
                  <a:noFill/>
                </a:ln>
                <a:solidFill>
                  <a:schemeClr val="bg1"/>
                </a:solidFill>
                <a:effectLst/>
                <a:uLnTx/>
                <a:uFillTx/>
                <a:latin typeface="Calibri"/>
                <a:ea typeface="+mn-ea"/>
                <a:cs typeface="+mn-cs"/>
              </a:rPr>
              <a:t> milk, juice, and yogurt immediately</a:t>
            </a:r>
          </a:p>
        </p:txBody>
      </p:sp>
      <p:sp>
        <p:nvSpPr>
          <p:cNvPr id="34" name="TextBox 33">
            <a:extLst>
              <a:ext uri="{FF2B5EF4-FFF2-40B4-BE49-F238E27FC236}">
                <a16:creationId xmlns:a16="http://schemas.microsoft.com/office/drawing/2014/main" id="{C3119DDD-D5B7-B4BE-1A96-D27C67E9CB35}"/>
              </a:ext>
            </a:extLst>
          </p:cNvPr>
          <p:cNvSpPr txBox="1"/>
          <p:nvPr/>
        </p:nvSpPr>
        <p:spPr>
          <a:xfrm>
            <a:off x="5183423" y="3503944"/>
            <a:ext cx="6694252" cy="584775"/>
          </a:xfrm>
          <a:prstGeom prst="rect">
            <a:avLst/>
          </a:prstGeom>
          <a:noFill/>
          <a:ln>
            <a:noFill/>
          </a:ln>
        </p:spPr>
        <p:txBody>
          <a:bodyPr wrap="square" rtlCol="0">
            <a:spAutoFit/>
          </a:bodyPr>
          <a:lstStyle/>
          <a:p>
            <a:pPr indent="-457200" defTabSz="457200">
              <a:defRPr/>
            </a:pPr>
            <a:r>
              <a:rPr kumimoji="0" lang="en-US" sz="3200" b="1" i="0" u="none" strike="noStrike" kern="1200" cap="none" spc="0" normalizeH="0" baseline="0" noProof="0">
                <a:ln>
                  <a:noFill/>
                </a:ln>
                <a:solidFill>
                  <a:srgbClr val="FFC000"/>
                </a:solidFill>
                <a:effectLst/>
                <a:uLnTx/>
                <a:uFillTx/>
                <a:latin typeface="Calibri"/>
                <a:ea typeface="+mn-ea"/>
                <a:cs typeface="+mn-cs"/>
              </a:rPr>
              <a:t>Wash</a:t>
            </a:r>
            <a:r>
              <a:rPr lang="en-US" sz="3200">
                <a:solidFill>
                  <a:schemeClr val="bg1"/>
                </a:solidFill>
                <a:latin typeface="Calibri"/>
              </a:rPr>
              <a:t> </a:t>
            </a:r>
            <a:r>
              <a:rPr kumimoji="0" lang="en-US" sz="3200" b="0" i="0" u="none" strike="noStrike" kern="1200" cap="none" spc="0" normalizeH="0" baseline="0" noProof="0">
                <a:ln>
                  <a:noFill/>
                </a:ln>
                <a:solidFill>
                  <a:schemeClr val="bg1"/>
                </a:solidFill>
                <a:effectLst/>
                <a:uLnTx/>
                <a:uFillTx/>
                <a:latin typeface="Calibri"/>
                <a:ea typeface="+mn-ea"/>
                <a:cs typeface="+mn-cs"/>
              </a:rPr>
              <a:t>Fruits that will be reserved</a:t>
            </a:r>
          </a:p>
        </p:txBody>
      </p:sp>
      <p:sp>
        <p:nvSpPr>
          <p:cNvPr id="37" name="TextBox 36">
            <a:extLst>
              <a:ext uri="{FF2B5EF4-FFF2-40B4-BE49-F238E27FC236}">
                <a16:creationId xmlns:a16="http://schemas.microsoft.com/office/drawing/2014/main" id="{5DF799EF-3EE6-CC8C-5C5C-A3DC509CD195}"/>
              </a:ext>
            </a:extLst>
          </p:cNvPr>
          <p:cNvSpPr txBox="1"/>
          <p:nvPr/>
        </p:nvSpPr>
        <p:spPr>
          <a:xfrm>
            <a:off x="5183423" y="5550210"/>
            <a:ext cx="6488804" cy="1077218"/>
          </a:xfrm>
          <a:prstGeom prst="rect">
            <a:avLst/>
          </a:prstGeom>
          <a:noFill/>
          <a:ln>
            <a:noFill/>
          </a:ln>
        </p:spPr>
        <p:txBody>
          <a:bodyPr wrap="square" rtlCol="0">
            <a:spAutoFit/>
          </a:bodyPr>
          <a:lstStyle/>
          <a:p>
            <a:pPr marL="0" marR="0" lvl="1" indent="0"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solidFill>
                <a:effectLst/>
                <a:uLnTx/>
                <a:uFillTx/>
                <a:latin typeface="Calibri"/>
                <a:ea typeface="+mn-ea"/>
                <a:cs typeface="+mn-cs"/>
              </a:rPr>
              <a:t>Store</a:t>
            </a:r>
            <a:r>
              <a:rPr kumimoji="0" lang="en-US" sz="3200" b="0" i="0" u="none" strike="noStrike" kern="1200" cap="none" spc="0" normalizeH="0" baseline="0" noProof="0">
                <a:ln>
                  <a:noFill/>
                </a:ln>
                <a:solidFill>
                  <a:schemeClr val="bg1"/>
                </a:solidFill>
                <a:effectLst/>
                <a:uLnTx/>
                <a:uFillTx/>
                <a:latin typeface="Calibri"/>
                <a:ea typeface="+mn-ea"/>
                <a:cs typeface="+mn-cs"/>
              </a:rPr>
              <a:t> Shelf stable food according to FIFO rules</a:t>
            </a:r>
          </a:p>
        </p:txBody>
      </p:sp>
      <p:pic>
        <p:nvPicPr>
          <p:cNvPr id="1026" name="Picture 2" descr="Trash Can Cartoon Png Clipart - Full Size Clipart (#5599326) - PinClipart">
            <a:extLst>
              <a:ext uri="{FF2B5EF4-FFF2-40B4-BE49-F238E27FC236}">
                <a16:creationId xmlns:a16="http://schemas.microsoft.com/office/drawing/2014/main" id="{C957CB4B-4B75-7F1B-0D9E-E0E93FFDE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096" y="2869915"/>
            <a:ext cx="2408674" cy="3731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ean, fruits, vegetables, wash icon">
            <a:extLst>
              <a:ext uri="{FF2B5EF4-FFF2-40B4-BE49-F238E27FC236}">
                <a16:creationId xmlns:a16="http://schemas.microsoft.com/office/drawing/2014/main" id="{EC88C7DD-36FB-39B9-3318-79DF4DCE12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794" y="3429000"/>
            <a:ext cx="2829277" cy="28292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toon Refrigerator PNG Transparent Images Free Download | Vector Files | Pngtree">
            <a:extLst>
              <a:ext uri="{FF2B5EF4-FFF2-40B4-BE49-F238E27FC236}">
                <a16:creationId xmlns:a16="http://schemas.microsoft.com/office/drawing/2014/main" id="{3740A135-2154-14F1-6825-41628AD76A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82" y="2739128"/>
            <a:ext cx="3993173" cy="399317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ownload Supermarket Shelf Food Cereal Royalty-Free Stock Illustration Image - Pixabay">
            <a:extLst>
              <a:ext uri="{FF2B5EF4-FFF2-40B4-BE49-F238E27FC236}">
                <a16:creationId xmlns:a16="http://schemas.microsoft.com/office/drawing/2014/main" id="{F4A39151-D8BA-EBD6-FDB4-D5CC7C4E63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963" y="3019420"/>
            <a:ext cx="3690937" cy="3482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599313"/>
      </p:ext>
    </p:extLst>
  </p:cSld>
  <p:clrMapOvr>
    <a:masterClrMapping/>
  </p:clrMapOvr>
  <mc:AlternateContent xmlns:mc="http://schemas.openxmlformats.org/markup-compatibility/2006" xmlns:p14="http://schemas.microsoft.com/office/powerpoint/2010/main">
    <mc:Choice Requires="p14">
      <p:transition spd="slow" p14:dur="2000" advTm="27192"/>
    </mc:Choice>
    <mc:Fallback xmlns="">
      <p:transition spd="slow" advTm="271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02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3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03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 grpId="0"/>
      <p:bldP spid="34" grpId="0"/>
      <p:bldP spid="37"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05E589-00C9-8377-4E6C-6BEE3DCDD114}"/>
              </a:ext>
            </a:extLst>
          </p:cNvPr>
          <p:cNvSpPr>
            <a:spLocks/>
          </p:cNvSpPr>
          <p:nvPr/>
        </p:nvSpPr>
        <p:spPr>
          <a:xfrm>
            <a:off x="228950" y="1351214"/>
            <a:ext cx="11734098" cy="535269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5897F8B-1FF2-EC30-89F0-97358D234B56}"/>
              </a:ext>
            </a:extLst>
          </p:cNvPr>
          <p:cNvSpPr/>
          <p:nvPr/>
        </p:nvSpPr>
        <p:spPr>
          <a:xfrm>
            <a:off x="0" y="107280"/>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16A9C0FC-313D-6124-7141-EBBE60E956C4}"/>
              </a:ext>
            </a:extLst>
          </p:cNvPr>
          <p:cNvSpPr txBox="1">
            <a:spLocks/>
          </p:cNvSpPr>
          <p:nvPr/>
        </p:nvSpPr>
        <p:spPr>
          <a:xfrm>
            <a:off x="0" y="6346"/>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1" i="0" u="none" strike="noStrike" kern="1200" cap="none" spc="-50" normalizeH="0" baseline="0" noProof="0">
                <a:solidFill>
                  <a:srgbClr val="002060"/>
                </a:solidFill>
                <a:uLnTx/>
                <a:uFillTx/>
                <a:latin typeface="Times New Roman" panose="02020603050405020304" pitchFamily="18" charset="0"/>
                <a:cs typeface="Times New Roman" panose="02020603050405020304" pitchFamily="18" charset="0"/>
              </a:rPr>
              <a:t>How to Return Perishable Items</a:t>
            </a:r>
          </a:p>
        </p:txBody>
      </p:sp>
      <p:sp>
        <p:nvSpPr>
          <p:cNvPr id="20" name="Rectangle: Diagonal Corners Rounded 19">
            <a:extLst>
              <a:ext uri="{FF2B5EF4-FFF2-40B4-BE49-F238E27FC236}">
                <a16:creationId xmlns:a16="http://schemas.microsoft.com/office/drawing/2014/main" id="{C3956EBC-B1C1-C336-7242-D44A8463DBA5}"/>
              </a:ext>
            </a:extLst>
          </p:cNvPr>
          <p:cNvSpPr/>
          <p:nvPr/>
        </p:nvSpPr>
        <p:spPr>
          <a:xfrm>
            <a:off x="6814134" y="2737961"/>
            <a:ext cx="4438617" cy="877681"/>
          </a:xfrm>
          <a:prstGeom prst="round2DiagRect">
            <a:avLst>
              <a:gd name="adj1" fmla="val 16667"/>
              <a:gd name="adj2" fmla="val 25901"/>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00">
              <a:solidFill>
                <a:schemeClr val="bg1"/>
              </a:solidFill>
            </a:endParaRPr>
          </a:p>
        </p:txBody>
      </p:sp>
      <p:sp>
        <p:nvSpPr>
          <p:cNvPr id="7" name="TextBox 6">
            <a:extLst>
              <a:ext uri="{FF2B5EF4-FFF2-40B4-BE49-F238E27FC236}">
                <a16:creationId xmlns:a16="http://schemas.microsoft.com/office/drawing/2014/main" id="{2C4D0BC7-41DB-000A-151A-B551DA56231C}"/>
              </a:ext>
            </a:extLst>
          </p:cNvPr>
          <p:cNvSpPr txBox="1"/>
          <p:nvPr/>
        </p:nvSpPr>
        <p:spPr>
          <a:xfrm>
            <a:off x="5556483" y="2556746"/>
            <a:ext cx="6406565" cy="812530"/>
          </a:xfrm>
          <a:prstGeom prst="rect">
            <a:avLst/>
          </a:prstGeom>
          <a:noFill/>
          <a:ln>
            <a:noFill/>
          </a:ln>
        </p:spPr>
        <p:txBody>
          <a:bodyPr wrap="square" rtlCol="0">
            <a:spAutoFit/>
          </a:bodyPr>
          <a:lstStyle/>
          <a:p>
            <a:pPr marL="514350" marR="0" lvl="0" indent="-365760" defTabSz="457200" rtl="0" eaLnBrk="1" fontAlgn="auto" latinLnBrk="0" hangingPunct="1">
              <a:lnSpc>
                <a:spcPct val="90000"/>
              </a:lnSpc>
              <a:spcBef>
                <a:spcPts val="0"/>
              </a:spcBef>
              <a:spcAft>
                <a:spcPts val="0"/>
              </a:spcAft>
              <a:buClrTx/>
              <a:buSzTx/>
              <a:buFont typeface="+mj-lt"/>
              <a:buAutoNum type="arabicPeriod" startAt="2"/>
              <a:tabLst/>
              <a:defRPr/>
            </a:pPr>
            <a:r>
              <a:rPr kumimoji="0" lang="en-US" sz="2500" b="0" i="0" u="none" strike="noStrike" kern="1200" cap="none" spc="0" normalizeH="0" baseline="0" noProof="0">
                <a:ln>
                  <a:noFill/>
                </a:ln>
                <a:solidFill>
                  <a:schemeClr val="bg1"/>
                </a:solidFill>
                <a:effectLst/>
                <a:uLnTx/>
                <a:uFillTx/>
                <a:latin typeface="Calibri"/>
                <a:ea typeface="+mn-ea"/>
                <a:cs typeface="+mn-cs"/>
              </a:rPr>
              <a:t>Document the temperatures on the Food Temperature Log.</a:t>
            </a:r>
          </a:p>
        </p:txBody>
      </p:sp>
      <p:sp>
        <p:nvSpPr>
          <p:cNvPr id="19" name="Rectangle: Diagonal Corners Rounded 18">
            <a:extLst>
              <a:ext uri="{FF2B5EF4-FFF2-40B4-BE49-F238E27FC236}">
                <a16:creationId xmlns:a16="http://schemas.microsoft.com/office/drawing/2014/main" id="{E9946753-F20A-1AF3-0597-9A6884D78F23}"/>
              </a:ext>
            </a:extLst>
          </p:cNvPr>
          <p:cNvSpPr/>
          <p:nvPr/>
        </p:nvSpPr>
        <p:spPr>
          <a:xfrm>
            <a:off x="7005339" y="1288408"/>
            <a:ext cx="4438617" cy="1296281"/>
          </a:xfrm>
          <a:prstGeom prst="round2DiagRect">
            <a:avLst>
              <a:gd name="adj1" fmla="val 16667"/>
              <a:gd name="adj2" fmla="val 25901"/>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00">
              <a:solidFill>
                <a:schemeClr val="bg1"/>
              </a:solidFill>
            </a:endParaRPr>
          </a:p>
        </p:txBody>
      </p:sp>
      <p:sp>
        <p:nvSpPr>
          <p:cNvPr id="11" name="TextBox 10">
            <a:extLst>
              <a:ext uri="{FF2B5EF4-FFF2-40B4-BE49-F238E27FC236}">
                <a16:creationId xmlns:a16="http://schemas.microsoft.com/office/drawing/2014/main" id="{99E7CA61-3FB9-B2C7-A100-1D86BC8C0A1A}"/>
              </a:ext>
            </a:extLst>
          </p:cNvPr>
          <p:cNvSpPr txBox="1"/>
          <p:nvPr/>
        </p:nvSpPr>
        <p:spPr>
          <a:xfrm>
            <a:off x="5556483" y="1463145"/>
            <a:ext cx="6438548" cy="1131079"/>
          </a:xfrm>
          <a:prstGeom prst="rect">
            <a:avLst/>
          </a:prstGeom>
          <a:noFill/>
          <a:ln>
            <a:noFill/>
          </a:ln>
        </p:spPr>
        <p:txBody>
          <a:bodyPr wrap="square" rtlCol="0">
            <a:spAutoFit/>
          </a:bodyPr>
          <a:lstStyle/>
          <a:p>
            <a:pPr marL="514350" marR="0" lvl="0" indent="-365760" defTabSz="457200" rtl="0" eaLnBrk="1" fontAlgn="auto" latinLnBrk="0" hangingPunct="1">
              <a:lnSpc>
                <a:spcPct val="90000"/>
              </a:lnSpc>
              <a:spcBef>
                <a:spcPts val="0"/>
              </a:spcBef>
              <a:spcAft>
                <a:spcPts val="0"/>
              </a:spcAft>
              <a:buClrTx/>
              <a:buSzTx/>
              <a:buFont typeface="+mj-lt"/>
              <a:buAutoNum type="arabicPeriod"/>
              <a:tabLst/>
              <a:defRPr/>
            </a:pPr>
            <a:r>
              <a:rPr kumimoji="0" lang="en-US" sz="2500" b="0" i="0" u="none" strike="noStrike" kern="1200" cap="none" spc="0" normalizeH="0" baseline="0" noProof="0">
                <a:ln>
                  <a:noFill/>
                </a:ln>
                <a:solidFill>
                  <a:schemeClr val="bg1"/>
                </a:solidFill>
                <a:effectLst/>
                <a:uLnTx/>
                <a:uFillTx/>
                <a:latin typeface="Calibri"/>
                <a:ea typeface="+mn-ea"/>
                <a:cs typeface="+mn-cs"/>
              </a:rPr>
              <a:t>Check the temperature of the refrigerated BIC items within </a:t>
            </a:r>
            <a:r>
              <a:rPr kumimoji="0" lang="en-US" sz="2500" b="1" i="0" u="none" strike="noStrike" kern="1200" cap="none" spc="0" normalizeH="0" baseline="0" noProof="0">
                <a:ln>
                  <a:noFill/>
                </a:ln>
                <a:solidFill>
                  <a:schemeClr val="bg1"/>
                </a:solidFill>
                <a:effectLst/>
                <a:uLnTx/>
                <a:uFillTx/>
                <a:latin typeface="Calibri"/>
                <a:ea typeface="+mn-ea"/>
                <a:cs typeface="+mn-cs"/>
              </a:rPr>
              <a:t>three </a:t>
            </a:r>
            <a:r>
              <a:rPr kumimoji="0" lang="en-US" sz="2500" b="0" i="0" u="none" strike="noStrike" kern="1200" cap="none" spc="0" normalizeH="0" baseline="0" noProof="0">
                <a:ln>
                  <a:noFill/>
                </a:ln>
                <a:solidFill>
                  <a:schemeClr val="bg1"/>
                </a:solidFill>
                <a:effectLst/>
                <a:uLnTx/>
                <a:uFillTx/>
                <a:latin typeface="Calibri"/>
                <a:ea typeface="+mn-ea"/>
                <a:cs typeface="+mn-cs"/>
              </a:rPr>
              <a:t>hours of being packed.</a:t>
            </a:r>
          </a:p>
        </p:txBody>
      </p:sp>
      <p:sp>
        <p:nvSpPr>
          <p:cNvPr id="15" name="TextBox 14">
            <a:extLst>
              <a:ext uri="{FF2B5EF4-FFF2-40B4-BE49-F238E27FC236}">
                <a16:creationId xmlns:a16="http://schemas.microsoft.com/office/drawing/2014/main" id="{568895BF-EA4F-849A-A81E-167C7A29CFF8}"/>
              </a:ext>
            </a:extLst>
          </p:cNvPr>
          <p:cNvSpPr txBox="1"/>
          <p:nvPr/>
        </p:nvSpPr>
        <p:spPr>
          <a:xfrm>
            <a:off x="5556483" y="5506786"/>
            <a:ext cx="6406565" cy="1318216"/>
          </a:xfrm>
          <a:prstGeom prst="rect">
            <a:avLst/>
          </a:prstGeom>
          <a:noFill/>
        </p:spPr>
        <p:txBody>
          <a:bodyPr wrap="square" rtlCol="0">
            <a:noAutofit/>
          </a:bodyPr>
          <a:lstStyle/>
          <a:p>
            <a:pPr marL="514350" marR="0" lvl="0" indent="-365760" defTabSz="457200" rtl="0" eaLnBrk="1" fontAlgn="auto" latinLnBrk="0" hangingPunct="1">
              <a:lnSpc>
                <a:spcPct val="90000"/>
              </a:lnSpc>
              <a:spcBef>
                <a:spcPts val="0"/>
              </a:spcBef>
              <a:spcAft>
                <a:spcPts val="0"/>
              </a:spcAft>
              <a:buClrTx/>
              <a:buSzTx/>
              <a:buFont typeface="+mj-lt"/>
              <a:buAutoNum type="arabicPeriod" startAt="5"/>
              <a:tabLst/>
              <a:defRPr/>
            </a:pPr>
            <a:r>
              <a:rPr kumimoji="0" lang="en-US" sz="2500" b="0" i="0" u="none" strike="noStrike" kern="1200" cap="none" spc="0" normalizeH="0" baseline="0" noProof="0">
                <a:ln>
                  <a:noFill/>
                </a:ln>
                <a:solidFill>
                  <a:schemeClr val="bg1"/>
                </a:solidFill>
                <a:effectLst/>
                <a:uLnTx/>
                <a:uFillTx/>
                <a:latin typeface="Calibri"/>
                <a:ea typeface="+mn-ea"/>
                <a:cs typeface="+mn-cs"/>
              </a:rPr>
              <a:t>If the temperature is above 45° discard the items and adjust the </a:t>
            </a:r>
            <a:r>
              <a:rPr kumimoji="0" lang="en-US" sz="2500" b="1" i="0" u="none" strike="noStrike" kern="1200" cap="none" spc="0" normalizeH="0" baseline="0" noProof="0">
                <a:ln>
                  <a:noFill/>
                </a:ln>
                <a:solidFill>
                  <a:schemeClr val="bg1"/>
                </a:solidFill>
                <a:effectLst/>
                <a:uLnTx/>
                <a:uFillTx/>
                <a:latin typeface="Calibri"/>
                <a:ea typeface="+mn-ea"/>
                <a:cs typeface="+mn-cs"/>
              </a:rPr>
              <a:t>“Production Worksheet.”</a:t>
            </a:r>
          </a:p>
        </p:txBody>
      </p:sp>
      <p:sp>
        <p:nvSpPr>
          <p:cNvPr id="16" name="TextBox 15">
            <a:extLst>
              <a:ext uri="{FF2B5EF4-FFF2-40B4-BE49-F238E27FC236}">
                <a16:creationId xmlns:a16="http://schemas.microsoft.com/office/drawing/2014/main" id="{D2ECD991-EB3C-A979-AC5F-B91868BEDF37}"/>
              </a:ext>
            </a:extLst>
          </p:cNvPr>
          <p:cNvSpPr txBox="1"/>
          <p:nvPr/>
        </p:nvSpPr>
        <p:spPr>
          <a:xfrm>
            <a:off x="5556483" y="4378961"/>
            <a:ext cx="6406565" cy="1317265"/>
          </a:xfrm>
          <a:prstGeom prst="rect">
            <a:avLst/>
          </a:prstGeom>
          <a:noFill/>
        </p:spPr>
        <p:txBody>
          <a:bodyPr wrap="square" rtlCol="0">
            <a:noAutofit/>
          </a:bodyPr>
          <a:lstStyle/>
          <a:p>
            <a:pPr marL="514350" marR="0" lvl="0" indent="-365760" defTabSz="457200" rtl="0" eaLnBrk="1" fontAlgn="auto" latinLnBrk="0" hangingPunct="1">
              <a:lnSpc>
                <a:spcPct val="90000"/>
              </a:lnSpc>
              <a:spcBef>
                <a:spcPts val="0"/>
              </a:spcBef>
              <a:spcAft>
                <a:spcPts val="0"/>
              </a:spcAft>
              <a:buClrTx/>
              <a:buSzTx/>
              <a:buFont typeface="+mj-lt"/>
              <a:buAutoNum type="arabicPeriod" startAt="4"/>
              <a:tabLst/>
              <a:defRPr/>
            </a:pPr>
            <a:r>
              <a:rPr kumimoji="0" lang="en-US" sz="2500" b="0" i="0" u="none" strike="noStrike" kern="1200" cap="none" spc="0" normalizeH="0" baseline="0" noProof="0">
                <a:ln>
                  <a:noFill/>
                </a:ln>
                <a:solidFill>
                  <a:schemeClr val="bg1"/>
                </a:solidFill>
                <a:effectLst/>
                <a:uLnTx/>
                <a:uFillTx/>
                <a:latin typeface="Calibri"/>
                <a:ea typeface="+mn-ea"/>
                <a:cs typeface="+mn-cs"/>
              </a:rPr>
              <a:t>If the temperature is below 45°</a:t>
            </a:r>
            <a:r>
              <a:rPr kumimoji="0" lang="en-US" sz="2500" b="0" i="0" u="none" strike="noStrike" kern="1200" cap="none" spc="0" normalizeH="0" noProof="0">
                <a:ln>
                  <a:noFill/>
                </a:ln>
                <a:solidFill>
                  <a:schemeClr val="bg1"/>
                </a:solidFill>
                <a:effectLst/>
                <a:uLnTx/>
                <a:uFillTx/>
                <a:latin typeface="Calibri"/>
                <a:ea typeface="+mn-ea"/>
                <a:cs typeface="+mn-cs"/>
              </a:rPr>
              <a:t> </a:t>
            </a:r>
            <a:r>
              <a:rPr kumimoji="0" lang="en-US" sz="2500" b="0" i="0" u="none" strike="noStrike" kern="1200" cap="none" spc="0" normalizeH="0" baseline="0" noProof="0">
                <a:ln>
                  <a:noFill/>
                </a:ln>
                <a:solidFill>
                  <a:schemeClr val="bg1"/>
                </a:solidFill>
                <a:effectLst/>
                <a:uLnTx/>
                <a:uFillTx/>
                <a:latin typeface="Calibri"/>
                <a:ea typeface="+mn-ea"/>
                <a:cs typeface="+mn-cs"/>
              </a:rPr>
              <a:t>serve items for same-day lunch/supper or next-day breakfast</a:t>
            </a:r>
            <a:r>
              <a:rPr kumimoji="0" lang="en-US" sz="2500" b="0" i="0" u="none" strike="noStrike" kern="1200" cap="none" spc="0" normalizeH="0" noProof="0">
                <a:ln>
                  <a:noFill/>
                </a:ln>
                <a:solidFill>
                  <a:schemeClr val="bg1"/>
                </a:solidFill>
                <a:effectLst/>
                <a:uLnTx/>
                <a:uFillTx/>
                <a:latin typeface="Calibri"/>
                <a:ea typeface="+mn-ea"/>
                <a:cs typeface="+mn-cs"/>
              </a:rPr>
              <a:t> </a:t>
            </a:r>
            <a:r>
              <a:rPr kumimoji="0" lang="en-US" sz="2500" b="0" i="0" u="none" strike="noStrike" kern="1200" cap="none" spc="0" normalizeH="0" baseline="0" noProof="0">
                <a:ln>
                  <a:noFill/>
                </a:ln>
                <a:solidFill>
                  <a:schemeClr val="bg1"/>
                </a:solidFill>
                <a:effectLst/>
                <a:uLnTx/>
                <a:uFillTx/>
                <a:latin typeface="Calibri"/>
                <a:ea typeface="+mn-ea"/>
                <a:cs typeface="+mn-cs"/>
              </a:rPr>
              <a:t>service. </a:t>
            </a:r>
          </a:p>
        </p:txBody>
      </p:sp>
      <p:sp>
        <p:nvSpPr>
          <p:cNvPr id="6" name="TextBox 5">
            <a:extLst>
              <a:ext uri="{FF2B5EF4-FFF2-40B4-BE49-F238E27FC236}">
                <a16:creationId xmlns:a16="http://schemas.microsoft.com/office/drawing/2014/main" id="{059BFB12-519A-3D2E-EC1A-0AC460C36CA9}"/>
              </a:ext>
            </a:extLst>
          </p:cNvPr>
          <p:cNvSpPr txBox="1"/>
          <p:nvPr/>
        </p:nvSpPr>
        <p:spPr>
          <a:xfrm>
            <a:off x="5556483" y="3268385"/>
            <a:ext cx="6438548" cy="1172629"/>
          </a:xfrm>
          <a:prstGeom prst="rect">
            <a:avLst/>
          </a:prstGeom>
          <a:noFill/>
        </p:spPr>
        <p:txBody>
          <a:bodyPr wrap="square" rtlCol="0">
            <a:spAutoFit/>
          </a:bodyPr>
          <a:lstStyle/>
          <a:p>
            <a:pPr marL="514350" marR="0" lvl="0" indent="-365760" defTabSz="457200" rtl="0" eaLnBrk="1" fontAlgn="auto" latinLnBrk="0" hangingPunct="1">
              <a:lnSpc>
                <a:spcPct val="90000"/>
              </a:lnSpc>
              <a:spcBef>
                <a:spcPts val="0"/>
              </a:spcBef>
              <a:spcAft>
                <a:spcPts val="0"/>
              </a:spcAft>
              <a:buClrTx/>
              <a:buSzTx/>
              <a:buFont typeface="+mj-lt"/>
              <a:buAutoNum type="arabicPeriod" startAt="3"/>
              <a:tabLst/>
              <a:defRPr/>
            </a:pPr>
            <a:r>
              <a:rPr kumimoji="0" lang="en-US" sz="2500" b="0" i="0" u="none" strike="noStrike" kern="1200" cap="none" spc="0" normalizeH="0" baseline="0" noProof="0">
                <a:ln>
                  <a:noFill/>
                </a:ln>
                <a:solidFill>
                  <a:schemeClr val="bg1"/>
                </a:solidFill>
                <a:effectLst/>
                <a:uLnTx/>
                <a:uFillTx/>
                <a:latin typeface="Calibri"/>
                <a:ea typeface="+mn-ea"/>
                <a:cs typeface="+mn-cs"/>
              </a:rPr>
              <a:t>Immediately place milk, juice, and yogurt that will be reused for service in a refrigeration unit. </a:t>
            </a:r>
          </a:p>
        </p:txBody>
      </p:sp>
      <p:pic>
        <p:nvPicPr>
          <p:cNvPr id="2050" name="Picture 2" descr="Temperature, measure, thermometer, food, warm icon - Download on Iconfinder">
            <a:extLst>
              <a:ext uri="{FF2B5EF4-FFF2-40B4-BE49-F238E27FC236}">
                <a16:creationId xmlns:a16="http://schemas.microsoft.com/office/drawing/2014/main" id="{F3CAB771-623A-8EE0-B516-C6DD5B09F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17" y="2328386"/>
            <a:ext cx="3728000" cy="372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1049BAC-6FA0-741C-1AEE-FF2856A275BC}"/>
              </a:ext>
            </a:extLst>
          </p:cNvPr>
          <p:cNvPicPr>
            <a:picLocks noChangeAspect="1"/>
          </p:cNvPicPr>
          <p:nvPr/>
        </p:nvPicPr>
        <p:blipFill>
          <a:blip r:embed="rId5"/>
          <a:stretch>
            <a:fillRect/>
          </a:stretch>
        </p:blipFill>
        <p:spPr>
          <a:xfrm>
            <a:off x="529398" y="2441896"/>
            <a:ext cx="4507993" cy="3500979"/>
          </a:xfrm>
          <a:prstGeom prst="rect">
            <a:avLst/>
          </a:prstGeom>
        </p:spPr>
      </p:pic>
      <p:pic>
        <p:nvPicPr>
          <p:cNvPr id="8" name="Picture 10" descr="Cartoon Refrigerator PNG Transparent Images Free Download | Vector Files | Pngtree">
            <a:extLst>
              <a:ext uri="{FF2B5EF4-FFF2-40B4-BE49-F238E27FC236}">
                <a16:creationId xmlns:a16="http://schemas.microsoft.com/office/drawing/2014/main" id="{BAEE7520-507B-2422-FB30-1448F60A10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188" y="1748895"/>
            <a:ext cx="4702749" cy="470274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1FAF2A80-BD63-A776-BC9E-309CAF96689A}"/>
              </a:ext>
            </a:extLst>
          </p:cNvPr>
          <p:cNvGrpSpPr/>
          <p:nvPr/>
        </p:nvGrpSpPr>
        <p:grpSpPr>
          <a:xfrm>
            <a:off x="642824" y="2130756"/>
            <a:ext cx="3758725" cy="4123258"/>
            <a:chOff x="1972741" y="3890175"/>
            <a:chExt cx="3758725" cy="4123258"/>
          </a:xfrm>
        </p:grpSpPr>
        <p:pic>
          <p:nvPicPr>
            <p:cNvPr id="2054" name="Picture 6" descr="child eating clipart 20 free Cliparts | Download images on Clipground 2024">
              <a:extLst>
                <a:ext uri="{FF2B5EF4-FFF2-40B4-BE49-F238E27FC236}">
                  <a16:creationId xmlns:a16="http://schemas.microsoft.com/office/drawing/2014/main" id="{9A5E457F-5B25-8F8B-859D-61BDE9CB9D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8841"/>
            <a:stretch>
              <a:fillRect/>
            </a:stretch>
          </p:blipFill>
          <p:spPr bwMode="auto">
            <a:xfrm>
              <a:off x="1972741" y="3890175"/>
              <a:ext cx="3758725" cy="412325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EA7EAC6-809B-AB1F-F891-7A78CBE1AA71}"/>
                </a:ext>
              </a:extLst>
            </p:cNvPr>
            <p:cNvSpPr/>
            <p:nvPr/>
          </p:nvSpPr>
          <p:spPr>
            <a:xfrm>
              <a:off x="2333625" y="7747595"/>
              <a:ext cx="3375478" cy="252265"/>
            </a:xfrm>
            <a:prstGeom prst="rect">
              <a:avLst/>
            </a:prstGeom>
            <a:solidFill>
              <a:srgbClr val="B56F47"/>
            </a:solidFill>
            <a:ln>
              <a:solidFill>
                <a:srgbClr val="B56F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1" name="Picture 2" descr="Trash Can Cartoon Png Clipart - Full Size Clipart (#5599326) - PinClipart">
            <a:extLst>
              <a:ext uri="{FF2B5EF4-FFF2-40B4-BE49-F238E27FC236}">
                <a16:creationId xmlns:a16="http://schemas.microsoft.com/office/drawing/2014/main" id="{99B6A5A0-702D-948E-123B-DCCA2487D9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9249" y="1540815"/>
            <a:ext cx="3304154" cy="51189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03430186"/>
      </p:ext>
    </p:extLst>
  </p:cSld>
  <p:clrMapOvr>
    <a:masterClrMapping/>
  </p:clrMapOvr>
  <mc:AlternateContent xmlns:mc="http://schemas.openxmlformats.org/markup-compatibility/2006" xmlns:p14="http://schemas.microsoft.com/office/powerpoint/2010/main">
    <mc:Choice Requires="p14">
      <p:transition spd="slow" p14:dur="2000" advTm="37650"/>
    </mc:Choice>
    <mc:Fallback xmlns="">
      <p:transition spd="slow" advTm="376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0"/>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16"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8DB30-FB01-3A1B-4D42-F89006C0CA86}"/>
              </a:ext>
            </a:extLst>
          </p:cNvPr>
          <p:cNvSpPr>
            <a:spLocks/>
          </p:cNvSpPr>
          <p:nvPr/>
        </p:nvSpPr>
        <p:spPr>
          <a:xfrm>
            <a:off x="47230" y="1360971"/>
            <a:ext cx="11734098" cy="528483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BF8EEBD-6016-0EA6-2606-2084BD840050}"/>
              </a:ext>
            </a:extLst>
          </p:cNvPr>
          <p:cNvSpPr/>
          <p:nvPr/>
        </p:nvSpPr>
        <p:spPr>
          <a:xfrm>
            <a:off x="1" y="99542"/>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8B4E46D-46EE-0DF2-CBEB-E0D3DB7EE7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637" r="6857"/>
          <a:stretch>
            <a:fillRect/>
          </a:stretch>
        </p:blipFill>
        <p:spPr>
          <a:xfrm>
            <a:off x="6575539" y="1332677"/>
            <a:ext cx="5643929" cy="5457623"/>
          </a:xfrm>
          <a:prstGeom prst="rect">
            <a:avLst/>
          </a:prstGeom>
          <a:ln>
            <a:solidFill>
              <a:srgbClr val="000000"/>
            </a:solidFill>
          </a:ln>
        </p:spPr>
      </p:pic>
      <p:cxnSp>
        <p:nvCxnSpPr>
          <p:cNvPr id="7" name="Straight Arrow Connector 6">
            <a:extLst>
              <a:ext uri="{FF2B5EF4-FFF2-40B4-BE49-F238E27FC236}">
                <a16:creationId xmlns:a16="http://schemas.microsoft.com/office/drawing/2014/main" id="{E4084B28-E52B-681E-7705-C632B0563C78}"/>
              </a:ext>
            </a:extLst>
          </p:cNvPr>
          <p:cNvCxnSpPr/>
          <p:nvPr/>
        </p:nvCxnSpPr>
        <p:spPr>
          <a:xfrm>
            <a:off x="10727096" y="2539495"/>
            <a:ext cx="927118" cy="58194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52B92210-70BC-8175-4656-A9C6FC556F66}"/>
              </a:ext>
            </a:extLst>
          </p:cNvPr>
          <p:cNvSpPr/>
          <p:nvPr/>
        </p:nvSpPr>
        <p:spPr>
          <a:xfrm>
            <a:off x="9367734" y="2027838"/>
            <a:ext cx="1552354" cy="640080"/>
          </a:xfrm>
          <a:prstGeom prst="rect">
            <a:avLst/>
          </a:prstGeom>
          <a:solidFill>
            <a:srgbClr val="FFC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2060"/>
                </a:solidFill>
                <a:effectLst/>
                <a:uLnTx/>
                <a:uFillTx/>
                <a:latin typeface="Calibri"/>
                <a:ea typeface="+mn-ea"/>
                <a:cs typeface="+mn-cs"/>
              </a:rPr>
              <a:t>Unserved</a:t>
            </a:r>
            <a:r>
              <a:rPr kumimoji="0" lang="en-US" sz="1800" b="0" i="0" u="none" strike="noStrike" kern="1200" cap="none" spc="0" normalizeH="0" baseline="0" noProof="0">
                <a:ln>
                  <a:noFill/>
                </a:ln>
                <a:solidFill>
                  <a:srgbClr val="002060"/>
                </a:solidFill>
                <a:effectLst/>
                <a:uLnTx/>
                <a:uFillTx/>
                <a:latin typeface="Calibri"/>
                <a:ea typeface="+mn-ea"/>
                <a:cs typeface="+mn-cs"/>
              </a:rPr>
              <a:t> hot entrees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cxnSp>
        <p:nvCxnSpPr>
          <p:cNvPr id="10" name="Straight Arrow Connector 9">
            <a:extLst>
              <a:ext uri="{FF2B5EF4-FFF2-40B4-BE49-F238E27FC236}">
                <a16:creationId xmlns:a16="http://schemas.microsoft.com/office/drawing/2014/main" id="{73E3478A-A38D-C55B-BA6A-8F1BD380741F}"/>
              </a:ext>
            </a:extLst>
          </p:cNvPr>
          <p:cNvCxnSpPr>
            <a:cxnSpLocks/>
          </p:cNvCxnSpPr>
          <p:nvPr/>
        </p:nvCxnSpPr>
        <p:spPr>
          <a:xfrm>
            <a:off x="10847771" y="3808741"/>
            <a:ext cx="684519"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FBE7F4A2-1502-83C8-CA1B-BD9E1036BB5F}"/>
              </a:ext>
            </a:extLst>
          </p:cNvPr>
          <p:cNvGrpSpPr/>
          <p:nvPr/>
        </p:nvGrpSpPr>
        <p:grpSpPr>
          <a:xfrm>
            <a:off x="8489286" y="3169474"/>
            <a:ext cx="2430802" cy="2164567"/>
            <a:chOff x="3223521" y="1228648"/>
            <a:chExt cx="2430802" cy="2164567"/>
          </a:xfrm>
        </p:grpSpPr>
        <p:sp>
          <p:nvSpPr>
            <p:cNvPr id="13" name="TextBox 12">
              <a:extLst>
                <a:ext uri="{FF2B5EF4-FFF2-40B4-BE49-F238E27FC236}">
                  <a16:creationId xmlns:a16="http://schemas.microsoft.com/office/drawing/2014/main" id="{370018F1-D0BF-B854-BE0B-FF57F9E90C67}"/>
                </a:ext>
              </a:extLst>
            </p:cNvPr>
            <p:cNvSpPr txBox="1"/>
            <p:nvPr/>
          </p:nvSpPr>
          <p:spPr>
            <a:xfrm>
              <a:off x="3223521" y="1228648"/>
              <a:ext cx="2430802" cy="2164567"/>
            </a:xfrm>
            <a:prstGeom prst="rect">
              <a:avLst/>
            </a:prstGeom>
            <a:solidFill>
              <a:srgbClr val="FFC000"/>
            </a:solidFill>
            <a:ln>
              <a:solidFill>
                <a:schemeClr val="bg1"/>
              </a:solidFill>
            </a:ln>
          </p:spPr>
          <p:txBody>
            <a:bodyPr wrap="square" rtlCol="0" anchor="b">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alibri"/>
                  <a:ea typeface="+mn-ea"/>
                  <a:cs typeface="+mn-cs"/>
                </a:rPr>
                <a:t>Other Leftover Items: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a:ln>
                    <a:noFill/>
                  </a:ln>
                  <a:solidFill>
                    <a:srgbClr val="002060"/>
                  </a:solidFill>
                  <a:effectLst/>
                  <a:uLnTx/>
                  <a:uFillTx/>
                  <a:latin typeface="Calibri"/>
                  <a:ea typeface="+mn-ea"/>
                  <a:cs typeface="+mn-cs"/>
                </a:rPr>
                <a:t>Unserved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206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a:ln>
                    <a:noFill/>
                  </a:ln>
                  <a:solidFill>
                    <a:srgbClr val="002060"/>
                  </a:solidFill>
                  <a:effectLst/>
                  <a:uLnTx/>
                  <a:uFillTx/>
                  <a:latin typeface="Calibri"/>
                  <a:ea typeface="+mn-ea"/>
                  <a:cs typeface="+mn-cs"/>
                </a:rPr>
                <a:t>Share Table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alibri"/>
                  <a:ea typeface="+mn-ea"/>
                  <a:cs typeface="+mn-cs"/>
                </a:rPr>
                <a:t>= </a:t>
              </a:r>
              <a:r>
                <a:rPr kumimoji="0" lang="en-US" sz="2200" b="1" i="0" u="none" strike="noStrike" kern="1200" cap="none" spc="0" normalizeH="0" baseline="0" noProof="0">
                  <a:ln>
                    <a:noFill/>
                  </a:ln>
                  <a:solidFill>
                    <a:srgbClr val="002060"/>
                  </a:solidFill>
                  <a:effectLst/>
                  <a:uLnTx/>
                  <a:uFillTx/>
                  <a:latin typeface="Calibri"/>
                  <a:ea typeface="+mn-ea"/>
                  <a:cs typeface="+mn-cs"/>
                </a:rPr>
                <a:t>Amount Leftover</a:t>
              </a:r>
            </a:p>
          </p:txBody>
        </p:sp>
        <p:pic>
          <p:nvPicPr>
            <p:cNvPr id="14" name="Picture 13" descr="A picture containing monitor, drawing, television, clock&#10;&#10;Description automatically generated">
              <a:extLst>
                <a:ext uri="{FF2B5EF4-FFF2-40B4-BE49-F238E27FC236}">
                  <a16:creationId xmlns:a16="http://schemas.microsoft.com/office/drawing/2014/main" id="{A04BB27A-62B7-47B9-D34D-560F7312680C}"/>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4363542" y="2414934"/>
              <a:ext cx="182880" cy="182880"/>
            </a:xfrm>
            <a:prstGeom prst="rect">
              <a:avLst/>
            </a:prstGeom>
          </p:spPr>
        </p:pic>
        <p:cxnSp>
          <p:nvCxnSpPr>
            <p:cNvPr id="15" name="Straight Connector 14">
              <a:extLst>
                <a:ext uri="{FF2B5EF4-FFF2-40B4-BE49-F238E27FC236}">
                  <a16:creationId xmlns:a16="http://schemas.microsoft.com/office/drawing/2014/main" id="{E5716DCF-1266-FFF9-5DCD-9C787134146B}"/>
                </a:ext>
              </a:extLst>
            </p:cNvPr>
            <p:cNvCxnSpPr/>
            <p:nvPr/>
          </p:nvCxnSpPr>
          <p:spPr>
            <a:xfrm>
              <a:off x="3722152" y="3007724"/>
              <a:ext cx="1859853" cy="0"/>
            </a:xfrm>
            <a:prstGeom prst="line">
              <a:avLst/>
            </a:prstGeom>
            <a:ln>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EDD9FF8C-4ABC-1783-F0BA-232F383C02B1}"/>
              </a:ext>
            </a:extLst>
          </p:cNvPr>
          <p:cNvSpPr txBox="1"/>
          <p:nvPr/>
        </p:nvSpPr>
        <p:spPr>
          <a:xfrm>
            <a:off x="-31528" y="3091765"/>
            <a:ext cx="6771565" cy="1692771"/>
          </a:xfrm>
          <a:prstGeom prst="rect">
            <a:avLst/>
          </a:prstGeom>
          <a:noFill/>
        </p:spPr>
        <p:txBody>
          <a:bodyPr wrap="square" rtlCol="0">
            <a:spAutoFit/>
          </a:bodyPr>
          <a:lstStyle/>
          <a:p>
            <a:pPr marL="52070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600" b="0" i="0" u="none" strike="noStrike" kern="1200" cap="none" spc="0" normalizeH="0" baseline="0" noProof="0">
                <a:ln>
                  <a:noFill/>
                </a:ln>
                <a:solidFill>
                  <a:schemeClr val="bg1"/>
                </a:solidFill>
                <a:effectLst/>
                <a:uLnTx/>
                <a:uFillTx/>
                <a:latin typeface="Calibri"/>
                <a:ea typeface="+mn-ea"/>
                <a:cs typeface="+mn-cs"/>
              </a:rPr>
              <a:t>Cold and shelf stable items suitable for reservice may be returned to stock. Record the total of the </a:t>
            </a:r>
            <a:r>
              <a:rPr kumimoji="0" lang="en-US" sz="2600" b="0" i="1" u="none" strike="noStrike" kern="1200" cap="none" spc="0" normalizeH="0" baseline="0" noProof="0">
                <a:ln>
                  <a:noFill/>
                </a:ln>
                <a:solidFill>
                  <a:schemeClr val="bg1"/>
                </a:solidFill>
                <a:effectLst/>
                <a:uLnTx/>
                <a:uFillTx/>
                <a:latin typeface="Calibri"/>
                <a:ea typeface="+mn-ea"/>
                <a:cs typeface="+mn-cs"/>
              </a:rPr>
              <a:t>unserved</a:t>
            </a:r>
            <a:r>
              <a:rPr kumimoji="0" lang="en-US" sz="2600" b="0" i="0" u="none" strike="noStrike" kern="1200" cap="none" spc="0" normalizeH="0" baseline="0" noProof="0">
                <a:ln>
                  <a:noFill/>
                </a:ln>
                <a:solidFill>
                  <a:schemeClr val="bg1"/>
                </a:solidFill>
                <a:effectLst/>
                <a:uLnTx/>
                <a:uFillTx/>
                <a:latin typeface="Calibri"/>
                <a:ea typeface="+mn-ea"/>
                <a:cs typeface="+mn-cs"/>
              </a:rPr>
              <a:t> and </a:t>
            </a:r>
            <a:r>
              <a:rPr kumimoji="0" lang="en-US" sz="2600" b="0" i="1" u="none" strike="noStrike" kern="1200" cap="none" spc="0" normalizeH="0" baseline="0" noProof="0">
                <a:ln>
                  <a:noFill/>
                </a:ln>
                <a:solidFill>
                  <a:schemeClr val="bg1"/>
                </a:solidFill>
                <a:effectLst/>
                <a:uLnTx/>
                <a:uFillTx/>
                <a:latin typeface="Calibri"/>
                <a:ea typeface="+mn-ea"/>
                <a:cs typeface="+mn-cs"/>
              </a:rPr>
              <a:t>share table</a:t>
            </a:r>
            <a:r>
              <a:rPr kumimoji="0" lang="en-US" sz="2600" b="0" i="0" u="none" strike="noStrike" kern="1200" cap="none" spc="0" normalizeH="0" baseline="0" noProof="0">
                <a:ln>
                  <a:noFill/>
                </a:ln>
                <a:solidFill>
                  <a:schemeClr val="bg1"/>
                </a:solidFill>
                <a:effectLst/>
                <a:uLnTx/>
                <a:uFillTx/>
                <a:latin typeface="Calibri"/>
                <a:ea typeface="+mn-ea"/>
                <a:cs typeface="+mn-cs"/>
              </a:rPr>
              <a:t> </a:t>
            </a:r>
            <a:r>
              <a:rPr kumimoji="0" lang="en-US" sz="2600" b="0" i="1" u="none" strike="noStrike" kern="1200" cap="none" spc="0" normalizeH="0" baseline="0" noProof="0">
                <a:ln>
                  <a:noFill/>
                </a:ln>
                <a:solidFill>
                  <a:schemeClr val="bg1"/>
                </a:solidFill>
                <a:effectLst/>
                <a:uLnTx/>
                <a:uFillTx/>
                <a:latin typeface="Calibri"/>
                <a:ea typeface="+mn-ea"/>
                <a:cs typeface="+mn-cs"/>
              </a:rPr>
              <a:t>leftover</a:t>
            </a:r>
            <a:r>
              <a:rPr kumimoji="0" lang="en-US" sz="2600" b="0" i="0" u="none" strike="noStrike" kern="1200" cap="none" spc="0" normalizeH="0" baseline="0" noProof="0">
                <a:ln>
                  <a:noFill/>
                </a:ln>
                <a:solidFill>
                  <a:schemeClr val="bg1"/>
                </a:solidFill>
                <a:effectLst/>
                <a:uLnTx/>
                <a:uFillTx/>
                <a:latin typeface="Calibri"/>
                <a:ea typeface="+mn-ea"/>
                <a:cs typeface="+mn-cs"/>
              </a:rPr>
              <a:t> quantities together.</a:t>
            </a:r>
          </a:p>
        </p:txBody>
      </p:sp>
      <p:sp>
        <p:nvSpPr>
          <p:cNvPr id="18" name="TextBox 17">
            <a:extLst>
              <a:ext uri="{FF2B5EF4-FFF2-40B4-BE49-F238E27FC236}">
                <a16:creationId xmlns:a16="http://schemas.microsoft.com/office/drawing/2014/main" id="{C74EA1C5-EF09-E0D0-86C0-F3F876295698}"/>
              </a:ext>
            </a:extLst>
          </p:cNvPr>
          <p:cNvSpPr txBox="1"/>
          <p:nvPr/>
        </p:nvSpPr>
        <p:spPr>
          <a:xfrm>
            <a:off x="6610583" y="6170674"/>
            <a:ext cx="53341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308"/>
                </a:solidFill>
                <a:effectLst/>
                <a:uLnTx/>
                <a:uFillTx/>
                <a:latin typeface="Calibri"/>
                <a:ea typeface="+mn-ea"/>
                <a:cs typeface="+mn-cs"/>
              </a:rPr>
              <a:t>Unserved leftovers – burritos 20 , juice 23, apple 36, 1%milk 29, N.F 6</a:t>
            </a:r>
          </a:p>
        </p:txBody>
      </p:sp>
      <p:sp>
        <p:nvSpPr>
          <p:cNvPr id="19" name="TextBox 18">
            <a:extLst>
              <a:ext uri="{FF2B5EF4-FFF2-40B4-BE49-F238E27FC236}">
                <a16:creationId xmlns:a16="http://schemas.microsoft.com/office/drawing/2014/main" id="{76E5A4D9-1F63-451B-8F9D-45ECEA40368E}"/>
              </a:ext>
            </a:extLst>
          </p:cNvPr>
          <p:cNvSpPr txBox="1"/>
          <p:nvPr/>
        </p:nvSpPr>
        <p:spPr>
          <a:xfrm>
            <a:off x="11770938" y="3055664"/>
            <a:ext cx="42106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308"/>
                </a:solidFill>
                <a:effectLst/>
                <a:uLnTx/>
                <a:uFillTx/>
                <a:latin typeface="Calibri"/>
                <a:ea typeface="+mn-ea"/>
                <a:cs typeface="+mn-cs"/>
              </a:rPr>
              <a:t>20</a:t>
            </a:r>
          </a:p>
        </p:txBody>
      </p:sp>
      <p:sp>
        <p:nvSpPr>
          <p:cNvPr id="20" name="TextBox 19">
            <a:extLst>
              <a:ext uri="{FF2B5EF4-FFF2-40B4-BE49-F238E27FC236}">
                <a16:creationId xmlns:a16="http://schemas.microsoft.com/office/drawing/2014/main" id="{CEC1BC58-7A79-E4A0-7552-17AB4EC837B9}"/>
              </a:ext>
            </a:extLst>
          </p:cNvPr>
          <p:cNvSpPr txBox="1"/>
          <p:nvPr/>
        </p:nvSpPr>
        <p:spPr>
          <a:xfrm>
            <a:off x="6610583" y="6439327"/>
            <a:ext cx="541414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308"/>
                </a:solidFill>
                <a:effectLst/>
                <a:uLnTx/>
                <a:uFillTx/>
                <a:latin typeface="Calibri"/>
                <a:ea typeface="+mn-ea"/>
                <a:cs typeface="+mn-cs"/>
              </a:rPr>
              <a:t>Share table leftovers burritos 20, Juice 20,apple 25  , 1% milk 42, N.F. 11 </a:t>
            </a:r>
          </a:p>
        </p:txBody>
      </p:sp>
      <p:sp>
        <p:nvSpPr>
          <p:cNvPr id="21" name="TextBox 20">
            <a:extLst>
              <a:ext uri="{FF2B5EF4-FFF2-40B4-BE49-F238E27FC236}">
                <a16:creationId xmlns:a16="http://schemas.microsoft.com/office/drawing/2014/main" id="{4D18A930-0A7C-7115-513D-0289AFC34117}"/>
              </a:ext>
            </a:extLst>
          </p:cNvPr>
          <p:cNvSpPr txBox="1"/>
          <p:nvPr/>
        </p:nvSpPr>
        <p:spPr>
          <a:xfrm>
            <a:off x="11785310" y="3289309"/>
            <a:ext cx="42106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308"/>
                </a:solidFill>
                <a:effectLst/>
                <a:uLnTx/>
                <a:uFillTx/>
                <a:latin typeface="Calibri"/>
                <a:ea typeface="+mn-ea"/>
                <a:cs typeface="+mn-cs"/>
              </a:rPr>
              <a:t>43</a:t>
            </a:r>
          </a:p>
        </p:txBody>
      </p:sp>
      <p:sp>
        <p:nvSpPr>
          <p:cNvPr id="22" name="TextBox 21">
            <a:extLst>
              <a:ext uri="{FF2B5EF4-FFF2-40B4-BE49-F238E27FC236}">
                <a16:creationId xmlns:a16="http://schemas.microsoft.com/office/drawing/2014/main" id="{A36C593B-1C58-4A62-D34E-F7E000DAE1B6}"/>
              </a:ext>
            </a:extLst>
          </p:cNvPr>
          <p:cNvSpPr txBox="1"/>
          <p:nvPr/>
        </p:nvSpPr>
        <p:spPr>
          <a:xfrm>
            <a:off x="11793886" y="3474171"/>
            <a:ext cx="42106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308"/>
                </a:solidFill>
                <a:effectLst/>
                <a:uLnTx/>
                <a:uFillTx/>
                <a:latin typeface="Calibri"/>
                <a:ea typeface="+mn-ea"/>
                <a:cs typeface="+mn-cs"/>
              </a:rPr>
              <a:t>61</a:t>
            </a:r>
          </a:p>
        </p:txBody>
      </p:sp>
      <p:sp>
        <p:nvSpPr>
          <p:cNvPr id="23" name="TextBox 22">
            <a:extLst>
              <a:ext uri="{FF2B5EF4-FFF2-40B4-BE49-F238E27FC236}">
                <a16:creationId xmlns:a16="http://schemas.microsoft.com/office/drawing/2014/main" id="{20E84F89-7C9E-1E17-4BFE-F3567A6AF1AC}"/>
              </a:ext>
            </a:extLst>
          </p:cNvPr>
          <p:cNvSpPr txBox="1"/>
          <p:nvPr/>
        </p:nvSpPr>
        <p:spPr>
          <a:xfrm>
            <a:off x="11783970" y="3857470"/>
            <a:ext cx="42106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308"/>
                </a:solidFill>
                <a:effectLst/>
                <a:uLnTx/>
                <a:uFillTx/>
                <a:latin typeface="Calibri"/>
                <a:ea typeface="+mn-ea"/>
                <a:cs typeface="+mn-cs"/>
              </a:rPr>
              <a:t>17</a:t>
            </a:r>
          </a:p>
        </p:txBody>
      </p:sp>
      <p:sp>
        <p:nvSpPr>
          <p:cNvPr id="24" name="TextBox 23">
            <a:extLst>
              <a:ext uri="{FF2B5EF4-FFF2-40B4-BE49-F238E27FC236}">
                <a16:creationId xmlns:a16="http://schemas.microsoft.com/office/drawing/2014/main" id="{F341A577-F9E4-9E17-1146-0828180700D4}"/>
              </a:ext>
            </a:extLst>
          </p:cNvPr>
          <p:cNvSpPr txBox="1"/>
          <p:nvPr/>
        </p:nvSpPr>
        <p:spPr>
          <a:xfrm>
            <a:off x="11773106" y="3678968"/>
            <a:ext cx="42106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308"/>
                </a:solidFill>
                <a:effectLst/>
                <a:uLnTx/>
                <a:uFillTx/>
                <a:latin typeface="Calibri"/>
                <a:ea typeface="+mn-ea"/>
                <a:cs typeface="+mn-cs"/>
              </a:rPr>
              <a:t>71</a:t>
            </a:r>
          </a:p>
        </p:txBody>
      </p:sp>
      <p:sp>
        <p:nvSpPr>
          <p:cNvPr id="25" name="TextBox 24">
            <a:extLst>
              <a:ext uri="{FF2B5EF4-FFF2-40B4-BE49-F238E27FC236}">
                <a16:creationId xmlns:a16="http://schemas.microsoft.com/office/drawing/2014/main" id="{7EE0AF1C-3EAD-33B4-860C-53473205AB47}"/>
              </a:ext>
            </a:extLst>
          </p:cNvPr>
          <p:cNvSpPr txBox="1"/>
          <p:nvPr/>
        </p:nvSpPr>
        <p:spPr>
          <a:xfrm>
            <a:off x="11827150" y="4056959"/>
            <a:ext cx="42106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308"/>
                </a:solidFill>
                <a:effectLst/>
                <a:uLnTx/>
                <a:uFillTx/>
                <a:latin typeface="Calibri"/>
                <a:ea typeface="+mn-ea"/>
                <a:cs typeface="+mn-cs"/>
              </a:rPr>
              <a:t>0</a:t>
            </a:r>
          </a:p>
        </p:txBody>
      </p:sp>
      <p:sp>
        <p:nvSpPr>
          <p:cNvPr id="26" name="Rectangle 25">
            <a:extLst>
              <a:ext uri="{FF2B5EF4-FFF2-40B4-BE49-F238E27FC236}">
                <a16:creationId xmlns:a16="http://schemas.microsoft.com/office/drawing/2014/main" id="{2D034C2B-8D4D-61C2-389C-AF57F4F5C25F}"/>
              </a:ext>
            </a:extLst>
          </p:cNvPr>
          <p:cNvSpPr/>
          <p:nvPr/>
        </p:nvSpPr>
        <p:spPr>
          <a:xfrm>
            <a:off x="11727722" y="3318081"/>
            <a:ext cx="471878" cy="972932"/>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C5F21B82-DD22-13D7-D90A-2785CAA8159E}"/>
              </a:ext>
            </a:extLst>
          </p:cNvPr>
          <p:cNvSpPr/>
          <p:nvPr/>
        </p:nvSpPr>
        <p:spPr>
          <a:xfrm>
            <a:off x="11715894" y="3119406"/>
            <a:ext cx="476106" cy="216042"/>
          </a:xfrm>
          <a:prstGeom prst="rect">
            <a:avLst/>
          </a:prstGeom>
          <a:noFill/>
          <a:ln w="19050">
            <a:solidFill>
              <a:srgbClr val="F0720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9" name="Title 1">
            <a:extLst>
              <a:ext uri="{FF2B5EF4-FFF2-40B4-BE49-F238E27FC236}">
                <a16:creationId xmlns:a16="http://schemas.microsoft.com/office/drawing/2014/main" id="{16A9C0FC-313D-6124-7141-EBBE60E956C4}"/>
              </a:ext>
            </a:extLst>
          </p:cNvPr>
          <p:cNvSpPr txBox="1">
            <a:spLocks/>
          </p:cNvSpPr>
          <p:nvPr/>
        </p:nvSpPr>
        <p:spPr>
          <a:xfrm>
            <a:off x="0" y="23412"/>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000" b="1">
                <a:solidFill>
                  <a:srgbClr val="002060"/>
                </a:solidFill>
                <a:latin typeface="Times New Roman" panose="02020603050405020304" pitchFamily="18" charset="0"/>
                <a:cs typeface="Times New Roman" panose="02020603050405020304" pitchFamily="18" charset="0"/>
              </a:rPr>
              <a:t>Recording Leftovers Count</a:t>
            </a:r>
          </a:p>
        </p:txBody>
      </p:sp>
      <p:sp>
        <p:nvSpPr>
          <p:cNvPr id="6" name="TextBox 5">
            <a:extLst>
              <a:ext uri="{FF2B5EF4-FFF2-40B4-BE49-F238E27FC236}">
                <a16:creationId xmlns:a16="http://schemas.microsoft.com/office/drawing/2014/main" id="{F984BBBA-87EB-4252-CA61-1A1491703FF0}"/>
              </a:ext>
            </a:extLst>
          </p:cNvPr>
          <p:cNvSpPr txBox="1"/>
          <p:nvPr/>
        </p:nvSpPr>
        <p:spPr>
          <a:xfrm>
            <a:off x="28766" y="1567384"/>
            <a:ext cx="6726396" cy="1292662"/>
          </a:xfrm>
          <a:prstGeom prst="rect">
            <a:avLst/>
          </a:prstGeom>
          <a:noFill/>
        </p:spPr>
        <p:txBody>
          <a:bodyPr wrap="square">
            <a:spAutoFit/>
          </a:bodyPr>
          <a:lstStyle/>
          <a:p>
            <a:pPr marL="52070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600" i="1">
                <a:solidFill>
                  <a:schemeClr val="bg1"/>
                </a:solidFill>
                <a:latin typeface="Calibri"/>
              </a:rPr>
              <a:t>Unserved hot entrees </a:t>
            </a:r>
            <a:r>
              <a:rPr lang="en-US" sz="2600">
                <a:solidFill>
                  <a:schemeClr val="bg1"/>
                </a:solidFill>
                <a:latin typeface="Calibri"/>
              </a:rPr>
              <a:t>are </a:t>
            </a:r>
            <a:r>
              <a:rPr kumimoji="0" lang="en-US" sz="2600" b="0" i="0" u="none" strike="noStrike" kern="1200" cap="none" spc="0" normalizeH="0" baseline="0" noProof="0">
                <a:ln>
                  <a:noFill/>
                </a:ln>
                <a:solidFill>
                  <a:schemeClr val="bg1"/>
                </a:solidFill>
                <a:effectLst/>
                <a:uLnTx/>
                <a:uFillTx/>
                <a:latin typeface="Calibri"/>
                <a:ea typeface="+mn-ea"/>
                <a:cs typeface="+mn-cs"/>
              </a:rPr>
              <a:t>recorded as leftovers. Do not included </a:t>
            </a:r>
            <a:r>
              <a:rPr kumimoji="0" lang="en-US" sz="2600" b="0" i="1" u="none" strike="noStrike" kern="1200" cap="none" spc="0" normalizeH="0" baseline="0" noProof="0">
                <a:ln>
                  <a:noFill/>
                </a:ln>
                <a:solidFill>
                  <a:schemeClr val="bg1"/>
                </a:solidFill>
                <a:effectLst/>
                <a:uLnTx/>
                <a:uFillTx/>
                <a:latin typeface="Calibri"/>
                <a:ea typeface="+mn-ea"/>
                <a:cs typeface="+mn-cs"/>
              </a:rPr>
              <a:t>hot share table leftovers.</a:t>
            </a:r>
          </a:p>
        </p:txBody>
      </p:sp>
      <p:sp>
        <p:nvSpPr>
          <p:cNvPr id="28" name="TextBox 27">
            <a:extLst>
              <a:ext uri="{FF2B5EF4-FFF2-40B4-BE49-F238E27FC236}">
                <a16:creationId xmlns:a16="http://schemas.microsoft.com/office/drawing/2014/main" id="{FE099811-9409-7707-5132-B587CB21BED2}"/>
              </a:ext>
            </a:extLst>
          </p:cNvPr>
          <p:cNvSpPr txBox="1"/>
          <p:nvPr/>
        </p:nvSpPr>
        <p:spPr>
          <a:xfrm>
            <a:off x="-390910" y="4903832"/>
            <a:ext cx="7038612" cy="2092881"/>
          </a:xfrm>
          <a:prstGeom prst="rect">
            <a:avLst/>
          </a:prstGeom>
          <a:noFill/>
        </p:spPr>
        <p:txBody>
          <a:bodyPr wrap="square">
            <a:spAutoFit/>
          </a:bodyPr>
          <a:lstStyle/>
          <a:p>
            <a:pPr marL="857250" lvl="1" indent="-457200">
              <a:buClr>
                <a:srgbClr val="FFC000"/>
              </a:buClr>
              <a:buFont typeface="Wingdings" panose="05000000000000000000" pitchFamily="2" charset="2"/>
              <a:buChar char="v"/>
            </a:pPr>
            <a:r>
              <a:rPr lang="en-US" sz="2600">
                <a:solidFill>
                  <a:schemeClr val="bg1"/>
                </a:solidFill>
              </a:rPr>
              <a:t>Count and record the </a:t>
            </a:r>
            <a:r>
              <a:rPr lang="en-US" sz="2600" i="1">
                <a:solidFill>
                  <a:schemeClr val="bg1"/>
                </a:solidFill>
              </a:rPr>
              <a:t>unserved </a:t>
            </a:r>
            <a:r>
              <a:rPr lang="en-US" sz="2600">
                <a:solidFill>
                  <a:schemeClr val="bg1"/>
                </a:solidFill>
              </a:rPr>
              <a:t>quantities</a:t>
            </a:r>
            <a:r>
              <a:rPr lang="en-US" sz="2600" i="1">
                <a:solidFill>
                  <a:schemeClr val="bg1"/>
                </a:solidFill>
              </a:rPr>
              <a:t> </a:t>
            </a:r>
            <a:r>
              <a:rPr lang="en-US" sz="2600">
                <a:solidFill>
                  <a:schemeClr val="bg1"/>
                </a:solidFill>
              </a:rPr>
              <a:t>and the</a:t>
            </a:r>
            <a:r>
              <a:rPr lang="en-US" sz="2600" i="1">
                <a:solidFill>
                  <a:schemeClr val="bg1"/>
                </a:solidFill>
              </a:rPr>
              <a:t> share table leftover </a:t>
            </a:r>
            <a:r>
              <a:rPr lang="en-US" sz="2600">
                <a:solidFill>
                  <a:schemeClr val="bg1"/>
                </a:solidFill>
              </a:rPr>
              <a:t>quantities separately in the comments section of the </a:t>
            </a:r>
            <a:r>
              <a:rPr lang="en-US" sz="2600" i="1">
                <a:solidFill>
                  <a:schemeClr val="bg1"/>
                </a:solidFill>
              </a:rPr>
              <a:t>“Production Worksheet.”</a:t>
            </a:r>
          </a:p>
          <a:p>
            <a:pPr marL="857250" lvl="2">
              <a:buClr>
                <a:srgbClr val="FFC000"/>
              </a:buClr>
            </a:pPr>
            <a:endParaRPr lang="en-US" sz="2600">
              <a:solidFill>
                <a:schemeClr val="bg1"/>
              </a:solidFill>
            </a:endParaRPr>
          </a:p>
        </p:txBody>
      </p:sp>
    </p:spTree>
    <p:extLst>
      <p:ext uri="{BB962C8B-B14F-4D97-AF65-F5344CB8AC3E}">
        <p14:creationId xmlns:p14="http://schemas.microsoft.com/office/powerpoint/2010/main" val="1988985572"/>
      </p:ext>
    </p:extLst>
  </p:cSld>
  <p:clrMapOvr>
    <a:masterClrMapping/>
  </p:clrMapOvr>
  <mc:AlternateContent xmlns:mc="http://schemas.openxmlformats.org/markup-compatibility/2006" xmlns:p14="http://schemas.microsoft.com/office/powerpoint/2010/main">
    <mc:Choice Requires="p14">
      <p:transition spd="slow" p14:dur="2000" advTm="33558"/>
    </mc:Choice>
    <mc:Fallback xmlns="">
      <p:transition spd="slow" advTm="335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2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par>
                          <p:cTn id="26" fill="hold">
                            <p:stCondLst>
                              <p:cond delay="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2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8" grpId="0"/>
      <p:bldP spid="19" grpId="0"/>
      <p:bldP spid="20" grpId="0"/>
      <p:bldP spid="21" grpId="0"/>
      <p:bldP spid="22" grpId="0"/>
      <p:bldP spid="23" grpId="0"/>
      <p:bldP spid="24" grpId="0"/>
      <p:bldP spid="25" grpId="0"/>
      <p:bldP spid="26" grpId="0" animBg="1"/>
      <p:bldP spid="27" grpId="0" animBg="1"/>
      <p:bldP spid="6" grpId="0"/>
      <p:bldP spid="28"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7CB34E-6893-D2BB-5956-C74631E1A531}"/>
              </a:ext>
            </a:extLst>
          </p:cNvPr>
          <p:cNvSpPr/>
          <p:nvPr/>
        </p:nvSpPr>
        <p:spPr>
          <a:xfrm>
            <a:off x="1" y="19403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107ACFB-6B7F-09AB-3E4B-B8ABCFDFCB41}"/>
              </a:ext>
            </a:extLst>
          </p:cNvPr>
          <p:cNvSpPr>
            <a:spLocks/>
          </p:cNvSpPr>
          <p:nvPr/>
        </p:nvSpPr>
        <p:spPr>
          <a:xfrm>
            <a:off x="228950" y="1587531"/>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16A9C0FC-313D-6124-7141-EBBE60E956C4}"/>
              </a:ext>
            </a:extLst>
          </p:cNvPr>
          <p:cNvSpPr txBox="1">
            <a:spLocks/>
          </p:cNvSpPr>
          <p:nvPr/>
        </p:nvSpPr>
        <p:spPr>
          <a:xfrm>
            <a:off x="-1" y="189308"/>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600" b="1" i="0" u="none" strike="noStrike" kern="1200" cap="none" spc="-50" normalizeH="0" baseline="0" noProof="0">
                <a:solidFill>
                  <a:srgbClr val="002060"/>
                </a:solidFill>
                <a:uLnTx/>
                <a:uFillTx/>
                <a:latin typeface="Times New Roman" panose="02020603050405020304" pitchFamily="18" charset="0"/>
                <a:cs typeface="Times New Roman" panose="02020603050405020304" pitchFamily="18" charset="0"/>
              </a:rPr>
              <a:t>Disallowed Breakfast Meals </a:t>
            </a:r>
          </a:p>
        </p:txBody>
      </p:sp>
      <p:sp>
        <p:nvSpPr>
          <p:cNvPr id="4" name="Content Placeholder 2">
            <a:extLst>
              <a:ext uri="{FF2B5EF4-FFF2-40B4-BE49-F238E27FC236}">
                <a16:creationId xmlns:a16="http://schemas.microsoft.com/office/drawing/2014/main" id="{CC283A7D-B447-8F01-3914-DE0BA0104E0A}"/>
              </a:ext>
            </a:extLst>
          </p:cNvPr>
          <p:cNvSpPr>
            <a:spLocks noGrp="1"/>
          </p:cNvSpPr>
          <p:nvPr>
            <p:ph idx="1"/>
          </p:nvPr>
        </p:nvSpPr>
        <p:spPr>
          <a:xfrm>
            <a:off x="5404031" y="2280640"/>
            <a:ext cx="6508699" cy="3823828"/>
          </a:xfrm>
        </p:spPr>
        <p:txBody>
          <a:bodyPr>
            <a:noAutofit/>
          </a:bodyPr>
          <a:lstStyle/>
          <a:p>
            <a:r>
              <a:rPr lang="en-US">
                <a:solidFill>
                  <a:schemeClr val="bg1">
                    <a:lumMod val="95000"/>
                  </a:schemeClr>
                </a:solidFill>
              </a:rPr>
              <a:t>The BIC claim must be reduced when there are more students checked on the </a:t>
            </a:r>
            <a:r>
              <a:rPr lang="en-US" i="1">
                <a:solidFill>
                  <a:schemeClr val="bg1">
                    <a:lumMod val="95000"/>
                  </a:schemeClr>
                </a:solidFill>
              </a:rPr>
              <a:t>“Breakfast Meal Count Form” </a:t>
            </a:r>
            <a:r>
              <a:rPr lang="en-US">
                <a:solidFill>
                  <a:schemeClr val="bg1">
                    <a:lumMod val="95000"/>
                  </a:schemeClr>
                </a:solidFill>
              </a:rPr>
              <a:t>than the amount of food provided to the classroom. </a:t>
            </a:r>
          </a:p>
          <a:p>
            <a:pPr marL="681037" indent="-457200">
              <a:spcBef>
                <a:spcPts val="1200"/>
              </a:spcBef>
              <a:buClr>
                <a:srgbClr val="FFC000"/>
              </a:buClr>
              <a:buFont typeface="Wingdings" panose="05000000000000000000" pitchFamily="2" charset="2"/>
              <a:buChar char="v"/>
            </a:pPr>
            <a:r>
              <a:rPr lang="en-US">
                <a:solidFill>
                  <a:schemeClr val="bg1">
                    <a:lumMod val="95000"/>
                  </a:schemeClr>
                </a:solidFill>
              </a:rPr>
              <a:t>Sites will reduce their claim by using the number of meals prepared versus the number of meals marked as served to students</a:t>
            </a:r>
          </a:p>
        </p:txBody>
      </p:sp>
      <p:pic>
        <p:nvPicPr>
          <p:cNvPr id="7" name="Picture 6">
            <a:extLst>
              <a:ext uri="{FF2B5EF4-FFF2-40B4-BE49-F238E27FC236}">
                <a16:creationId xmlns:a16="http://schemas.microsoft.com/office/drawing/2014/main" id="{D233C15C-C28C-91B0-599F-51D9085054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452" y="1561167"/>
            <a:ext cx="4736262" cy="5102794"/>
          </a:xfrm>
          <a:prstGeom prst="rect">
            <a:avLst/>
          </a:prstGeom>
        </p:spPr>
      </p:pic>
    </p:spTree>
    <p:extLst>
      <p:ext uri="{BB962C8B-B14F-4D97-AF65-F5344CB8AC3E}">
        <p14:creationId xmlns:p14="http://schemas.microsoft.com/office/powerpoint/2010/main" val="1939415409"/>
      </p:ext>
    </p:extLst>
  </p:cSld>
  <p:clrMapOvr>
    <a:masterClrMapping/>
  </p:clrMapOvr>
  <mc:AlternateContent xmlns:mc="http://schemas.openxmlformats.org/markup-compatibility/2006" xmlns:p14="http://schemas.microsoft.com/office/powerpoint/2010/main">
    <mc:Choice Requires="p14">
      <p:transition spd="slow" p14:dur="2000" advTm="35528"/>
    </mc:Choice>
    <mc:Fallback xmlns="">
      <p:transition spd="slow" advTm="35528"/>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Diamond 3">
            <a:extLst>
              <a:ext uri="{FF2B5EF4-FFF2-40B4-BE49-F238E27FC236}">
                <a16:creationId xmlns:a16="http://schemas.microsoft.com/office/drawing/2014/main" id="{BCBF83EC-3835-D306-7776-3089DA1C2857}"/>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29D8155-833E-9176-A0E4-DAE9802814AA}"/>
              </a:ext>
            </a:extLst>
          </p:cNvPr>
          <p:cNvSpPr/>
          <p:nvPr/>
        </p:nvSpPr>
        <p:spPr>
          <a:xfrm>
            <a:off x="1" y="2590731"/>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7EE3C9-4678-91EF-A44F-225E787F51C8}"/>
              </a:ext>
            </a:extLst>
          </p:cNvPr>
          <p:cNvSpPr txBox="1">
            <a:spLocks/>
          </p:cNvSpPr>
          <p:nvPr/>
        </p:nvSpPr>
        <p:spPr>
          <a:xfrm>
            <a:off x="0" y="2590731"/>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7200" b="1">
                <a:solidFill>
                  <a:srgbClr val="002060"/>
                </a:solidFill>
                <a:latin typeface="Times New Roman" panose="02020603050405020304" pitchFamily="18" charset="0"/>
                <a:cs typeface="Times New Roman" panose="02020603050405020304" pitchFamily="18" charset="0"/>
              </a:rPr>
              <a:t>Consolidation Report</a:t>
            </a:r>
          </a:p>
        </p:txBody>
      </p:sp>
    </p:spTree>
    <p:extLst>
      <p:ext uri="{BB962C8B-B14F-4D97-AF65-F5344CB8AC3E}">
        <p14:creationId xmlns:p14="http://schemas.microsoft.com/office/powerpoint/2010/main" val="4020211753"/>
      </p:ext>
    </p:extLst>
  </p:cSld>
  <p:clrMapOvr>
    <a:masterClrMapping/>
  </p:clrMapOvr>
  <mc:AlternateContent xmlns:mc="http://schemas.openxmlformats.org/markup-compatibility/2006" xmlns:p14="http://schemas.microsoft.com/office/powerpoint/2010/main">
    <mc:Choice Requires="p14">
      <p:transition spd="slow" p14:dur="2000" advTm="5271"/>
    </mc:Choice>
    <mc:Fallback xmlns="">
      <p:transition spd="slow" advTm="5271"/>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256653-DE93-B4C8-4A4F-CB8AA61F29E3}"/>
              </a:ext>
            </a:extLst>
          </p:cNvPr>
          <p:cNvSpPr/>
          <p:nvPr/>
        </p:nvSpPr>
        <p:spPr>
          <a:xfrm>
            <a:off x="1" y="99905"/>
            <a:ext cx="12191999" cy="150422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18128CD-EE05-C29E-80B5-CDEE3E4F2FF3}"/>
              </a:ext>
            </a:extLst>
          </p:cNvPr>
          <p:cNvSpPr>
            <a:spLocks/>
          </p:cNvSpPr>
          <p:nvPr/>
        </p:nvSpPr>
        <p:spPr>
          <a:xfrm>
            <a:off x="1307473" y="1795063"/>
            <a:ext cx="10368712" cy="489855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38146DC-C09A-0970-F9CA-1CAB76F14A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815" y="1950386"/>
            <a:ext cx="3096274" cy="4587908"/>
          </a:xfrm>
          <a:prstGeom prst="rect">
            <a:avLst/>
          </a:prstGeom>
          <a:ln>
            <a:solidFill>
              <a:srgbClr val="000000"/>
            </a:solidFill>
          </a:ln>
        </p:spPr>
      </p:pic>
      <p:sp>
        <p:nvSpPr>
          <p:cNvPr id="7" name="TextBox 6">
            <a:extLst>
              <a:ext uri="{FF2B5EF4-FFF2-40B4-BE49-F238E27FC236}">
                <a16:creationId xmlns:a16="http://schemas.microsoft.com/office/drawing/2014/main" id="{24AC609A-E720-C637-7464-82EABDC6DC0F}"/>
              </a:ext>
            </a:extLst>
          </p:cNvPr>
          <p:cNvSpPr txBox="1"/>
          <p:nvPr/>
        </p:nvSpPr>
        <p:spPr>
          <a:xfrm>
            <a:off x="2063952" y="88441"/>
            <a:ext cx="8162812" cy="1446550"/>
          </a:xfrm>
          <a:prstGeom prst="rect">
            <a:avLst/>
          </a:prstGeom>
          <a:noFill/>
        </p:spPr>
        <p:txBody>
          <a:bodyPr wrap="none" rtlCol="0">
            <a:spAutoFit/>
          </a:bodyPr>
          <a:lstStyle/>
          <a:p>
            <a:pPr algn="ctr"/>
            <a:r>
              <a:rPr lang="en-US" sz="4400" b="1">
                <a:solidFill>
                  <a:srgbClr val="002060"/>
                </a:solidFill>
                <a:latin typeface="Times New Roman" panose="02020603050405020304" pitchFamily="18" charset="0"/>
                <a:cs typeface="Times New Roman" panose="02020603050405020304" pitchFamily="18" charset="0"/>
              </a:rPr>
              <a:t>The Purpose of the </a:t>
            </a:r>
          </a:p>
          <a:p>
            <a:pPr algn="ctr"/>
            <a:r>
              <a:rPr lang="en-US" sz="4400" b="1" i="1">
                <a:solidFill>
                  <a:srgbClr val="002060"/>
                </a:solidFill>
                <a:latin typeface="Times New Roman" panose="02020603050405020304" pitchFamily="18" charset="0"/>
                <a:cs typeface="Times New Roman" panose="02020603050405020304" pitchFamily="18" charset="0"/>
              </a:rPr>
              <a:t>Daily Meal Consolidation Report</a:t>
            </a:r>
          </a:p>
        </p:txBody>
      </p:sp>
      <p:sp>
        <p:nvSpPr>
          <p:cNvPr id="8" name="TextBox 7">
            <a:extLst>
              <a:ext uri="{FF2B5EF4-FFF2-40B4-BE49-F238E27FC236}">
                <a16:creationId xmlns:a16="http://schemas.microsoft.com/office/drawing/2014/main" id="{CA1DC6CA-9535-45B5-04D0-B6912ED9B96F}"/>
              </a:ext>
            </a:extLst>
          </p:cNvPr>
          <p:cNvSpPr txBox="1"/>
          <p:nvPr/>
        </p:nvSpPr>
        <p:spPr>
          <a:xfrm>
            <a:off x="4009199" y="1895630"/>
            <a:ext cx="7666986" cy="1815882"/>
          </a:xfrm>
          <a:prstGeom prst="rect">
            <a:avLst/>
          </a:prstGeom>
          <a:noFill/>
        </p:spPr>
        <p:txBody>
          <a:bodyPr wrap="square" rtlCol="0">
            <a:spAutoFit/>
          </a:bodyPr>
          <a:lstStyle/>
          <a:p>
            <a:r>
              <a:rPr lang="en-US" sz="2800">
                <a:solidFill>
                  <a:schemeClr val="bg1"/>
                </a:solidFill>
              </a:rPr>
              <a:t>As a response to previous audits the “</a:t>
            </a:r>
            <a:r>
              <a:rPr lang="en-US" sz="2800" i="1">
                <a:solidFill>
                  <a:schemeClr val="bg1"/>
                </a:solidFill>
              </a:rPr>
              <a:t>Daily Meal Count Consolidation Report”</a:t>
            </a:r>
            <a:r>
              <a:rPr lang="en-US" sz="2800">
                <a:solidFill>
                  <a:schemeClr val="bg1"/>
                </a:solidFill>
              </a:rPr>
              <a:t> was implemented to help reduce the amount of waste produced.</a:t>
            </a:r>
          </a:p>
          <a:p>
            <a:r>
              <a:rPr lang="en-US" sz="2800">
                <a:solidFill>
                  <a:schemeClr val="bg1"/>
                </a:solidFill>
              </a:rPr>
              <a:t> </a:t>
            </a:r>
          </a:p>
        </p:txBody>
      </p:sp>
      <p:sp>
        <p:nvSpPr>
          <p:cNvPr id="11" name="TextBox 10">
            <a:extLst>
              <a:ext uri="{FF2B5EF4-FFF2-40B4-BE49-F238E27FC236}">
                <a16:creationId xmlns:a16="http://schemas.microsoft.com/office/drawing/2014/main" id="{D6432885-108B-B464-11BF-D3DC64E80119}"/>
              </a:ext>
            </a:extLst>
          </p:cNvPr>
          <p:cNvSpPr txBox="1"/>
          <p:nvPr/>
        </p:nvSpPr>
        <p:spPr>
          <a:xfrm>
            <a:off x="4727434" y="3402701"/>
            <a:ext cx="6593974" cy="2677656"/>
          </a:xfrm>
          <a:prstGeom prst="rect">
            <a:avLst/>
          </a:prstGeom>
          <a:noFill/>
        </p:spPr>
        <p:txBody>
          <a:bodyPr wrap="square" rtlCol="0">
            <a:spAutoFit/>
          </a:bodyPr>
          <a:lstStyle/>
          <a:p>
            <a:pPr marL="342900" indent="-342900">
              <a:buClr>
                <a:srgbClr val="FFC000"/>
              </a:buClr>
              <a:buFont typeface="Wingdings" panose="05000000000000000000" pitchFamily="2" charset="2"/>
              <a:buChar char="v"/>
            </a:pPr>
            <a:r>
              <a:rPr lang="en-US" sz="2800">
                <a:solidFill>
                  <a:srgbClr val="FF0000"/>
                </a:solidFill>
                <a:highlight>
                  <a:srgbClr val="F1F4FF"/>
                </a:highlight>
              </a:rPr>
              <a:t>It is mandated to complete daily</a:t>
            </a:r>
          </a:p>
          <a:p>
            <a:pPr marL="342900" indent="-342900">
              <a:buClr>
                <a:srgbClr val="FFC000"/>
              </a:buClr>
              <a:buFont typeface="Wingdings" panose="05000000000000000000" pitchFamily="2" charset="2"/>
              <a:buChar char="v"/>
            </a:pPr>
            <a:r>
              <a:rPr lang="en-US" sz="2800">
                <a:solidFill>
                  <a:schemeClr val="bg1"/>
                </a:solidFill>
              </a:rPr>
              <a:t>Use consolidation reports to assure BIC claimed meals are accurate</a:t>
            </a:r>
          </a:p>
          <a:p>
            <a:pPr marL="342900" indent="-342900">
              <a:buClr>
                <a:srgbClr val="FFC000"/>
              </a:buClr>
              <a:buFont typeface="Wingdings" panose="05000000000000000000" pitchFamily="2" charset="2"/>
              <a:buChar char="v"/>
            </a:pPr>
            <a:r>
              <a:rPr lang="en-US" sz="2800">
                <a:solidFill>
                  <a:schemeClr val="bg1"/>
                </a:solidFill>
              </a:rPr>
              <a:t>Use the consolidation report to help with forecasting based off the needs of each classroom</a:t>
            </a:r>
          </a:p>
        </p:txBody>
      </p:sp>
    </p:spTree>
    <p:extLst>
      <p:ext uri="{BB962C8B-B14F-4D97-AF65-F5344CB8AC3E}">
        <p14:creationId xmlns:p14="http://schemas.microsoft.com/office/powerpoint/2010/main" val="213245500"/>
      </p:ext>
    </p:extLst>
  </p:cSld>
  <p:clrMapOvr>
    <a:masterClrMapping/>
  </p:clrMapOvr>
  <mc:AlternateContent xmlns:mc="http://schemas.openxmlformats.org/markup-compatibility/2006" xmlns:p14="http://schemas.microsoft.com/office/powerpoint/2010/main">
    <mc:Choice Requires="p14">
      <p:transition spd="slow" p14:dur="2000" advTm="30844"/>
    </mc:Choice>
    <mc:Fallback xmlns="">
      <p:transition spd="slow" advTm="30844"/>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D43BD7-005D-5DF7-9224-A5B0158B2379}"/>
              </a:ext>
            </a:extLst>
          </p:cNvPr>
          <p:cNvSpPr/>
          <p:nvPr/>
        </p:nvSpPr>
        <p:spPr>
          <a:xfrm>
            <a:off x="-14876" y="188258"/>
            <a:ext cx="12192000" cy="98668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67E075D-9642-4305-A973-DBA29EED918F}"/>
              </a:ext>
            </a:extLst>
          </p:cNvPr>
          <p:cNvSpPr>
            <a:spLocks noGrp="1"/>
          </p:cNvSpPr>
          <p:nvPr>
            <p:ph idx="1"/>
          </p:nvPr>
        </p:nvSpPr>
        <p:spPr>
          <a:xfrm>
            <a:off x="1503459" y="1207840"/>
            <a:ext cx="10969454" cy="1457107"/>
          </a:xfrm>
        </p:spPr>
        <p:txBody>
          <a:bodyPr>
            <a:normAutofit/>
          </a:bodyPr>
          <a:lstStyle/>
          <a:p>
            <a:pPr marL="0" indent="0">
              <a:buNone/>
            </a:pPr>
            <a:r>
              <a:rPr lang="en-US">
                <a:solidFill>
                  <a:srgbClr val="002060"/>
                </a:solidFill>
              </a:rPr>
              <a:t>The most current postings must be visible in the serving area where participants can view.</a:t>
            </a:r>
          </a:p>
          <a:p>
            <a:pPr marL="0" indent="0">
              <a:buNone/>
            </a:pPr>
            <a:endParaRPr lang="en-US" sz="1600">
              <a:solidFill>
                <a:srgbClr val="002060"/>
              </a:solidFill>
            </a:endParaRPr>
          </a:p>
        </p:txBody>
      </p:sp>
      <p:pic>
        <p:nvPicPr>
          <p:cNvPr id="19" name="Picture 18">
            <a:extLst>
              <a:ext uri="{FF2B5EF4-FFF2-40B4-BE49-F238E27FC236}">
                <a16:creationId xmlns:a16="http://schemas.microsoft.com/office/drawing/2014/main" id="{D4611E66-0AEC-409C-B11F-69ED4BCB202D}"/>
              </a:ext>
            </a:extLst>
          </p:cNvPr>
          <p:cNvPicPr>
            <a:picLocks noChangeAspect="1"/>
          </p:cNvPicPr>
          <p:nvPr/>
        </p:nvPicPr>
        <p:blipFill>
          <a:blip r:embed="rId3">
            <a:extLst>
              <a:ext uri="{28A0092B-C50C-407E-A947-70E740481C1C}">
                <a14:useLocalDpi xmlns:a14="http://schemas.microsoft.com/office/drawing/2010/main" val="0"/>
              </a:ext>
            </a:extLst>
          </a:blip>
          <a:srcRect t="442" b="-646"/>
          <a:stretch/>
        </p:blipFill>
        <p:spPr>
          <a:xfrm>
            <a:off x="6411433" y="1900213"/>
            <a:ext cx="2406425" cy="3129918"/>
          </a:xfrm>
          <a:prstGeom prst="rect">
            <a:avLst/>
          </a:prstGeom>
          <a:ln w="12700">
            <a:solidFill>
              <a:schemeClr val="bg2">
                <a:lumMod val="25000"/>
              </a:schemeClr>
            </a:solidFill>
          </a:ln>
        </p:spPr>
      </p:pic>
      <p:pic>
        <p:nvPicPr>
          <p:cNvPr id="20" name="Picture 19">
            <a:extLst>
              <a:ext uri="{FF2B5EF4-FFF2-40B4-BE49-F238E27FC236}">
                <a16:creationId xmlns:a16="http://schemas.microsoft.com/office/drawing/2014/main" id="{E57FE7B6-E14C-4FB5-9FBD-0C9DEA48D810}"/>
              </a:ext>
            </a:extLst>
          </p:cNvPr>
          <p:cNvPicPr>
            <a:picLocks noChangeAspect="1"/>
          </p:cNvPicPr>
          <p:nvPr/>
        </p:nvPicPr>
        <p:blipFill>
          <a:blip r:embed="rId4">
            <a:extLst>
              <a:ext uri="{28A0092B-C50C-407E-A947-70E740481C1C}">
                <a14:useLocalDpi xmlns:a14="http://schemas.microsoft.com/office/drawing/2010/main" val="0"/>
              </a:ext>
            </a:extLst>
          </a:blip>
          <a:srcRect l="1579" t="807" b="-1825"/>
          <a:stretch/>
        </p:blipFill>
        <p:spPr>
          <a:xfrm>
            <a:off x="9118600" y="2556483"/>
            <a:ext cx="2903268" cy="2291216"/>
          </a:xfrm>
          <a:prstGeom prst="rect">
            <a:avLst/>
          </a:prstGeom>
          <a:ln>
            <a:solidFill>
              <a:schemeClr val="bg2">
                <a:lumMod val="25000"/>
              </a:schemeClr>
            </a:solidFill>
          </a:ln>
        </p:spPr>
      </p:pic>
      <p:pic>
        <p:nvPicPr>
          <p:cNvPr id="6" name="Picture 5">
            <a:extLst>
              <a:ext uri="{FF2B5EF4-FFF2-40B4-BE49-F238E27FC236}">
                <a16:creationId xmlns:a16="http://schemas.microsoft.com/office/drawing/2014/main" id="{A9B72983-D2CB-2DDF-786E-69F911EFA65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12294" y="2522616"/>
            <a:ext cx="3034343" cy="2350933"/>
          </a:xfrm>
          <a:prstGeom prst="rect">
            <a:avLst/>
          </a:prstGeom>
          <a:ln>
            <a:solidFill>
              <a:schemeClr val="tx1"/>
            </a:solidFill>
          </a:ln>
        </p:spPr>
      </p:pic>
      <p:pic>
        <p:nvPicPr>
          <p:cNvPr id="12" name="Picture 11">
            <a:extLst>
              <a:ext uri="{FF2B5EF4-FFF2-40B4-BE49-F238E27FC236}">
                <a16:creationId xmlns:a16="http://schemas.microsoft.com/office/drawing/2014/main" id="{7125231D-22DE-4566-B5F9-9EF6D389D1A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0200" y="1764236"/>
            <a:ext cx="2057795" cy="3196235"/>
          </a:xfrm>
          <a:prstGeom prst="rect">
            <a:avLst/>
          </a:prstGeom>
          <a:ln w="19050">
            <a:solidFill>
              <a:schemeClr val="tx1"/>
            </a:solidFill>
          </a:ln>
        </p:spPr>
      </p:pic>
      <p:sp>
        <p:nvSpPr>
          <p:cNvPr id="11" name="Rectangle 10">
            <a:extLst>
              <a:ext uri="{FF2B5EF4-FFF2-40B4-BE49-F238E27FC236}">
                <a16:creationId xmlns:a16="http://schemas.microsoft.com/office/drawing/2014/main" id="{06ADEC2A-14C5-CE89-6E6C-6EE46AFDAAE7}"/>
              </a:ext>
            </a:extLst>
          </p:cNvPr>
          <p:cNvSpPr/>
          <p:nvPr/>
        </p:nvSpPr>
        <p:spPr>
          <a:xfrm>
            <a:off x="159571" y="5420640"/>
            <a:ext cx="11862297" cy="966562"/>
          </a:xfrm>
          <a:prstGeom prst="rect">
            <a:avLst/>
          </a:prstGeom>
          <a:solidFill>
            <a:srgbClr val="002060">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13A47BA-BDA0-4B30-BB67-55E0D7F26DE5}"/>
              </a:ext>
            </a:extLst>
          </p:cNvPr>
          <p:cNvSpPr/>
          <p:nvPr/>
        </p:nvSpPr>
        <p:spPr>
          <a:xfrm>
            <a:off x="2737257" y="5477448"/>
            <a:ext cx="2784993" cy="754774"/>
          </a:xfrm>
          <a:prstGeom prst="rect">
            <a:avLst/>
          </a:prstGeom>
        </p:spPr>
        <p:txBody>
          <a:bodyPr wrap="square">
            <a:spAutoFit/>
          </a:bodyPr>
          <a:lstStyle/>
          <a:p>
            <a:pPr lvl="1" algn="ctr" fontAlgn="base">
              <a:spcBef>
                <a:spcPct val="0"/>
              </a:spcBef>
              <a:spcAft>
                <a:spcPct val="0"/>
              </a:spcAft>
              <a:defRPr/>
            </a:pPr>
            <a:r>
              <a:rPr lang="en-US" sz="2800">
                <a:solidFill>
                  <a:srgbClr val="000000"/>
                </a:solidFill>
                <a:latin typeface="Calibri"/>
              </a:rPr>
              <a:t> </a:t>
            </a:r>
            <a:r>
              <a:rPr lang="en-US" sz="2400" b="1">
                <a:solidFill>
                  <a:schemeClr val="bg1">
                    <a:lumMod val="95000"/>
                  </a:schemeClr>
                </a:solidFill>
                <a:latin typeface="Calibri"/>
              </a:rPr>
              <a:t>Cafe LA </a:t>
            </a:r>
          </a:p>
          <a:p>
            <a:pPr lvl="1" algn="ctr" fontAlgn="base">
              <a:spcBef>
                <a:spcPct val="0"/>
              </a:spcBef>
              <a:spcAft>
                <a:spcPct val="0"/>
              </a:spcAft>
              <a:defRPr/>
            </a:pPr>
            <a:r>
              <a:rPr lang="en-US" sz="2400" b="1">
                <a:solidFill>
                  <a:schemeClr val="bg1">
                    <a:lumMod val="95000"/>
                  </a:schemeClr>
                </a:solidFill>
                <a:latin typeface="Calibri"/>
              </a:rPr>
              <a:t>Menu </a:t>
            </a:r>
          </a:p>
        </p:txBody>
      </p:sp>
      <p:sp>
        <p:nvSpPr>
          <p:cNvPr id="17" name="Rectangle 16">
            <a:extLst>
              <a:ext uri="{FF2B5EF4-FFF2-40B4-BE49-F238E27FC236}">
                <a16:creationId xmlns:a16="http://schemas.microsoft.com/office/drawing/2014/main" id="{5CB9B40F-B294-44A0-9E37-2C9765A6E09C}"/>
              </a:ext>
            </a:extLst>
          </p:cNvPr>
          <p:cNvSpPr/>
          <p:nvPr/>
        </p:nvSpPr>
        <p:spPr>
          <a:xfrm>
            <a:off x="5785110" y="5507890"/>
            <a:ext cx="3336018" cy="702721"/>
          </a:xfrm>
          <a:prstGeom prst="rect">
            <a:avLst/>
          </a:prstGeom>
        </p:spPr>
        <p:txBody>
          <a:bodyPr wrap="square">
            <a:spAutoFit/>
          </a:bodyPr>
          <a:lstStyle/>
          <a:p>
            <a:pPr lvl="1" algn="ctr" fontAlgn="base">
              <a:spcBef>
                <a:spcPct val="0"/>
              </a:spcBef>
              <a:spcAft>
                <a:spcPct val="0"/>
              </a:spcAft>
              <a:defRPr/>
            </a:pPr>
            <a:r>
              <a:rPr lang="en-US" sz="2400" b="1">
                <a:solidFill>
                  <a:schemeClr val="bg1">
                    <a:lumMod val="95000"/>
                  </a:schemeClr>
                </a:solidFill>
                <a:latin typeface="Calibri"/>
              </a:rPr>
              <a:t>Health Inspection Report</a:t>
            </a:r>
          </a:p>
        </p:txBody>
      </p:sp>
      <p:sp>
        <p:nvSpPr>
          <p:cNvPr id="18" name="Rectangle 17">
            <a:extLst>
              <a:ext uri="{FF2B5EF4-FFF2-40B4-BE49-F238E27FC236}">
                <a16:creationId xmlns:a16="http://schemas.microsoft.com/office/drawing/2014/main" id="{17346D9C-4568-4743-B01B-BB9002D23BA2}"/>
              </a:ext>
            </a:extLst>
          </p:cNvPr>
          <p:cNvSpPr/>
          <p:nvPr/>
        </p:nvSpPr>
        <p:spPr>
          <a:xfrm>
            <a:off x="8508727" y="5507890"/>
            <a:ext cx="3668397" cy="702721"/>
          </a:xfrm>
          <a:prstGeom prst="rect">
            <a:avLst/>
          </a:prstGeom>
        </p:spPr>
        <p:txBody>
          <a:bodyPr wrap="square">
            <a:spAutoFit/>
          </a:bodyPr>
          <a:lstStyle/>
          <a:p>
            <a:pPr lvl="1" algn="ctr" fontAlgn="base">
              <a:spcBef>
                <a:spcPct val="0"/>
              </a:spcBef>
              <a:spcAft>
                <a:spcPct val="0"/>
              </a:spcAft>
              <a:defRPr/>
            </a:pPr>
            <a:r>
              <a:rPr lang="en-US" sz="2400" b="1">
                <a:solidFill>
                  <a:schemeClr val="bg1">
                    <a:lumMod val="95000"/>
                  </a:schemeClr>
                </a:solidFill>
                <a:latin typeface="Calibri"/>
              </a:rPr>
              <a:t>Health Department Certification</a:t>
            </a:r>
          </a:p>
        </p:txBody>
      </p:sp>
      <p:sp>
        <p:nvSpPr>
          <p:cNvPr id="4" name="Title 1">
            <a:extLst>
              <a:ext uri="{FF2B5EF4-FFF2-40B4-BE49-F238E27FC236}">
                <a16:creationId xmlns:a16="http://schemas.microsoft.com/office/drawing/2014/main" id="{AEFB192B-A290-77C6-6F2A-3578A71C9DD8}"/>
              </a:ext>
            </a:extLst>
          </p:cNvPr>
          <p:cNvSpPr txBox="1">
            <a:spLocks/>
          </p:cNvSpPr>
          <p:nvPr/>
        </p:nvSpPr>
        <p:spPr>
          <a:xfrm>
            <a:off x="-11027" y="53247"/>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600" b="1">
                <a:solidFill>
                  <a:srgbClr val="002060"/>
                </a:solidFill>
                <a:latin typeface="Times New Roman" panose="02020603050405020304" pitchFamily="18" charset="0"/>
                <a:cs typeface="Times New Roman" panose="02020603050405020304" pitchFamily="18" charset="0"/>
              </a:rPr>
              <a:t>Mandatory Postings </a:t>
            </a:r>
          </a:p>
        </p:txBody>
      </p:sp>
      <p:sp>
        <p:nvSpPr>
          <p:cNvPr id="8" name="Rectangle 7">
            <a:extLst>
              <a:ext uri="{FF2B5EF4-FFF2-40B4-BE49-F238E27FC236}">
                <a16:creationId xmlns:a16="http://schemas.microsoft.com/office/drawing/2014/main" id="{2E32C3BA-84D8-47E4-9581-8068A1EA0A4D}"/>
              </a:ext>
            </a:extLst>
          </p:cNvPr>
          <p:cNvSpPr/>
          <p:nvPr/>
        </p:nvSpPr>
        <p:spPr>
          <a:xfrm>
            <a:off x="-606930" y="5457645"/>
            <a:ext cx="3814354" cy="892552"/>
          </a:xfrm>
          <a:prstGeom prst="rect">
            <a:avLst/>
          </a:prstGeom>
        </p:spPr>
        <p:txBody>
          <a:bodyPr wrap="square">
            <a:spAutoFit/>
          </a:bodyPr>
          <a:lstStyle/>
          <a:p>
            <a:pPr lvl="1" algn="ctr" fontAlgn="base">
              <a:spcBef>
                <a:spcPct val="0"/>
              </a:spcBef>
              <a:spcAft>
                <a:spcPct val="0"/>
              </a:spcAft>
              <a:defRPr/>
            </a:pPr>
            <a:r>
              <a:rPr lang="en-US" sz="2800" b="1">
                <a:solidFill>
                  <a:schemeClr val="bg1">
                    <a:lumMod val="95000"/>
                  </a:schemeClr>
                </a:solidFill>
                <a:latin typeface="Calibri"/>
              </a:rPr>
              <a:t>“</a:t>
            </a:r>
            <a:r>
              <a:rPr lang="en-US" sz="2400" b="1">
                <a:solidFill>
                  <a:schemeClr val="bg1">
                    <a:lumMod val="95000"/>
                  </a:schemeClr>
                </a:solidFill>
                <a:latin typeface="Calibri"/>
              </a:rPr>
              <a:t>And Justice For All”</a:t>
            </a:r>
          </a:p>
          <a:p>
            <a:pPr lvl="1" algn="ctr" fontAlgn="base">
              <a:spcBef>
                <a:spcPct val="0"/>
              </a:spcBef>
              <a:spcAft>
                <a:spcPct val="0"/>
              </a:spcAft>
              <a:defRPr/>
            </a:pPr>
            <a:r>
              <a:rPr lang="en-US" sz="2400" b="1">
                <a:solidFill>
                  <a:schemeClr val="bg1">
                    <a:lumMod val="95000"/>
                  </a:schemeClr>
                </a:solidFill>
                <a:latin typeface="Calibri"/>
              </a:rPr>
              <a:t> Poster 11”x 17”</a:t>
            </a:r>
          </a:p>
        </p:txBody>
      </p:sp>
    </p:spTree>
    <p:custDataLst>
      <p:tags r:id="rId1"/>
    </p:custDataLst>
    <p:extLst>
      <p:ext uri="{BB962C8B-B14F-4D97-AF65-F5344CB8AC3E}">
        <p14:creationId xmlns:p14="http://schemas.microsoft.com/office/powerpoint/2010/main" val="1711713171"/>
      </p:ext>
    </p:extLst>
  </p:cSld>
  <p:clrMapOvr>
    <a:masterClrMapping/>
  </p:clrMapOvr>
  <mc:AlternateContent xmlns:mc="http://schemas.openxmlformats.org/markup-compatibility/2006" xmlns:p14="http://schemas.microsoft.com/office/powerpoint/2010/main">
    <mc:Choice Requires="p14">
      <p:transition spd="slow" p14:dur="2000" advTm="31737"/>
    </mc:Choice>
    <mc:Fallback xmlns="">
      <p:transition spd="slow" advTm="317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2ADE13-9C92-ED1D-366D-E8B2131B32CA}"/>
              </a:ext>
            </a:extLst>
          </p:cNvPr>
          <p:cNvSpPr>
            <a:spLocks/>
          </p:cNvSpPr>
          <p:nvPr/>
        </p:nvSpPr>
        <p:spPr>
          <a:xfrm>
            <a:off x="1156996" y="1511473"/>
            <a:ext cx="10699735" cy="511315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A160678-D0E3-A828-E3DB-3BF53DF45E8A}"/>
              </a:ext>
            </a:extLst>
          </p:cNvPr>
          <p:cNvSpPr/>
          <p:nvPr/>
        </p:nvSpPr>
        <p:spPr>
          <a:xfrm>
            <a:off x="0" y="123533"/>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31FDDB0-B3A8-CE86-C00F-D1913F054767}"/>
              </a:ext>
            </a:extLst>
          </p:cNvPr>
          <p:cNvPicPr>
            <a:picLocks noChangeAspect="1"/>
          </p:cNvPicPr>
          <p:nvPr/>
        </p:nvPicPr>
        <p:blipFill>
          <a:blip r:embed="rId2"/>
          <a:stretch>
            <a:fillRect/>
          </a:stretch>
        </p:blipFill>
        <p:spPr>
          <a:xfrm>
            <a:off x="4250971" y="1334085"/>
            <a:ext cx="3690056" cy="5467934"/>
          </a:xfrm>
          <a:prstGeom prst="rect">
            <a:avLst/>
          </a:prstGeom>
          <a:ln>
            <a:solidFill>
              <a:srgbClr val="002060"/>
            </a:solidFill>
          </a:ln>
        </p:spPr>
      </p:pic>
      <p:sp>
        <p:nvSpPr>
          <p:cNvPr id="10" name="TextBox 9">
            <a:extLst>
              <a:ext uri="{FF2B5EF4-FFF2-40B4-BE49-F238E27FC236}">
                <a16:creationId xmlns:a16="http://schemas.microsoft.com/office/drawing/2014/main" id="{B7E103AB-5997-6058-E787-FA16597F9F6B}"/>
              </a:ext>
            </a:extLst>
          </p:cNvPr>
          <p:cNvSpPr txBox="1"/>
          <p:nvPr/>
        </p:nvSpPr>
        <p:spPr>
          <a:xfrm>
            <a:off x="1156996" y="233368"/>
            <a:ext cx="10031185" cy="923330"/>
          </a:xfrm>
          <a:prstGeom prst="rect">
            <a:avLst/>
          </a:prstGeom>
          <a:noFill/>
        </p:spPr>
        <p:txBody>
          <a:bodyPr wrap="square">
            <a:spAutoFit/>
          </a:bodyPr>
          <a:lstStyle/>
          <a:p>
            <a:pPr algn="ctr"/>
            <a:r>
              <a:rPr lang="en-US" sz="5400" b="1" i="1">
                <a:solidFill>
                  <a:srgbClr val="002060"/>
                </a:solidFill>
                <a:latin typeface="Times New Roman" panose="02020603050405020304" pitchFamily="18" charset="0"/>
                <a:cs typeface="Times New Roman" panose="02020603050405020304" pitchFamily="18" charset="0"/>
              </a:rPr>
              <a:t>Daily Meal Consolidation Report</a:t>
            </a:r>
          </a:p>
        </p:txBody>
      </p:sp>
      <p:grpSp>
        <p:nvGrpSpPr>
          <p:cNvPr id="15" name="Group 14">
            <a:extLst>
              <a:ext uri="{FF2B5EF4-FFF2-40B4-BE49-F238E27FC236}">
                <a16:creationId xmlns:a16="http://schemas.microsoft.com/office/drawing/2014/main" id="{91C68967-F995-3C60-CE48-B7FCEBF7783C}"/>
              </a:ext>
            </a:extLst>
          </p:cNvPr>
          <p:cNvGrpSpPr/>
          <p:nvPr/>
        </p:nvGrpSpPr>
        <p:grpSpPr>
          <a:xfrm>
            <a:off x="192056" y="1712654"/>
            <a:ext cx="7686196" cy="1200329"/>
            <a:chOff x="186613" y="1763486"/>
            <a:chExt cx="7686196" cy="1200329"/>
          </a:xfrm>
        </p:grpSpPr>
        <p:sp>
          <p:nvSpPr>
            <p:cNvPr id="11" name="Rectangle 10">
              <a:extLst>
                <a:ext uri="{FF2B5EF4-FFF2-40B4-BE49-F238E27FC236}">
                  <a16:creationId xmlns:a16="http://schemas.microsoft.com/office/drawing/2014/main" id="{8D260AD9-B4D7-4B2E-D553-E66953A97DE5}"/>
                </a:ext>
              </a:extLst>
            </p:cNvPr>
            <p:cNvSpPr/>
            <p:nvPr/>
          </p:nvSpPr>
          <p:spPr>
            <a:xfrm>
              <a:off x="4319188" y="1763486"/>
              <a:ext cx="3553621" cy="382555"/>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03864"/>
                </a:solidFill>
              </a:endParaRPr>
            </a:p>
          </p:txBody>
        </p:sp>
        <p:sp>
          <p:nvSpPr>
            <p:cNvPr id="12" name="TextBox 11">
              <a:extLst>
                <a:ext uri="{FF2B5EF4-FFF2-40B4-BE49-F238E27FC236}">
                  <a16:creationId xmlns:a16="http://schemas.microsoft.com/office/drawing/2014/main" id="{B4B506F0-5195-6984-43BD-97B1DD5F3077}"/>
                </a:ext>
              </a:extLst>
            </p:cNvPr>
            <p:cNvSpPr txBox="1"/>
            <p:nvPr/>
          </p:nvSpPr>
          <p:spPr>
            <a:xfrm>
              <a:off x="186613" y="1763486"/>
              <a:ext cx="3690057" cy="1200329"/>
            </a:xfrm>
            <a:prstGeom prst="rect">
              <a:avLst/>
            </a:prstGeom>
            <a:solidFill>
              <a:srgbClr val="FFC000"/>
            </a:solidFill>
            <a:ln>
              <a:solidFill>
                <a:srgbClr val="FFC000"/>
              </a:solidFill>
            </a:ln>
          </p:spPr>
          <p:txBody>
            <a:bodyPr wrap="square" rtlCol="0">
              <a:spAutoFit/>
            </a:bodyPr>
            <a:lstStyle/>
            <a:p>
              <a:r>
                <a:rPr lang="en-US" sz="2400">
                  <a:solidFill>
                    <a:srgbClr val="203864"/>
                  </a:solidFill>
                  <a:latin typeface="+mj-lt"/>
                </a:rPr>
                <a:t>FSM will fill in the </a:t>
              </a:r>
              <a:r>
                <a:rPr lang="en-US" sz="2400" b="1">
                  <a:solidFill>
                    <a:srgbClr val="203864"/>
                  </a:solidFill>
                  <a:latin typeface="+mj-lt"/>
                </a:rPr>
                <a:t>site name</a:t>
              </a:r>
              <a:r>
                <a:rPr lang="en-US" sz="2400">
                  <a:solidFill>
                    <a:srgbClr val="203864"/>
                  </a:solidFill>
                  <a:latin typeface="+mj-lt"/>
                </a:rPr>
                <a:t>, </a:t>
              </a:r>
              <a:r>
                <a:rPr lang="en-US" sz="2400" b="1">
                  <a:solidFill>
                    <a:srgbClr val="203864"/>
                  </a:solidFill>
                  <a:latin typeface="+mj-lt"/>
                </a:rPr>
                <a:t>week</a:t>
              </a:r>
              <a:r>
                <a:rPr lang="en-US" sz="2400">
                  <a:solidFill>
                    <a:srgbClr val="203864"/>
                  </a:solidFill>
                  <a:latin typeface="+mj-lt"/>
                </a:rPr>
                <a:t>, </a:t>
              </a:r>
              <a:r>
                <a:rPr lang="en-US" sz="2400" b="1">
                  <a:solidFill>
                    <a:srgbClr val="203864"/>
                  </a:solidFill>
                  <a:latin typeface="+mj-lt"/>
                </a:rPr>
                <a:t>name</a:t>
              </a:r>
              <a:r>
                <a:rPr lang="en-US" sz="2400">
                  <a:solidFill>
                    <a:srgbClr val="203864"/>
                  </a:solidFill>
                  <a:latin typeface="+mj-lt"/>
                </a:rPr>
                <a:t> and the </a:t>
              </a:r>
              <a:r>
                <a:rPr lang="en-US" sz="2400" b="1">
                  <a:solidFill>
                    <a:srgbClr val="203864"/>
                  </a:solidFill>
                  <a:latin typeface="+mj-lt"/>
                </a:rPr>
                <a:t>location code.</a:t>
              </a:r>
            </a:p>
          </p:txBody>
        </p:sp>
        <p:cxnSp>
          <p:nvCxnSpPr>
            <p:cNvPr id="14" name="Straight Arrow Connector 13">
              <a:extLst>
                <a:ext uri="{FF2B5EF4-FFF2-40B4-BE49-F238E27FC236}">
                  <a16:creationId xmlns:a16="http://schemas.microsoft.com/office/drawing/2014/main" id="{6783BE73-53FD-A5B0-14B1-D6F3F44A5112}"/>
                </a:ext>
              </a:extLst>
            </p:cNvPr>
            <p:cNvCxnSpPr/>
            <p:nvPr/>
          </p:nvCxnSpPr>
          <p:spPr>
            <a:xfrm flipV="1">
              <a:off x="3890865" y="2146041"/>
              <a:ext cx="360106" cy="29857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07D089ED-CD13-393D-5EC1-8B709112BDC6}"/>
              </a:ext>
            </a:extLst>
          </p:cNvPr>
          <p:cNvSpPr txBox="1"/>
          <p:nvPr/>
        </p:nvSpPr>
        <p:spPr>
          <a:xfrm>
            <a:off x="4679585" y="1766055"/>
            <a:ext cx="2832827" cy="307777"/>
          </a:xfrm>
          <a:prstGeom prst="rect">
            <a:avLst/>
          </a:prstGeom>
          <a:noFill/>
        </p:spPr>
        <p:txBody>
          <a:bodyPr wrap="none" rtlCol="0">
            <a:spAutoFit/>
          </a:bodyPr>
          <a:lstStyle/>
          <a:p>
            <a:r>
              <a:rPr lang="en-US" sz="700">
                <a:solidFill>
                  <a:srgbClr val="10100E"/>
                </a:solidFill>
                <a:latin typeface="Bradley Hand ITC" panose="03070402050302030203" pitchFamily="66" charset="0"/>
              </a:rPr>
              <a:t>Beyonce Training Academy                                              9/8 -09/12/25</a:t>
            </a:r>
          </a:p>
          <a:p>
            <a:r>
              <a:rPr lang="en-US" sz="700">
                <a:solidFill>
                  <a:srgbClr val="10100E"/>
                </a:solidFill>
                <a:latin typeface="Bradley Hand ITC" panose="03070402050302030203" pitchFamily="66" charset="0"/>
              </a:rPr>
              <a:t>                              Blue Ivy Carter                                             8081</a:t>
            </a:r>
          </a:p>
        </p:txBody>
      </p:sp>
      <p:grpSp>
        <p:nvGrpSpPr>
          <p:cNvPr id="22" name="Group 21">
            <a:extLst>
              <a:ext uri="{FF2B5EF4-FFF2-40B4-BE49-F238E27FC236}">
                <a16:creationId xmlns:a16="http://schemas.microsoft.com/office/drawing/2014/main" id="{03A90B2B-060C-EB7A-0F3B-32CEBE16E9B3}"/>
              </a:ext>
            </a:extLst>
          </p:cNvPr>
          <p:cNvGrpSpPr/>
          <p:nvPr/>
        </p:nvGrpSpPr>
        <p:grpSpPr>
          <a:xfrm>
            <a:off x="4429956" y="2175029"/>
            <a:ext cx="7569987" cy="2930783"/>
            <a:chOff x="4429957" y="2175029"/>
            <a:chExt cx="7389414" cy="2930783"/>
          </a:xfrm>
        </p:grpSpPr>
        <p:sp>
          <p:nvSpPr>
            <p:cNvPr id="18" name="TextBox 17">
              <a:extLst>
                <a:ext uri="{FF2B5EF4-FFF2-40B4-BE49-F238E27FC236}">
                  <a16:creationId xmlns:a16="http://schemas.microsoft.com/office/drawing/2014/main" id="{776FB1D0-93CB-3AD0-CF65-71ABA557CD2F}"/>
                </a:ext>
              </a:extLst>
            </p:cNvPr>
            <p:cNvSpPr txBox="1"/>
            <p:nvPr/>
          </p:nvSpPr>
          <p:spPr>
            <a:xfrm>
              <a:off x="8129314" y="2393788"/>
              <a:ext cx="3690057" cy="2712024"/>
            </a:xfrm>
            <a:prstGeom prst="rect">
              <a:avLst/>
            </a:prstGeom>
            <a:solidFill>
              <a:srgbClr val="FFC000"/>
            </a:solidFill>
            <a:ln>
              <a:solidFill>
                <a:srgbClr val="FFC000"/>
              </a:solidFill>
            </a:ln>
          </p:spPr>
          <p:txBody>
            <a:bodyPr wrap="square" rtlCol="0">
              <a:spAutoFit/>
            </a:bodyPr>
            <a:lstStyle/>
            <a:p>
              <a:r>
                <a:rPr lang="en-US">
                  <a:solidFill>
                    <a:srgbClr val="203864"/>
                  </a:solidFill>
                  <a:latin typeface="Century Gothic" panose="020B0502020202020204" pitchFamily="34" charset="0"/>
                </a:rPr>
                <a:t>Fil in the </a:t>
              </a:r>
              <a:r>
                <a:rPr lang="en-US" b="1">
                  <a:solidFill>
                    <a:srgbClr val="203864"/>
                  </a:solidFill>
                  <a:latin typeface="Century Gothic" panose="020B0502020202020204" pitchFamily="34" charset="0"/>
                </a:rPr>
                <a:t>room # </a:t>
              </a:r>
              <a:r>
                <a:rPr lang="en-US">
                  <a:solidFill>
                    <a:srgbClr val="203864"/>
                  </a:solidFill>
                  <a:latin typeface="Century Gothic" panose="020B0502020202020204" pitchFamily="34" charset="0"/>
                </a:rPr>
                <a:t>and meal counts for the day:</a:t>
              </a:r>
            </a:p>
            <a:p>
              <a:pPr marL="285750" marR="0" lvl="1" indent="-285750" algn="l" defTabSz="914400" rtl="0" eaLnBrk="1" fontAlgn="auto" latinLnBrk="0" hangingPunct="1">
                <a:lnSpc>
                  <a:spcPct val="90000"/>
                </a:lnSpc>
                <a:spcBef>
                  <a:spcPts val="500"/>
                </a:spcBef>
                <a:spcAft>
                  <a:spcPts val="0"/>
                </a:spcAft>
                <a:buClr>
                  <a:srgbClr val="203864"/>
                </a:buClr>
                <a:buSzTx/>
                <a:buFont typeface="Wingdings" panose="05000000000000000000" pitchFamily="2" charset="2"/>
                <a:buChar char="v"/>
                <a:tabLst/>
                <a:defRPr/>
              </a:pPr>
              <a:r>
                <a:rPr kumimoji="0" lang="en-US" sz="1800" b="0" i="0" u="none" strike="noStrike" kern="1200" cap="none" spc="0" normalizeH="0" baseline="0" noProof="0">
                  <a:ln>
                    <a:noFill/>
                  </a:ln>
                  <a:solidFill>
                    <a:srgbClr val="203864"/>
                  </a:solidFill>
                  <a:effectLst/>
                  <a:uLnTx/>
                  <a:uFillTx/>
                  <a:latin typeface="Century Gothic" panose="020B0502020202020204" pitchFamily="34" charset="0"/>
                </a:rPr>
                <a:t> Student meal counts </a:t>
              </a:r>
            </a:p>
            <a:p>
              <a:pPr marL="283464" marR="0" lvl="1" algn="l" defTabSz="914400" rtl="0" eaLnBrk="1" fontAlgn="auto" latinLnBrk="0" hangingPunct="1">
                <a:lnSpc>
                  <a:spcPct val="90000"/>
                </a:lnSpc>
                <a:spcBef>
                  <a:spcPts val="500"/>
                </a:spcBef>
                <a:spcAft>
                  <a:spcPts val="0"/>
                </a:spcAft>
                <a:buClr>
                  <a:srgbClr val="203864"/>
                </a:buClr>
                <a:buSzTx/>
                <a:tabLst/>
                <a:defRPr/>
              </a:pPr>
              <a:r>
                <a:rPr kumimoji="0" lang="en-US" sz="1800" b="0" i="0" u="none" strike="noStrike" kern="1200" cap="none" spc="0" normalizeH="0" baseline="0" noProof="0">
                  <a:ln>
                    <a:noFill/>
                  </a:ln>
                  <a:solidFill>
                    <a:schemeClr val="tx1">
                      <a:lumMod val="50000"/>
                    </a:schemeClr>
                  </a:solidFill>
                  <a:effectLst/>
                  <a:uLnTx/>
                  <a:uFillTx/>
                  <a:latin typeface="Century Gothic" panose="020B0502020202020204" pitchFamily="34" charset="0"/>
                </a:rPr>
                <a:t>(green column)</a:t>
              </a:r>
            </a:p>
            <a:p>
              <a:pPr marL="285750" marR="0" lvl="1" indent="-285750" algn="l" defTabSz="914400" rtl="0" eaLnBrk="1" fontAlgn="auto" latinLnBrk="0" hangingPunct="1">
                <a:lnSpc>
                  <a:spcPct val="90000"/>
                </a:lnSpc>
                <a:spcBef>
                  <a:spcPts val="500"/>
                </a:spcBef>
                <a:spcAft>
                  <a:spcPts val="0"/>
                </a:spcAft>
                <a:buClr>
                  <a:srgbClr val="203864"/>
                </a:buClr>
                <a:buSzTx/>
                <a:buFont typeface="Wingdings" panose="05000000000000000000" pitchFamily="2" charset="2"/>
                <a:buChar char="v"/>
                <a:tabLst/>
                <a:defRPr/>
              </a:pPr>
              <a:r>
                <a:rPr kumimoji="0" lang="en-US" sz="1800" b="0" i="0" u="none" strike="noStrike" kern="1200" cap="none" spc="0" normalizeH="0" baseline="0" noProof="0">
                  <a:ln>
                    <a:noFill/>
                  </a:ln>
                  <a:solidFill>
                    <a:srgbClr val="203864"/>
                  </a:solidFill>
                  <a:effectLst/>
                  <a:uLnTx/>
                  <a:uFillTx/>
                  <a:latin typeface="Century Gothic" panose="020B0502020202020204" pitchFamily="34" charset="0"/>
                </a:rPr>
                <a:t> Adult meal counts</a:t>
              </a:r>
            </a:p>
            <a:p>
              <a:pPr marL="283464" marR="0" lvl="1" algn="l" defTabSz="914400" rtl="0" eaLnBrk="1" fontAlgn="auto" latinLnBrk="0" hangingPunct="1">
                <a:lnSpc>
                  <a:spcPct val="90000"/>
                </a:lnSpc>
                <a:spcBef>
                  <a:spcPts val="500"/>
                </a:spcBef>
                <a:spcAft>
                  <a:spcPts val="0"/>
                </a:spcAft>
                <a:buClr>
                  <a:srgbClr val="203864"/>
                </a:buClr>
                <a:buSzTx/>
                <a:tabLst/>
                <a:defRPr/>
              </a:pPr>
              <a:r>
                <a:rPr kumimoji="0" lang="en-US" sz="1800" b="0" i="0" u="none" strike="noStrike" kern="1200" cap="none" spc="0" normalizeH="0" baseline="0" noProof="0">
                  <a:ln>
                    <a:noFill/>
                  </a:ln>
                  <a:solidFill>
                    <a:schemeClr val="tx2">
                      <a:lumMod val="60000"/>
                      <a:lumOff val="40000"/>
                    </a:schemeClr>
                  </a:solidFill>
                  <a:effectLst/>
                  <a:uLnTx/>
                  <a:uFillTx/>
                  <a:latin typeface="Century Gothic" panose="020B0502020202020204" pitchFamily="34" charset="0"/>
                </a:rPr>
                <a:t>(blue column)</a:t>
              </a:r>
            </a:p>
            <a:p>
              <a:pPr marL="285750" marR="0" lvl="1" indent="-285750" algn="l" defTabSz="914400" rtl="0" eaLnBrk="1" fontAlgn="auto" latinLnBrk="0" hangingPunct="1">
                <a:lnSpc>
                  <a:spcPct val="90000"/>
                </a:lnSpc>
                <a:spcBef>
                  <a:spcPts val="500"/>
                </a:spcBef>
                <a:spcAft>
                  <a:spcPts val="0"/>
                </a:spcAft>
                <a:buClr>
                  <a:srgbClr val="203864"/>
                </a:buClr>
                <a:buSzTx/>
                <a:buFont typeface="Wingdings" panose="05000000000000000000" pitchFamily="2" charset="2"/>
                <a:buChar char="v"/>
                <a:tabLst/>
                <a:defRPr/>
              </a:pPr>
              <a:r>
                <a:rPr lang="en-US">
                  <a:solidFill>
                    <a:srgbClr val="203864"/>
                  </a:solidFill>
                  <a:latin typeface="Century Gothic" panose="020B0502020202020204" pitchFamily="34" charset="0"/>
                </a:rPr>
                <a:t>Consolidation report is used for one week of meal accounting</a:t>
              </a:r>
            </a:p>
          </p:txBody>
        </p:sp>
        <p:sp>
          <p:nvSpPr>
            <p:cNvPr id="19" name="Rectangle 18">
              <a:extLst>
                <a:ext uri="{FF2B5EF4-FFF2-40B4-BE49-F238E27FC236}">
                  <a16:creationId xmlns:a16="http://schemas.microsoft.com/office/drawing/2014/main" id="{E559D145-E745-661E-D993-C66F2A52E62F}"/>
                </a:ext>
              </a:extLst>
            </p:cNvPr>
            <p:cNvSpPr/>
            <p:nvPr/>
          </p:nvSpPr>
          <p:spPr>
            <a:xfrm>
              <a:off x="4429957" y="2175029"/>
              <a:ext cx="3289177" cy="1127464"/>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21" name="Straight Arrow Connector 20">
              <a:extLst>
                <a:ext uri="{FF2B5EF4-FFF2-40B4-BE49-F238E27FC236}">
                  <a16:creationId xmlns:a16="http://schemas.microsoft.com/office/drawing/2014/main" id="{FD838238-3DA9-840F-704F-C2D65A402ED3}"/>
                </a:ext>
              </a:extLst>
            </p:cNvPr>
            <p:cNvCxnSpPr/>
            <p:nvPr/>
          </p:nvCxnSpPr>
          <p:spPr>
            <a:xfrm flipH="1" flipV="1">
              <a:off x="7750206" y="2885243"/>
              <a:ext cx="379108" cy="5437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7" name="Rectangle 26">
            <a:extLst>
              <a:ext uri="{FF2B5EF4-FFF2-40B4-BE49-F238E27FC236}">
                <a16:creationId xmlns:a16="http://schemas.microsoft.com/office/drawing/2014/main" id="{238A5077-E180-B22C-E78D-D82838B72A14}"/>
              </a:ext>
            </a:extLst>
          </p:cNvPr>
          <p:cNvSpPr/>
          <p:nvPr/>
        </p:nvSpPr>
        <p:spPr>
          <a:xfrm>
            <a:off x="4762856" y="6477109"/>
            <a:ext cx="213645" cy="68366"/>
          </a:xfrm>
          <a:prstGeom prst="rect">
            <a:avLst/>
          </a:prstGeom>
          <a:solidFill>
            <a:srgbClr val="FFFF99"/>
          </a:solidFill>
          <a:ln>
            <a:solidFill>
              <a:srgbClr val="FFFF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4CF6B49-5B51-E48F-A6F3-CB70764D7645}"/>
              </a:ext>
            </a:extLst>
          </p:cNvPr>
          <p:cNvSpPr/>
          <p:nvPr/>
        </p:nvSpPr>
        <p:spPr>
          <a:xfrm>
            <a:off x="5055781" y="6477109"/>
            <a:ext cx="213645" cy="68366"/>
          </a:xfrm>
          <a:prstGeom prst="rect">
            <a:avLst/>
          </a:prstGeom>
          <a:solidFill>
            <a:srgbClr val="FFFF99"/>
          </a:solidFill>
          <a:ln>
            <a:solidFill>
              <a:srgbClr val="FFFF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3905ECF-B70C-8F9C-C2AB-27D36E4C2DEE}"/>
              </a:ext>
            </a:extLst>
          </p:cNvPr>
          <p:cNvSpPr/>
          <p:nvPr/>
        </p:nvSpPr>
        <p:spPr>
          <a:xfrm>
            <a:off x="5381563" y="6477109"/>
            <a:ext cx="213645" cy="68366"/>
          </a:xfrm>
          <a:prstGeom prst="rect">
            <a:avLst/>
          </a:prstGeom>
          <a:solidFill>
            <a:srgbClr val="FFFF99"/>
          </a:solidFill>
          <a:ln>
            <a:solidFill>
              <a:srgbClr val="FFFF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7B9E3A6-9B91-630C-38EA-5A5FA7899C24}"/>
              </a:ext>
            </a:extLst>
          </p:cNvPr>
          <p:cNvSpPr/>
          <p:nvPr/>
        </p:nvSpPr>
        <p:spPr>
          <a:xfrm>
            <a:off x="5674488" y="6477109"/>
            <a:ext cx="213645" cy="68366"/>
          </a:xfrm>
          <a:prstGeom prst="rect">
            <a:avLst/>
          </a:prstGeom>
          <a:solidFill>
            <a:srgbClr val="FFFF99"/>
          </a:solidFill>
          <a:ln>
            <a:solidFill>
              <a:srgbClr val="FFFF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4C94789-589B-82B6-5901-D02A25C7E00C}"/>
              </a:ext>
            </a:extLst>
          </p:cNvPr>
          <p:cNvGrpSpPr/>
          <p:nvPr/>
        </p:nvGrpSpPr>
        <p:grpSpPr>
          <a:xfrm>
            <a:off x="192056" y="3685680"/>
            <a:ext cx="5769129" cy="2938952"/>
            <a:chOff x="192056" y="3685680"/>
            <a:chExt cx="5769129" cy="2938952"/>
          </a:xfrm>
        </p:grpSpPr>
        <p:grpSp>
          <p:nvGrpSpPr>
            <p:cNvPr id="2" name="Group 1">
              <a:extLst>
                <a:ext uri="{FF2B5EF4-FFF2-40B4-BE49-F238E27FC236}">
                  <a16:creationId xmlns:a16="http://schemas.microsoft.com/office/drawing/2014/main" id="{E94D188A-288E-6CF6-C249-134DE31C33D2}"/>
                </a:ext>
              </a:extLst>
            </p:cNvPr>
            <p:cNvGrpSpPr/>
            <p:nvPr/>
          </p:nvGrpSpPr>
          <p:grpSpPr>
            <a:xfrm>
              <a:off x="192056" y="3685680"/>
              <a:ext cx="4487529" cy="2734714"/>
              <a:chOff x="192056" y="3685680"/>
              <a:chExt cx="4487529" cy="2734714"/>
            </a:xfrm>
          </p:grpSpPr>
          <p:sp>
            <p:nvSpPr>
              <p:cNvPr id="24" name="TextBox 23">
                <a:extLst>
                  <a:ext uri="{FF2B5EF4-FFF2-40B4-BE49-F238E27FC236}">
                    <a16:creationId xmlns:a16="http://schemas.microsoft.com/office/drawing/2014/main" id="{26D39C21-23A3-D56F-EEC4-55E693C7E9DC}"/>
                  </a:ext>
                </a:extLst>
              </p:cNvPr>
              <p:cNvSpPr txBox="1"/>
              <p:nvPr/>
            </p:nvSpPr>
            <p:spPr>
              <a:xfrm>
                <a:off x="192056" y="3685680"/>
                <a:ext cx="3690056" cy="2554545"/>
              </a:xfrm>
              <a:prstGeom prst="rect">
                <a:avLst/>
              </a:prstGeom>
              <a:solidFill>
                <a:srgbClr val="FFC000"/>
              </a:solidFill>
              <a:ln>
                <a:solidFill>
                  <a:srgbClr val="FFC000"/>
                </a:solidFill>
              </a:ln>
            </p:spPr>
            <p:txBody>
              <a:bodyPr wrap="square">
                <a:spAutoFit/>
              </a:bodyPr>
              <a:lstStyle/>
              <a:p>
                <a:r>
                  <a:rPr kumimoji="0" lang="en-US" sz="2000" b="0" i="0" u="none" strike="noStrike" kern="1200" cap="none" spc="0" normalizeH="0" baseline="0" noProof="0">
                    <a:ln>
                      <a:noFill/>
                    </a:ln>
                    <a:solidFill>
                      <a:srgbClr val="203864"/>
                    </a:solidFill>
                    <a:effectLst/>
                    <a:uLnTx/>
                    <a:uFillTx/>
                    <a:latin typeface="Calibri"/>
                    <a:ea typeface="+mn-ea"/>
                    <a:cs typeface="+mn-cs"/>
                  </a:rPr>
                  <a:t>The consolidation report has a formula that will auto-populate the total meal counts for students and a</a:t>
                </a:r>
                <a:r>
                  <a:rPr kumimoji="0" lang="en-US" sz="2000" b="0" i="0" u="none" strike="noStrike" kern="1200" cap="none" spc="0" normalizeH="0" baseline="0" noProof="0">
                    <a:ln>
                      <a:noFill/>
                    </a:ln>
                    <a:solidFill>
                      <a:srgbClr val="002060"/>
                    </a:solidFill>
                    <a:effectLst/>
                    <a:uLnTx/>
                    <a:uFillTx/>
                    <a:latin typeface="Calibri"/>
                    <a:ea typeface="+mn-ea"/>
                    <a:cs typeface="+mn-cs"/>
                  </a:rPr>
                  <a:t>dult meals served. </a:t>
                </a:r>
                <a:r>
                  <a:rPr lang="en-US" sz="2000">
                    <a:solidFill>
                      <a:srgbClr val="002060"/>
                    </a:solidFill>
                  </a:rPr>
                  <a:t>This will provide an accurate meal count for </a:t>
                </a:r>
                <a:r>
                  <a:rPr lang="en-US" sz="2000" i="1">
                    <a:solidFill>
                      <a:srgbClr val="002060"/>
                    </a:solidFill>
                  </a:rPr>
                  <a:t>MISC Counts </a:t>
                </a:r>
                <a:r>
                  <a:rPr lang="en-US" sz="2000">
                    <a:solidFill>
                      <a:srgbClr val="002060"/>
                    </a:solidFill>
                  </a:rPr>
                  <a:t>entry</a:t>
                </a:r>
                <a:r>
                  <a:rPr lang="en-US" sz="2000" b="1">
                    <a:solidFill>
                      <a:srgbClr val="002060"/>
                    </a:solidFill>
                  </a:rPr>
                  <a:t> </a:t>
                </a:r>
                <a:r>
                  <a:rPr lang="en-US" sz="2000">
                    <a:solidFill>
                      <a:srgbClr val="002060"/>
                    </a:solidFill>
                  </a:rPr>
                  <a:t>in Newton at end of day when selecting </a:t>
                </a:r>
                <a:r>
                  <a:rPr lang="en-US" sz="2000" i="1">
                    <a:solidFill>
                      <a:srgbClr val="002060"/>
                    </a:solidFill>
                  </a:rPr>
                  <a:t>Post Operating Day.</a:t>
                </a:r>
              </a:p>
            </p:txBody>
          </p:sp>
          <p:cxnSp>
            <p:nvCxnSpPr>
              <p:cNvPr id="26" name="Straight Arrow Connector 25">
                <a:extLst>
                  <a:ext uri="{FF2B5EF4-FFF2-40B4-BE49-F238E27FC236}">
                    <a16:creationId xmlns:a16="http://schemas.microsoft.com/office/drawing/2014/main" id="{D7828B07-283D-1CDC-526E-00F1CCE83FFA}"/>
                  </a:ext>
                </a:extLst>
              </p:cNvPr>
              <p:cNvCxnSpPr/>
              <p:nvPr/>
            </p:nvCxnSpPr>
            <p:spPr>
              <a:xfrm>
                <a:off x="3958046" y="4898571"/>
                <a:ext cx="721539" cy="15218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 name="Rectangle 2">
              <a:extLst>
                <a:ext uri="{FF2B5EF4-FFF2-40B4-BE49-F238E27FC236}">
                  <a16:creationId xmlns:a16="http://schemas.microsoft.com/office/drawing/2014/main" id="{5B6BE74E-D6BA-6544-2B3B-3D534B06D939}"/>
                </a:ext>
              </a:extLst>
            </p:cNvPr>
            <p:cNvSpPr/>
            <p:nvPr/>
          </p:nvSpPr>
          <p:spPr>
            <a:xfrm>
              <a:off x="4679585" y="6013938"/>
              <a:ext cx="1281600" cy="610694"/>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967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righ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B4D2A1-A57E-F22B-9F2A-C1479D15E34C}"/>
              </a:ext>
            </a:extLst>
          </p:cNvPr>
          <p:cNvSpPr/>
          <p:nvPr/>
        </p:nvSpPr>
        <p:spPr>
          <a:xfrm>
            <a:off x="0" y="287203"/>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E151E86-854D-6266-85A7-47A11B6536D7}"/>
              </a:ext>
            </a:extLst>
          </p:cNvPr>
          <p:cNvSpPr>
            <a:spLocks/>
          </p:cNvSpPr>
          <p:nvPr/>
        </p:nvSpPr>
        <p:spPr>
          <a:xfrm>
            <a:off x="228950" y="1612965"/>
            <a:ext cx="11734098" cy="50909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889B02B3-AE65-7117-7202-90E20CC05986}"/>
              </a:ext>
            </a:extLst>
          </p:cNvPr>
          <p:cNvSpPr txBox="1">
            <a:spLocks/>
          </p:cNvSpPr>
          <p:nvPr/>
        </p:nvSpPr>
        <p:spPr>
          <a:xfrm>
            <a:off x="618017" y="1612965"/>
            <a:ext cx="10950206"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a:ln>
                  <a:noFill/>
                </a:ln>
                <a:solidFill>
                  <a:schemeClr val="bg1"/>
                </a:solidFill>
                <a:effectLst/>
                <a:uLnTx/>
                <a:uFillTx/>
                <a:latin typeface="Calibri"/>
                <a:ea typeface="+mn-ea"/>
                <a:cs typeface="+mn-cs"/>
              </a:rPr>
              <a:t>The FSM/Designee will conduct a self-audit at the end of the week to confirm all numbers were entered correctly. </a:t>
            </a:r>
          </a:p>
          <a:p>
            <a:pPr marL="457200" marR="0" lvl="1" indent="0" algn="l" defTabSz="914400" rtl="0" eaLnBrk="1" fontAlgn="auto" latinLnBrk="0" hangingPunct="1">
              <a:lnSpc>
                <a:spcPct val="90000"/>
              </a:lnSpc>
              <a:spcBef>
                <a:spcPts val="500"/>
              </a:spcBef>
              <a:spcAft>
                <a:spcPts val="0"/>
              </a:spcAft>
              <a:buClr>
                <a:srgbClr val="FFC000"/>
              </a:buClr>
              <a:buSzTx/>
              <a:buNone/>
              <a:tabLst/>
              <a:defRPr/>
            </a:pPr>
            <a:endParaRPr kumimoji="0" lang="en-US" sz="800" b="0" i="0" u="none" strike="noStrike" kern="1200" cap="none" spc="0" normalizeH="0" baseline="0" noProof="0">
              <a:ln>
                <a:noFill/>
              </a:ln>
              <a:solidFill>
                <a:schemeClr val="bg1"/>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chemeClr val="bg1"/>
                </a:solidFill>
                <a:effectLst/>
                <a:uLnTx/>
                <a:uFillTx/>
                <a:latin typeface="Calibri"/>
                <a:ea typeface="+mn-ea"/>
                <a:cs typeface="+mn-cs"/>
              </a:rPr>
              <a:t>FSM will print, sign, and date the consolidation form to certify that the information is true and accurate.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58CB195-FF4B-6A85-8E6E-D1D325A459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4615"/>
          <a:stretch/>
        </p:blipFill>
        <p:spPr>
          <a:xfrm>
            <a:off x="3354885" y="5584504"/>
            <a:ext cx="7615101" cy="759598"/>
          </a:xfrm>
          <a:prstGeom prst="rect">
            <a:avLst/>
          </a:prstGeom>
        </p:spPr>
      </p:pic>
      <p:grpSp>
        <p:nvGrpSpPr>
          <p:cNvPr id="6" name="Group 5">
            <a:extLst>
              <a:ext uri="{FF2B5EF4-FFF2-40B4-BE49-F238E27FC236}">
                <a16:creationId xmlns:a16="http://schemas.microsoft.com/office/drawing/2014/main" id="{782536C0-BB5A-A424-9F9D-4F217C8B9B1B}"/>
              </a:ext>
            </a:extLst>
          </p:cNvPr>
          <p:cNvGrpSpPr/>
          <p:nvPr/>
        </p:nvGrpSpPr>
        <p:grpSpPr>
          <a:xfrm>
            <a:off x="4064139" y="5685400"/>
            <a:ext cx="9567749" cy="468802"/>
            <a:chOff x="4064139" y="5685400"/>
            <a:chExt cx="9567749" cy="468802"/>
          </a:xfrm>
        </p:grpSpPr>
        <p:sp>
          <p:nvSpPr>
            <p:cNvPr id="7" name="TextBox 6">
              <a:extLst>
                <a:ext uri="{FF2B5EF4-FFF2-40B4-BE49-F238E27FC236}">
                  <a16:creationId xmlns:a16="http://schemas.microsoft.com/office/drawing/2014/main" id="{DF01EEF4-C84C-B750-13EA-34904688D647}"/>
                </a:ext>
              </a:extLst>
            </p:cNvPr>
            <p:cNvSpPr txBox="1"/>
            <p:nvPr/>
          </p:nvSpPr>
          <p:spPr>
            <a:xfrm>
              <a:off x="4064139" y="5685400"/>
              <a:ext cx="460389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000000"/>
                  </a:solidFill>
                  <a:latin typeface="Brush Script MT" panose="03060802040406070304" pitchFamily="66" charset="0"/>
                </a:rPr>
                <a:t>Solange Knowles</a:t>
              </a:r>
              <a:endParaRPr kumimoji="0" lang="en-US" sz="2400" b="0" i="0" u="none" strike="noStrike" kern="1200" cap="none" spc="0" normalizeH="0" baseline="0" noProof="0">
                <a:ln>
                  <a:noFill/>
                </a:ln>
                <a:solidFill>
                  <a:srgbClr val="000000"/>
                </a:solidFill>
                <a:effectLst/>
                <a:uLnTx/>
                <a:uFillTx/>
                <a:latin typeface="Brush Script MT" panose="03060802040406070304" pitchFamily="66" charset="0"/>
                <a:ea typeface="+mn-ea"/>
                <a:cs typeface="+mn-cs"/>
              </a:endParaRPr>
            </a:p>
          </p:txBody>
        </p:sp>
        <p:sp>
          <p:nvSpPr>
            <p:cNvPr id="8" name="TextBox 7">
              <a:extLst>
                <a:ext uri="{FF2B5EF4-FFF2-40B4-BE49-F238E27FC236}">
                  <a16:creationId xmlns:a16="http://schemas.microsoft.com/office/drawing/2014/main" id="{88A87D7A-52B1-4E6D-C1AE-B37526EB9D20}"/>
                </a:ext>
              </a:extLst>
            </p:cNvPr>
            <p:cNvSpPr txBox="1"/>
            <p:nvPr/>
          </p:nvSpPr>
          <p:spPr>
            <a:xfrm>
              <a:off x="9027990" y="5692537"/>
              <a:ext cx="460389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rgbClr val="000000"/>
                  </a:solidFill>
                  <a:latin typeface="Brush Script MT" panose="03060802040406070304" pitchFamily="66" charset="0"/>
                </a:rPr>
                <a:t>8</a:t>
              </a:r>
              <a:r>
                <a:rPr kumimoji="0" lang="en-US" sz="2400" b="0" i="0" u="none" strike="noStrike" kern="1200" cap="none" spc="0" normalizeH="0" baseline="0" noProof="0">
                  <a:ln>
                    <a:noFill/>
                  </a:ln>
                  <a:solidFill>
                    <a:srgbClr val="000000"/>
                  </a:solidFill>
                  <a:effectLst/>
                  <a:uLnTx/>
                  <a:uFillTx/>
                  <a:latin typeface="Brush Script MT" panose="03060802040406070304" pitchFamily="66" charset="0"/>
                  <a:ea typeface="+mn-ea"/>
                  <a:cs typeface="+mn-cs"/>
                </a:rPr>
                <a:t>-15-25</a:t>
              </a:r>
            </a:p>
          </p:txBody>
        </p:sp>
      </p:grpSp>
      <p:sp>
        <p:nvSpPr>
          <p:cNvPr id="2" name="Title 1">
            <a:extLst>
              <a:ext uri="{FF2B5EF4-FFF2-40B4-BE49-F238E27FC236}">
                <a16:creationId xmlns:a16="http://schemas.microsoft.com/office/drawing/2014/main" id="{698B0255-9801-3CA7-C427-8331035945D4}"/>
              </a:ext>
            </a:extLst>
          </p:cNvPr>
          <p:cNvSpPr txBox="1">
            <a:spLocks/>
          </p:cNvSpPr>
          <p:nvPr/>
        </p:nvSpPr>
        <p:spPr>
          <a:xfrm>
            <a:off x="-3448" y="195165"/>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7200" b="1">
                <a:solidFill>
                  <a:srgbClr val="002060"/>
                </a:solidFill>
                <a:latin typeface="Times New Roman" panose="02020603050405020304" pitchFamily="18" charset="0"/>
                <a:cs typeface="Times New Roman" panose="02020603050405020304" pitchFamily="18" charset="0"/>
              </a:rPr>
              <a:t>Consolidation Form</a:t>
            </a:r>
          </a:p>
        </p:txBody>
      </p:sp>
      <p:sp>
        <p:nvSpPr>
          <p:cNvPr id="11" name="TextBox 10">
            <a:extLst>
              <a:ext uri="{FF2B5EF4-FFF2-40B4-BE49-F238E27FC236}">
                <a16:creationId xmlns:a16="http://schemas.microsoft.com/office/drawing/2014/main" id="{26E9457A-E77D-8AAF-7E41-722963E19D29}"/>
              </a:ext>
            </a:extLst>
          </p:cNvPr>
          <p:cNvSpPr txBox="1"/>
          <p:nvPr/>
        </p:nvSpPr>
        <p:spPr>
          <a:xfrm>
            <a:off x="844643" y="3620279"/>
            <a:ext cx="11042890" cy="1815882"/>
          </a:xfrm>
          <a:prstGeom prst="rect">
            <a:avLst/>
          </a:prstGeom>
          <a:noFill/>
        </p:spPr>
        <p:txBody>
          <a:bodyPr wrap="square" rtlCol="0">
            <a:spAutoFit/>
          </a:bodyPr>
          <a:lstStyle/>
          <a:p>
            <a:pPr marL="347472" indent="-347472">
              <a:buClr>
                <a:srgbClr val="FFC000"/>
              </a:buClr>
              <a:buFont typeface="Wingdings" panose="05000000000000000000" pitchFamily="2" charset="2"/>
              <a:buChar char="v"/>
            </a:pPr>
            <a:r>
              <a:rPr lang="en-US" sz="2800">
                <a:solidFill>
                  <a:schemeClr val="bg1"/>
                </a:solidFill>
              </a:rPr>
              <a:t>Check all supporting meal count forms for accuracy</a:t>
            </a:r>
          </a:p>
          <a:p>
            <a:pPr marL="347472" indent="-347472">
              <a:buClr>
                <a:srgbClr val="FFC000"/>
              </a:buClr>
              <a:buFont typeface="Wingdings" panose="05000000000000000000" pitchFamily="2" charset="2"/>
              <a:buChar char="v"/>
            </a:pPr>
            <a:r>
              <a:rPr lang="en-US" sz="2800">
                <a:solidFill>
                  <a:schemeClr val="bg1"/>
                </a:solidFill>
              </a:rPr>
              <a:t>Confirm all meal counts on the consolidation form were transferred into Newton correctly</a:t>
            </a:r>
          </a:p>
          <a:p>
            <a:pPr marL="347472" indent="-347472">
              <a:buClr>
                <a:srgbClr val="FFC000"/>
              </a:buClr>
              <a:buFont typeface="Wingdings" panose="05000000000000000000" pitchFamily="2" charset="2"/>
              <a:buChar char="v"/>
            </a:pPr>
            <a:r>
              <a:rPr lang="en-US" sz="2800">
                <a:solidFill>
                  <a:schemeClr val="bg1"/>
                </a:solidFill>
              </a:rPr>
              <a:t>Any errors identified must be corrected</a:t>
            </a:r>
          </a:p>
        </p:txBody>
      </p:sp>
    </p:spTree>
    <p:extLst>
      <p:ext uri="{BB962C8B-B14F-4D97-AF65-F5344CB8AC3E}">
        <p14:creationId xmlns:p14="http://schemas.microsoft.com/office/powerpoint/2010/main" val="2162524461"/>
      </p:ext>
    </p:extLst>
  </p:cSld>
  <p:clrMapOvr>
    <a:masterClrMapping/>
  </p:clrMapOvr>
  <mc:AlternateContent xmlns:mc="http://schemas.openxmlformats.org/markup-compatibility/2006" xmlns:p14="http://schemas.microsoft.com/office/powerpoint/2010/main">
    <mc:Choice Requires="p14">
      <p:transition spd="slow" p14:dur="2000" advTm="30425"/>
    </mc:Choice>
    <mc:Fallback xmlns="">
      <p:transition spd="slow" advTm="30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descr="A computer desk and chair in an office&#10;&#10;AI-generated content may be incorrect.">
            <a:extLst>
              <a:ext uri="{FF2B5EF4-FFF2-40B4-BE49-F238E27FC236}">
                <a16:creationId xmlns:a16="http://schemas.microsoft.com/office/drawing/2014/main" id="{C97CE61C-AA93-392E-7D2E-05785A5D3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7" y="0"/>
            <a:ext cx="13106399" cy="7398341"/>
          </a:xfrm>
          <a:prstGeom prst="rect">
            <a:avLst/>
          </a:prstGeom>
        </p:spPr>
      </p:pic>
      <p:sp>
        <p:nvSpPr>
          <p:cNvPr id="7" name="Content Placeholder 2">
            <a:extLst>
              <a:ext uri="{FF2B5EF4-FFF2-40B4-BE49-F238E27FC236}">
                <a16:creationId xmlns:a16="http://schemas.microsoft.com/office/drawing/2014/main" id="{E0087AA7-B2D3-2793-1EAB-896830A5B00A}"/>
              </a:ext>
            </a:extLst>
          </p:cNvPr>
          <p:cNvSpPr>
            <a:spLocks noGrp="1"/>
          </p:cNvSpPr>
          <p:nvPr>
            <p:ph idx="1"/>
          </p:nvPr>
        </p:nvSpPr>
        <p:spPr>
          <a:xfrm>
            <a:off x="4922783" y="210960"/>
            <a:ext cx="7101037" cy="2160765"/>
          </a:xfrm>
          <a:solidFill>
            <a:srgbClr val="203864"/>
          </a:solidFill>
        </p:spPr>
        <p:txBody>
          <a:bodyPr>
            <a:noAutofit/>
          </a:bodyPr>
          <a:lstStyle/>
          <a:p>
            <a:pPr marL="52388" indent="-52388"/>
            <a:r>
              <a:rPr lang="en-US" sz="3200">
                <a:solidFill>
                  <a:schemeClr val="bg1"/>
                </a:solidFill>
              </a:rPr>
              <a:t>Using totals from the Consolidation Report input BIC meal counts and Adult BIC meals into Newton at the end of day, using MISC Counts. </a:t>
            </a:r>
            <a:endParaRPr lang="en-US" sz="2400"/>
          </a:p>
          <a:p>
            <a:pPr marL="1600200" indent="-1600200"/>
            <a:endParaRPr lang="en-US" sz="2400"/>
          </a:p>
          <a:p>
            <a:endParaRPr lang="en-US"/>
          </a:p>
        </p:txBody>
      </p:sp>
      <p:pic>
        <p:nvPicPr>
          <p:cNvPr id="9" name="Picture 8" descr="A screenshot of a computer&#10;&#10;AI-generated content may be incorrect.">
            <a:extLst>
              <a:ext uri="{FF2B5EF4-FFF2-40B4-BE49-F238E27FC236}">
                <a16:creationId xmlns:a16="http://schemas.microsoft.com/office/drawing/2014/main" id="{4A4C4ADE-20D3-4DBC-2EED-6BB8B08B7F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628" y="2480631"/>
            <a:ext cx="6107743" cy="3816743"/>
          </a:xfrm>
          <a:prstGeom prst="rect">
            <a:avLst/>
          </a:prstGeom>
        </p:spPr>
      </p:pic>
      <p:sp>
        <p:nvSpPr>
          <p:cNvPr id="10" name="Rectangle 9">
            <a:extLst>
              <a:ext uri="{FF2B5EF4-FFF2-40B4-BE49-F238E27FC236}">
                <a16:creationId xmlns:a16="http://schemas.microsoft.com/office/drawing/2014/main" id="{25976E04-3AF1-53C8-A494-DE0FDC8B7CB4}"/>
              </a:ext>
            </a:extLst>
          </p:cNvPr>
          <p:cNvSpPr/>
          <p:nvPr/>
        </p:nvSpPr>
        <p:spPr>
          <a:xfrm>
            <a:off x="633413" y="4443413"/>
            <a:ext cx="1009650" cy="157162"/>
          </a:xfrm>
          <a:prstGeom prst="rect">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 screenshot of a computer&#10;&#10;AI-generated content may be incorrect.">
            <a:extLst>
              <a:ext uri="{FF2B5EF4-FFF2-40B4-BE49-F238E27FC236}">
                <a16:creationId xmlns:a16="http://schemas.microsoft.com/office/drawing/2014/main" id="{94225D19-52AD-E544-C5B3-F703765C1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0871" y="3062287"/>
            <a:ext cx="3788597" cy="2804385"/>
          </a:xfrm>
          <a:prstGeom prst="rect">
            <a:avLst/>
          </a:prstGeom>
        </p:spPr>
      </p:pic>
      <p:sp>
        <p:nvSpPr>
          <p:cNvPr id="13" name="Rectangle 12">
            <a:extLst>
              <a:ext uri="{FF2B5EF4-FFF2-40B4-BE49-F238E27FC236}">
                <a16:creationId xmlns:a16="http://schemas.microsoft.com/office/drawing/2014/main" id="{4B3697BB-DC13-4761-7E84-7228A5431F8D}"/>
              </a:ext>
            </a:extLst>
          </p:cNvPr>
          <p:cNvSpPr/>
          <p:nvPr/>
        </p:nvSpPr>
        <p:spPr>
          <a:xfrm>
            <a:off x="3740727" y="3193473"/>
            <a:ext cx="401782" cy="173182"/>
          </a:xfrm>
          <a:prstGeom prst="rect">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28AE270-C906-4C6F-C565-79A1EA41A4F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02153" y="3053919"/>
            <a:ext cx="3746033" cy="2778987"/>
          </a:xfrm>
          <a:prstGeom prst="rect">
            <a:avLst/>
          </a:prstGeom>
        </p:spPr>
      </p:pic>
      <p:sp>
        <p:nvSpPr>
          <p:cNvPr id="16" name="TextBox 15">
            <a:extLst>
              <a:ext uri="{FF2B5EF4-FFF2-40B4-BE49-F238E27FC236}">
                <a16:creationId xmlns:a16="http://schemas.microsoft.com/office/drawing/2014/main" id="{0604B139-CAD3-E3C6-6797-C02C179BA2F5}"/>
              </a:ext>
            </a:extLst>
          </p:cNvPr>
          <p:cNvSpPr txBox="1"/>
          <p:nvPr/>
        </p:nvSpPr>
        <p:spPr>
          <a:xfrm>
            <a:off x="3069342" y="3429000"/>
            <a:ext cx="401072" cy="261610"/>
          </a:xfrm>
          <a:prstGeom prst="rect">
            <a:avLst/>
          </a:prstGeom>
          <a:noFill/>
        </p:spPr>
        <p:txBody>
          <a:bodyPr wrap="none" rtlCol="0">
            <a:spAutoFit/>
          </a:bodyPr>
          <a:lstStyle/>
          <a:p>
            <a:r>
              <a:rPr lang="en-US" sz="1100">
                <a:solidFill>
                  <a:srgbClr val="FF0000"/>
                </a:solidFill>
              </a:rPr>
              <a:t>356</a:t>
            </a:r>
          </a:p>
        </p:txBody>
      </p:sp>
      <p:sp>
        <p:nvSpPr>
          <p:cNvPr id="17" name="TextBox 16">
            <a:extLst>
              <a:ext uri="{FF2B5EF4-FFF2-40B4-BE49-F238E27FC236}">
                <a16:creationId xmlns:a16="http://schemas.microsoft.com/office/drawing/2014/main" id="{BB1495DF-DA9F-D2D2-9C8A-338612CC6928}"/>
              </a:ext>
            </a:extLst>
          </p:cNvPr>
          <p:cNvSpPr txBox="1"/>
          <p:nvPr/>
        </p:nvSpPr>
        <p:spPr>
          <a:xfrm>
            <a:off x="3069342" y="3559805"/>
            <a:ext cx="328936" cy="261610"/>
          </a:xfrm>
          <a:prstGeom prst="rect">
            <a:avLst/>
          </a:prstGeom>
          <a:noFill/>
        </p:spPr>
        <p:txBody>
          <a:bodyPr wrap="none" rtlCol="0">
            <a:spAutoFit/>
          </a:bodyPr>
          <a:lstStyle/>
          <a:p>
            <a:r>
              <a:rPr lang="en-US" sz="1050">
                <a:solidFill>
                  <a:srgbClr val="FF0000"/>
                </a:solidFill>
              </a:rPr>
              <a:t>22</a:t>
            </a:r>
          </a:p>
        </p:txBody>
      </p:sp>
    </p:spTree>
    <p:extLst>
      <p:ext uri="{BB962C8B-B14F-4D97-AF65-F5344CB8AC3E}">
        <p14:creationId xmlns:p14="http://schemas.microsoft.com/office/powerpoint/2010/main" val="77009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1500"/>
                            </p:stCondLst>
                            <p:childTnLst>
                              <p:par>
                                <p:cTn id="15" presetID="26" presetClass="emph" presetSubtype="0" fill="hold" grpId="1" nodeType="after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par>
                          <p:cTn id="18" fill="hold">
                            <p:stCondLst>
                              <p:cond delay="2000"/>
                            </p:stCondLst>
                            <p:childTnLst>
                              <p:par>
                                <p:cTn id="19" presetID="1" presetClass="entr" presetSubtype="0" fill="hold" nodeType="afterEffect">
                                  <p:stCondLst>
                                    <p:cond delay="50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xit" presetSubtype="0" fill="hold" grpId="2" nodeType="withEffect">
                                  <p:stCondLst>
                                    <p:cond delay="500"/>
                                  </p:stCondLst>
                                  <p:childTnLst>
                                    <p:set>
                                      <p:cBhvr>
                                        <p:cTn id="22" dur="1" fill="hold">
                                          <p:stCondLst>
                                            <p:cond delay="0"/>
                                          </p:stCondLst>
                                        </p:cTn>
                                        <p:tgtEl>
                                          <p:spTgt spid="10"/>
                                        </p:tgtEl>
                                        <p:attrNameLst>
                                          <p:attrName>style.visibility</p:attrName>
                                        </p:attrNameLst>
                                      </p:cBhvr>
                                      <p:to>
                                        <p:strVal val="hidden"/>
                                      </p:to>
                                    </p:set>
                                  </p:childTnLst>
                                </p:cTn>
                              </p:par>
                            </p:childTnLst>
                          </p:cTn>
                        </p:par>
                        <p:par>
                          <p:cTn id="23" fill="hold">
                            <p:stCondLst>
                              <p:cond delay="2500"/>
                            </p:stCondLst>
                            <p:childTnLst>
                              <p:par>
                                <p:cTn id="24" presetID="1"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2500"/>
                            </p:stCondLst>
                            <p:childTnLst>
                              <p:par>
                                <p:cTn id="27" presetID="26" presetClass="emph" presetSubtype="0" fill="hold" grpId="1"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3000"/>
                            </p:stCondLst>
                            <p:childTnLst>
                              <p:par>
                                <p:cTn id="31" presetID="1" presetClass="entr" presetSubtype="0" fill="hold" nodeType="afterEffect">
                                  <p:stCondLst>
                                    <p:cond delay="500"/>
                                  </p:stCondLst>
                                  <p:childTnLst>
                                    <p:set>
                                      <p:cBhvr>
                                        <p:cTn id="32" dur="1" fill="hold">
                                          <p:stCondLst>
                                            <p:cond delay="0"/>
                                          </p:stCondLst>
                                        </p:cTn>
                                        <p:tgtEl>
                                          <p:spTgt spid="15"/>
                                        </p:tgtEl>
                                        <p:attrNameLst>
                                          <p:attrName>style.visibility</p:attrName>
                                        </p:attrNameLst>
                                      </p:cBhvr>
                                      <p:to>
                                        <p:strVal val="visible"/>
                                      </p:to>
                                    </p:se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par>
                          <p:cTn id="37" fill="hold">
                            <p:stCondLst>
                              <p:cond delay="4000"/>
                            </p:stCondLst>
                            <p:childTnLst>
                              <p:par>
                                <p:cTn id="38" presetID="22" presetClass="entr" presetSubtype="4"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3" grpId="0" animBg="1"/>
      <p:bldP spid="13" grpId="1" animBg="1"/>
      <p:bldP spid="16"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descr="A computer desk and chair in an office&#10;&#10;AI-generated content may be incorrect.">
            <a:extLst>
              <a:ext uri="{FF2B5EF4-FFF2-40B4-BE49-F238E27FC236}">
                <a16:creationId xmlns:a16="http://schemas.microsoft.com/office/drawing/2014/main" id="{E2EB5777-B91F-80C0-EFBF-8C2885C92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7" y="0"/>
            <a:ext cx="13106399" cy="7398341"/>
          </a:xfrm>
          <a:prstGeom prst="rect">
            <a:avLst/>
          </a:prstGeom>
        </p:spPr>
      </p:pic>
      <p:sp>
        <p:nvSpPr>
          <p:cNvPr id="8" name="Rectangle 7">
            <a:extLst>
              <a:ext uri="{FF2B5EF4-FFF2-40B4-BE49-F238E27FC236}">
                <a16:creationId xmlns:a16="http://schemas.microsoft.com/office/drawing/2014/main" id="{B1AF91D1-B755-3C09-2F14-2C676AA8CD5B}"/>
              </a:ext>
            </a:extLst>
          </p:cNvPr>
          <p:cNvSpPr/>
          <p:nvPr/>
        </p:nvSpPr>
        <p:spPr>
          <a:xfrm>
            <a:off x="2705100" y="1099004"/>
            <a:ext cx="6781800" cy="4762500"/>
          </a:xfrm>
          <a:prstGeom prst="rect">
            <a:avLst/>
          </a:prstGeom>
          <a:solidFill>
            <a:srgbClr val="203864"/>
          </a:solidFill>
          <a:ln>
            <a:solidFill>
              <a:srgbClr val="20386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3557C3D-E295-81C3-8924-ADD99485E239}"/>
              </a:ext>
            </a:extLst>
          </p:cNvPr>
          <p:cNvGrpSpPr/>
          <p:nvPr/>
        </p:nvGrpSpPr>
        <p:grpSpPr>
          <a:xfrm>
            <a:off x="2876943" y="1256515"/>
            <a:ext cx="6438113" cy="4604989"/>
            <a:chOff x="2876942" y="1154007"/>
            <a:chExt cx="6438113" cy="4604989"/>
          </a:xfrm>
        </p:grpSpPr>
        <p:sp>
          <p:nvSpPr>
            <p:cNvPr id="9" name="TextBox 8">
              <a:extLst>
                <a:ext uri="{FF2B5EF4-FFF2-40B4-BE49-F238E27FC236}">
                  <a16:creationId xmlns:a16="http://schemas.microsoft.com/office/drawing/2014/main" id="{9508DF63-4310-BA64-246B-6305E2E9A02F}"/>
                </a:ext>
              </a:extLst>
            </p:cNvPr>
            <p:cNvSpPr txBox="1"/>
            <p:nvPr/>
          </p:nvSpPr>
          <p:spPr>
            <a:xfrm>
              <a:off x="2876942" y="1154007"/>
              <a:ext cx="6438113" cy="1569660"/>
            </a:xfrm>
            <a:prstGeom prst="rect">
              <a:avLst/>
            </a:prstGeom>
            <a:noFill/>
          </p:spPr>
          <p:txBody>
            <a:bodyPr wrap="square" rtlCol="0">
              <a:spAutoFit/>
            </a:bodyPr>
            <a:lstStyle/>
            <a:p>
              <a:pPr algn="ctr"/>
              <a:r>
                <a:rPr lang="en-US" sz="2400">
                  <a:solidFill>
                    <a:schemeClr val="bg1"/>
                  </a:solidFill>
                  <a:latin typeface="Century Gothic" panose="020B0502020202020204" pitchFamily="34" charset="0"/>
                </a:rPr>
                <a:t>For more information on entering meal counts numbers and other Heartland information. Visit the Food Services Website under the </a:t>
              </a:r>
              <a:r>
                <a:rPr lang="en-US" sz="2400" i="1">
                  <a:solidFill>
                    <a:schemeClr val="bg1"/>
                  </a:solidFill>
                  <a:latin typeface="Century Gothic" panose="020B0502020202020204" pitchFamily="34" charset="0"/>
                </a:rPr>
                <a:t>“New” Heartland tab</a:t>
              </a:r>
              <a:r>
                <a:rPr lang="en-US" sz="2400">
                  <a:solidFill>
                    <a:schemeClr val="bg1"/>
                  </a:solidFill>
                  <a:latin typeface="Century Gothic" panose="020B0502020202020204" pitchFamily="34" charset="0"/>
                </a:rPr>
                <a:t>. </a:t>
              </a:r>
            </a:p>
          </p:txBody>
        </p:sp>
        <p:pic>
          <p:nvPicPr>
            <p:cNvPr id="11" name="Picture 10">
              <a:extLst>
                <a:ext uri="{FF2B5EF4-FFF2-40B4-BE49-F238E27FC236}">
                  <a16:creationId xmlns:a16="http://schemas.microsoft.com/office/drawing/2014/main" id="{7B36DD00-4555-61ED-34C2-240959FDFC87}"/>
                </a:ext>
              </a:extLst>
            </p:cNvPr>
            <p:cNvPicPr>
              <a:picLocks noChangeAspect="1"/>
            </p:cNvPicPr>
            <p:nvPr/>
          </p:nvPicPr>
          <p:blipFill>
            <a:blip r:embed="rId4"/>
            <a:stretch>
              <a:fillRect/>
            </a:stretch>
          </p:blipFill>
          <p:spPr>
            <a:xfrm>
              <a:off x="3146314" y="2881178"/>
              <a:ext cx="5899371" cy="2877818"/>
            </a:xfrm>
            <a:prstGeom prst="rect">
              <a:avLst/>
            </a:prstGeom>
          </p:spPr>
        </p:pic>
      </p:grpSp>
      <p:grpSp>
        <p:nvGrpSpPr>
          <p:cNvPr id="5" name="Group 4">
            <a:extLst>
              <a:ext uri="{FF2B5EF4-FFF2-40B4-BE49-F238E27FC236}">
                <a16:creationId xmlns:a16="http://schemas.microsoft.com/office/drawing/2014/main" id="{B5D49F16-31BD-E441-B791-8E887E7A0972}"/>
              </a:ext>
            </a:extLst>
          </p:cNvPr>
          <p:cNvGrpSpPr/>
          <p:nvPr/>
        </p:nvGrpSpPr>
        <p:grpSpPr>
          <a:xfrm flipH="1">
            <a:off x="92396" y="996496"/>
            <a:ext cx="3283336" cy="5405347"/>
            <a:chOff x="13030386" y="-1508177"/>
            <a:chExt cx="5183803" cy="8954031"/>
          </a:xfrm>
        </p:grpSpPr>
        <p:sp>
          <p:nvSpPr>
            <p:cNvPr id="6" name="Oval 5">
              <a:extLst>
                <a:ext uri="{FF2B5EF4-FFF2-40B4-BE49-F238E27FC236}">
                  <a16:creationId xmlns:a16="http://schemas.microsoft.com/office/drawing/2014/main" id="{3DD2B5BC-373A-833E-C467-3D9CA18FF629}"/>
                </a:ext>
              </a:extLst>
            </p:cNvPr>
            <p:cNvSpPr/>
            <p:nvPr/>
          </p:nvSpPr>
          <p:spPr>
            <a:xfrm>
              <a:off x="16070449" y="-192505"/>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00A96C8F-B486-05F1-E595-B561A643F2D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030386" y="-1508177"/>
              <a:ext cx="5183803" cy="895403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1E286E57-9025-7E84-5DBA-7B9102261B55}"/>
              </a:ext>
            </a:extLst>
          </p:cNvPr>
          <p:cNvSpPr/>
          <p:nvPr/>
        </p:nvSpPr>
        <p:spPr>
          <a:xfrm>
            <a:off x="3928533" y="4864099"/>
            <a:ext cx="965200" cy="12700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20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par>
                          <p:cTn id="17" fill="hold">
                            <p:stCondLst>
                              <p:cond delay="1000"/>
                            </p:stCondLst>
                            <p:childTnLst>
                              <p:par>
                                <p:cTn id="18" presetID="26" presetClass="emph" presetSubtype="0" fill="hold" grpId="1" nodeType="afterEffect">
                                  <p:stCondLst>
                                    <p:cond delay="0"/>
                                  </p:stCondLst>
                                  <p:childTnLst>
                                    <p:animEffect transition="out" filter="fade">
                                      <p:cBhvr>
                                        <p:cTn id="19" dur="500" tmFilter="0, 0; .2, .5; .8, .5; 1, 0"/>
                                        <p:tgtEl>
                                          <p:spTgt spid="13"/>
                                        </p:tgtEl>
                                      </p:cBhvr>
                                    </p:animEffect>
                                    <p:animScale>
                                      <p:cBhvr>
                                        <p:cTn id="2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3" grpId="1"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Diamond 4">
            <a:extLst>
              <a:ext uri="{FF2B5EF4-FFF2-40B4-BE49-F238E27FC236}">
                <a16:creationId xmlns:a16="http://schemas.microsoft.com/office/drawing/2014/main" id="{A6B274EE-62F8-8631-EBF9-ED87E4D28960}"/>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24DE6CB-5BBE-583B-4158-C7E439F1D02D}"/>
              </a:ext>
            </a:extLst>
          </p:cNvPr>
          <p:cNvSpPr/>
          <p:nvPr/>
        </p:nvSpPr>
        <p:spPr>
          <a:xfrm>
            <a:off x="1" y="2464031"/>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6A069FA7-299D-CC11-9068-15E089D91AAD}"/>
              </a:ext>
            </a:extLst>
          </p:cNvPr>
          <p:cNvSpPr txBox="1">
            <a:spLocks/>
          </p:cNvSpPr>
          <p:nvPr/>
        </p:nvSpPr>
        <p:spPr>
          <a:xfrm>
            <a:off x="0" y="2464031"/>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600" b="1">
                <a:solidFill>
                  <a:srgbClr val="002060"/>
                </a:solidFill>
                <a:latin typeface="Times New Roman" panose="02020603050405020304" pitchFamily="18" charset="0"/>
                <a:cs typeface="Times New Roman" panose="02020603050405020304" pitchFamily="18" charset="0"/>
              </a:rPr>
              <a:t>Classroom Observation </a:t>
            </a:r>
          </a:p>
        </p:txBody>
      </p:sp>
    </p:spTree>
    <p:extLst>
      <p:ext uri="{BB962C8B-B14F-4D97-AF65-F5344CB8AC3E}">
        <p14:creationId xmlns:p14="http://schemas.microsoft.com/office/powerpoint/2010/main" val="2662075445"/>
      </p:ext>
    </p:extLst>
  </p:cSld>
  <p:clrMapOvr>
    <a:masterClrMapping/>
  </p:clrMapOvr>
  <mc:AlternateContent xmlns:mc="http://schemas.openxmlformats.org/markup-compatibility/2006" xmlns:p14="http://schemas.microsoft.com/office/powerpoint/2010/main">
    <mc:Choice Requires="p14">
      <p:transition spd="slow" p14:dur="2000" advTm="4658"/>
    </mc:Choice>
    <mc:Fallback xmlns="">
      <p:transition spd="slow" advTm="4658"/>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EEC745-92AA-0456-C6B8-A5FD673913FF}"/>
              </a:ext>
            </a:extLst>
          </p:cNvPr>
          <p:cNvSpPr/>
          <p:nvPr/>
        </p:nvSpPr>
        <p:spPr>
          <a:xfrm>
            <a:off x="-1" y="264976"/>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1D05D69-0AD4-3016-F387-B5C2F6A4A50A}"/>
              </a:ext>
            </a:extLst>
          </p:cNvPr>
          <p:cNvSpPr>
            <a:spLocks/>
          </p:cNvSpPr>
          <p:nvPr/>
        </p:nvSpPr>
        <p:spPr>
          <a:xfrm>
            <a:off x="228950" y="1612965"/>
            <a:ext cx="11734098" cy="50909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5A739F-51B8-8698-E188-4BA0075FCC65}"/>
              </a:ext>
            </a:extLst>
          </p:cNvPr>
          <p:cNvSpPr txBox="1">
            <a:spLocks/>
          </p:cNvSpPr>
          <p:nvPr/>
        </p:nvSpPr>
        <p:spPr>
          <a:xfrm>
            <a:off x="0" y="262892"/>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rPr>
              <a:t>Classroom Observations </a:t>
            </a:r>
          </a:p>
        </p:txBody>
      </p:sp>
      <p:sp>
        <p:nvSpPr>
          <p:cNvPr id="7" name="Rectangle 6">
            <a:extLst>
              <a:ext uri="{FF2B5EF4-FFF2-40B4-BE49-F238E27FC236}">
                <a16:creationId xmlns:a16="http://schemas.microsoft.com/office/drawing/2014/main" id="{334E336B-7995-1487-BE1C-BB418C4743E4}"/>
              </a:ext>
            </a:extLst>
          </p:cNvPr>
          <p:cNvSpPr/>
          <p:nvPr/>
        </p:nvSpPr>
        <p:spPr>
          <a:xfrm>
            <a:off x="611059" y="2603343"/>
            <a:ext cx="10969877" cy="2866426"/>
          </a:xfrm>
          <a:prstGeom prst="rect">
            <a:avLst/>
          </a:prstGeom>
        </p:spPr>
        <p:txBody>
          <a:bodyPr wrap="square">
            <a:spAutoFit/>
          </a:bodyPr>
          <a:lstStyle/>
          <a:p>
            <a:pPr defTabSz="457200">
              <a:spcBef>
                <a:spcPct val="20000"/>
              </a:spcBef>
              <a:spcAft>
                <a:spcPts val="800"/>
              </a:spcAft>
              <a:defRPr/>
            </a:pPr>
            <a:r>
              <a:rPr kumimoji="0" lang="en-US" sz="2800" b="0" i="0" u="none" strike="noStrike" kern="1200" cap="none" spc="0" normalizeH="0" baseline="0" noProof="0">
                <a:ln>
                  <a:noFill/>
                </a:ln>
                <a:solidFill>
                  <a:schemeClr val="bg1"/>
                </a:solidFill>
                <a:effectLst/>
                <a:uLnTx/>
                <a:uFillTx/>
                <a:latin typeface="Calibri"/>
                <a:ea typeface="+mn-ea"/>
                <a:cs typeface="+mn-cs"/>
              </a:rPr>
              <a:t>FSM or designee will visit 1-2 classrooms daily while meals are being served to ensure the BIC process is followed. Prior to your observations, communicate </a:t>
            </a:r>
            <a:r>
              <a:rPr lang="en-US" sz="2800">
                <a:solidFill>
                  <a:schemeClr val="bg1"/>
                </a:solidFill>
                <a:latin typeface="Calibri"/>
              </a:rPr>
              <a:t>plans </a:t>
            </a:r>
            <a:r>
              <a:rPr kumimoji="0" lang="en-US" sz="2800" b="0" i="0" u="none" strike="noStrike" kern="1200" cap="none" spc="0" normalizeH="0" baseline="0" noProof="0">
                <a:ln>
                  <a:noFill/>
                </a:ln>
                <a:solidFill>
                  <a:schemeClr val="bg1"/>
                </a:solidFill>
                <a:effectLst/>
                <a:uLnTx/>
                <a:uFillTx/>
                <a:latin typeface="Calibri"/>
                <a:ea typeface="+mn-ea"/>
                <a:cs typeface="+mn-cs"/>
              </a:rPr>
              <a:t>with the principal or administrator that oversees the cafeteria.</a:t>
            </a:r>
          </a:p>
          <a:p>
            <a:pPr marL="347472" lvl="1" indent="-347472" defTabSz="457200">
              <a:spcBef>
                <a:spcPct val="20000"/>
              </a:spcBef>
              <a:spcAft>
                <a:spcPts val="800"/>
              </a:spcAft>
              <a:buClr>
                <a:srgbClr val="FFC000"/>
              </a:buClr>
              <a:buFont typeface="Wingdings" panose="05000000000000000000" pitchFamily="2" charset="2"/>
              <a:buChar char="v"/>
              <a:defRPr/>
            </a:pPr>
            <a:r>
              <a:rPr kumimoji="0" lang="en-US" sz="2800" b="0" i="0" u="none" strike="noStrike" kern="1200" cap="none" spc="0" normalizeH="0" baseline="0" noProof="0">
                <a:ln>
                  <a:noFill/>
                </a:ln>
                <a:solidFill>
                  <a:schemeClr val="bg1"/>
                </a:solidFill>
                <a:effectLst/>
                <a:uLnTx/>
                <a:uFillTx/>
                <a:latin typeface="Calibri"/>
                <a:ea typeface="+mn-ea"/>
                <a:cs typeface="+mn-cs"/>
              </a:rPr>
              <a:t>If corrective action is needed, contact the principal/site administrator to review the findings. </a:t>
            </a:r>
          </a:p>
        </p:txBody>
      </p:sp>
    </p:spTree>
    <p:extLst>
      <p:ext uri="{BB962C8B-B14F-4D97-AF65-F5344CB8AC3E}">
        <p14:creationId xmlns:p14="http://schemas.microsoft.com/office/powerpoint/2010/main" val="2088618492"/>
      </p:ext>
    </p:extLst>
  </p:cSld>
  <p:clrMapOvr>
    <a:masterClrMapping/>
  </p:clrMapOvr>
  <mc:AlternateContent xmlns:mc="http://schemas.openxmlformats.org/markup-compatibility/2006" xmlns:p14="http://schemas.microsoft.com/office/powerpoint/2010/main">
    <mc:Choice Requires="p14">
      <p:transition spd="slow" p14:dur="2000" advTm="27124"/>
    </mc:Choice>
    <mc:Fallback xmlns="">
      <p:transition spd="slow" advTm="27124"/>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713FF8-1BB9-C9AC-39A0-348B4AE1A5C9}"/>
              </a:ext>
            </a:extLst>
          </p:cNvPr>
          <p:cNvSpPr>
            <a:spLocks/>
          </p:cNvSpPr>
          <p:nvPr/>
        </p:nvSpPr>
        <p:spPr>
          <a:xfrm>
            <a:off x="228951" y="1557746"/>
            <a:ext cx="11734098" cy="50909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EA9B95-49F0-B05C-11FD-F66767A0D8D7}"/>
              </a:ext>
            </a:extLst>
          </p:cNvPr>
          <p:cNvSpPr/>
          <p:nvPr/>
        </p:nvSpPr>
        <p:spPr>
          <a:xfrm>
            <a:off x="5799786" y="1827210"/>
            <a:ext cx="6023151" cy="4552015"/>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Calibri"/>
                <a:ea typeface="+mn-ea"/>
                <a:cs typeface="+mn-cs"/>
              </a:rPr>
              <a:t>Manager’s will visit classrooms to</a:t>
            </a:r>
            <a:r>
              <a:rPr lang="en-US" sz="2800">
                <a:solidFill>
                  <a:schemeClr val="bg1"/>
                </a:solidFill>
                <a:latin typeface="Calibri"/>
              </a:rPr>
              <a:t> g</a:t>
            </a:r>
            <a:r>
              <a:rPr kumimoji="0" lang="en-US" sz="2800" b="0" i="0" u="none" strike="noStrike" kern="1200" cap="none" spc="0" normalizeH="0" baseline="0" noProof="0">
                <a:ln>
                  <a:noFill/>
                </a:ln>
                <a:solidFill>
                  <a:schemeClr val="bg1"/>
                </a:solidFill>
                <a:effectLst/>
                <a:uLnTx/>
                <a:uFillTx/>
                <a:latin typeface="Calibri"/>
                <a:ea typeface="+mn-ea"/>
                <a:cs typeface="+mn-cs"/>
              </a:rPr>
              <a:t>auge student interest and to ensure:</a:t>
            </a:r>
          </a:p>
          <a:p>
            <a:pPr marL="365760" marR="0" lvl="0" indent="-347472" algn="l" defTabSz="457200" rtl="0" eaLnBrk="1" fontAlgn="auto" latinLnBrk="0" hangingPunct="1">
              <a:lnSpc>
                <a:spcPct val="100000"/>
              </a:lnSpc>
              <a:spcBef>
                <a:spcPct val="20000"/>
              </a:spcBef>
              <a:spcAft>
                <a:spcPts val="200"/>
              </a:spcAft>
              <a:buClr>
                <a:srgbClr val="FFC000"/>
              </a:buClr>
              <a:buSzTx/>
              <a:buFont typeface="Wingdings" panose="05000000000000000000" pitchFamily="2" charset="2"/>
              <a:buChar char="v"/>
              <a:tabLst/>
              <a:defRPr/>
            </a:pPr>
            <a:r>
              <a:rPr lang="en-US" sz="2600">
                <a:solidFill>
                  <a:schemeClr val="bg1"/>
                </a:solidFill>
                <a:latin typeface="Calibri"/>
              </a:rPr>
              <a:t>Students</a:t>
            </a:r>
            <a:r>
              <a:rPr kumimoji="0" lang="en-US" sz="2600" b="0" i="0" u="none" strike="noStrike" kern="1200" cap="none" spc="0" normalizeH="0" baseline="0" noProof="0">
                <a:ln>
                  <a:noFill/>
                </a:ln>
                <a:solidFill>
                  <a:schemeClr val="bg1"/>
                </a:solidFill>
                <a:effectLst/>
                <a:uLnTx/>
                <a:uFillTx/>
                <a:latin typeface="Calibri"/>
                <a:ea typeface="+mn-ea"/>
                <a:cs typeface="+mn-cs"/>
              </a:rPr>
              <a:t> are selecting reimbursable meals</a:t>
            </a:r>
          </a:p>
          <a:p>
            <a:pPr marL="365760" marR="0" lvl="0" indent="-347472" algn="l" defTabSz="457200" rtl="0" eaLnBrk="1" fontAlgn="auto" latinLnBrk="0" hangingPunct="1">
              <a:lnSpc>
                <a:spcPct val="100000"/>
              </a:lnSpc>
              <a:spcBef>
                <a:spcPct val="20000"/>
              </a:spcBef>
              <a:spcAft>
                <a:spcPts val="200"/>
              </a:spcAft>
              <a:buClr>
                <a:srgbClr val="FFC000"/>
              </a:buClr>
              <a:buSzTx/>
              <a:buFont typeface="Wingdings" panose="05000000000000000000" pitchFamily="2" charset="2"/>
              <a:buChar char="v"/>
              <a:tabLst/>
              <a:defRPr/>
            </a:pPr>
            <a:r>
              <a:rPr kumimoji="0" lang="en-US" sz="2600" i="1" u="none" strike="noStrike" kern="1200" cap="none" spc="0" normalizeH="0" baseline="0" noProof="0">
                <a:ln>
                  <a:noFill/>
                </a:ln>
                <a:solidFill>
                  <a:schemeClr val="bg1"/>
                </a:solidFill>
                <a:effectLst/>
                <a:uLnTx/>
                <a:uFillTx/>
                <a:latin typeface="Calibri"/>
                <a:ea typeface="+mn-ea"/>
                <a:cs typeface="+mn-cs"/>
              </a:rPr>
              <a:t>“Breakfast Meal Count Form” </a:t>
            </a:r>
            <a:r>
              <a:rPr kumimoji="0" lang="en-US" sz="2600" b="0" i="0" u="none" strike="noStrike" kern="1200" cap="none" spc="0" normalizeH="0" baseline="0" noProof="0">
                <a:ln>
                  <a:noFill/>
                </a:ln>
                <a:solidFill>
                  <a:schemeClr val="bg1"/>
                </a:solidFill>
                <a:effectLst/>
                <a:uLnTx/>
                <a:uFillTx/>
                <a:latin typeface="Calibri"/>
                <a:ea typeface="+mn-ea"/>
                <a:cs typeface="+mn-cs"/>
              </a:rPr>
              <a:t>is completed correctly</a:t>
            </a:r>
          </a:p>
          <a:p>
            <a:pPr marL="365760" marR="0" lvl="0" indent="-347472" algn="l" defTabSz="457200" rtl="0" eaLnBrk="1" fontAlgn="auto" latinLnBrk="0" hangingPunct="1">
              <a:lnSpc>
                <a:spcPct val="100000"/>
              </a:lnSpc>
              <a:spcBef>
                <a:spcPct val="20000"/>
              </a:spcBef>
              <a:spcAft>
                <a:spcPts val="200"/>
              </a:spcAft>
              <a:buClr>
                <a:srgbClr val="FFC000"/>
              </a:buClr>
              <a:buSzTx/>
              <a:buFont typeface="Wingdings" panose="05000000000000000000" pitchFamily="2" charset="2"/>
              <a:buChar char="v"/>
              <a:tabLst/>
              <a:defRPr/>
            </a:pPr>
            <a:r>
              <a:rPr kumimoji="0" lang="en-US" sz="2600" b="0" i="1" u="none" strike="noStrike" kern="1200" cap="none" spc="0" normalizeH="0" baseline="0" noProof="0">
                <a:ln>
                  <a:noFill/>
                </a:ln>
                <a:solidFill>
                  <a:schemeClr val="bg1"/>
                </a:solidFill>
                <a:effectLst/>
                <a:uLnTx/>
                <a:uFillTx/>
                <a:latin typeface="Calibri"/>
                <a:ea typeface="+mn-ea"/>
                <a:cs typeface="+mn-cs"/>
              </a:rPr>
              <a:t>Unserved</a:t>
            </a:r>
            <a:r>
              <a:rPr kumimoji="0" lang="en-US" sz="2600" b="0" i="0" u="none" strike="noStrike" kern="1200" cap="none" spc="0" normalizeH="0" baseline="0" noProof="0">
                <a:ln>
                  <a:noFill/>
                </a:ln>
                <a:solidFill>
                  <a:schemeClr val="bg1"/>
                </a:solidFill>
                <a:effectLst/>
                <a:uLnTx/>
                <a:uFillTx/>
                <a:latin typeface="Calibri"/>
                <a:ea typeface="+mn-ea"/>
                <a:cs typeface="+mn-cs"/>
              </a:rPr>
              <a:t> and </a:t>
            </a:r>
            <a:r>
              <a:rPr kumimoji="0" lang="en-US" sz="2600" b="0" i="1" u="none" strike="noStrike" kern="1200" cap="none" spc="0" normalizeH="0" baseline="0" noProof="0">
                <a:ln>
                  <a:noFill/>
                </a:ln>
                <a:solidFill>
                  <a:schemeClr val="bg1"/>
                </a:solidFill>
                <a:effectLst/>
                <a:uLnTx/>
                <a:uFillTx/>
                <a:latin typeface="Calibri"/>
                <a:ea typeface="+mn-ea"/>
                <a:cs typeface="+mn-cs"/>
              </a:rPr>
              <a:t>share </a:t>
            </a:r>
            <a:r>
              <a:rPr lang="en-US" sz="2600" i="1">
                <a:solidFill>
                  <a:schemeClr val="bg1"/>
                </a:solidFill>
                <a:latin typeface="Calibri"/>
              </a:rPr>
              <a:t>t</a:t>
            </a:r>
            <a:r>
              <a:rPr kumimoji="0" lang="en-US" sz="2600" b="0" i="1" u="none" strike="noStrike" kern="1200" cap="none" spc="0" normalizeH="0" baseline="0" noProof="0">
                <a:ln>
                  <a:noFill/>
                </a:ln>
                <a:solidFill>
                  <a:schemeClr val="bg1"/>
                </a:solidFill>
                <a:effectLst/>
                <a:uLnTx/>
                <a:uFillTx/>
                <a:latin typeface="Calibri"/>
                <a:ea typeface="+mn-ea"/>
                <a:cs typeface="+mn-cs"/>
              </a:rPr>
              <a:t>able leftover </a:t>
            </a:r>
            <a:r>
              <a:rPr kumimoji="0" lang="en-US" sz="2600" b="0" i="0" u="none" strike="noStrike" kern="1200" cap="none" spc="0" normalizeH="0" baseline="0" noProof="0">
                <a:ln>
                  <a:noFill/>
                </a:ln>
                <a:solidFill>
                  <a:schemeClr val="bg1"/>
                </a:solidFill>
                <a:effectLst/>
                <a:uLnTx/>
                <a:uFillTx/>
                <a:latin typeface="Calibri"/>
                <a:ea typeface="+mn-ea"/>
                <a:cs typeface="+mn-cs"/>
              </a:rPr>
              <a:t>items are returned to the cafeteria</a:t>
            </a:r>
          </a:p>
          <a:p>
            <a:pPr marL="169863" marR="0" lvl="0" algn="l" defTabSz="457200" rtl="0" eaLnBrk="1" fontAlgn="auto" latinLnBrk="0" hangingPunct="1">
              <a:lnSpc>
                <a:spcPct val="100000"/>
              </a:lnSpc>
              <a:spcBef>
                <a:spcPct val="20000"/>
              </a:spcBef>
              <a:spcAft>
                <a:spcPts val="200"/>
              </a:spcAft>
              <a:buClr>
                <a:srgbClr val="FFC000"/>
              </a:buClr>
              <a:buSzTx/>
              <a:tabLst/>
              <a:defRPr/>
            </a:pPr>
            <a:r>
              <a:rPr lang="en-US" sz="2600">
                <a:solidFill>
                  <a:schemeClr val="bg1"/>
                </a:solidFill>
                <a:latin typeface="Calibri"/>
              </a:rPr>
              <a:t>Visits should take no more than a couple mins daily to collect information.</a:t>
            </a:r>
          </a:p>
        </p:txBody>
      </p:sp>
      <p:pic>
        <p:nvPicPr>
          <p:cNvPr id="6" name="Picture 5">
            <a:extLst>
              <a:ext uri="{FF2B5EF4-FFF2-40B4-BE49-F238E27FC236}">
                <a16:creationId xmlns:a16="http://schemas.microsoft.com/office/drawing/2014/main" id="{5F9FB948-3148-7680-25B3-A39EDFAE6C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5430725" cy="6883761"/>
          </a:xfrm>
          <a:prstGeom prst="rect">
            <a:avLst/>
          </a:prstGeom>
          <a:ln>
            <a:noFill/>
          </a:ln>
        </p:spPr>
      </p:pic>
      <p:sp>
        <p:nvSpPr>
          <p:cNvPr id="3" name="Rectangle 2">
            <a:extLst>
              <a:ext uri="{FF2B5EF4-FFF2-40B4-BE49-F238E27FC236}">
                <a16:creationId xmlns:a16="http://schemas.microsoft.com/office/drawing/2014/main" id="{DDB83E9F-926E-F580-48EE-20D8AFE71228}"/>
              </a:ext>
            </a:extLst>
          </p:cNvPr>
          <p:cNvSpPr/>
          <p:nvPr/>
        </p:nvSpPr>
        <p:spPr>
          <a:xfrm>
            <a:off x="3895106" y="209310"/>
            <a:ext cx="8296894"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5A739F-51B8-8698-E188-4BA0075FCC65}"/>
              </a:ext>
            </a:extLst>
          </p:cNvPr>
          <p:cNvSpPr txBox="1">
            <a:spLocks/>
          </p:cNvSpPr>
          <p:nvPr/>
        </p:nvSpPr>
        <p:spPr>
          <a:xfrm>
            <a:off x="2462154" y="197389"/>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600" b="1">
                <a:solidFill>
                  <a:srgbClr val="002060"/>
                </a:solidFill>
                <a:latin typeface="Times New Roman" panose="02020603050405020304" pitchFamily="18" charset="0"/>
                <a:cs typeface="Times New Roman" panose="02020603050405020304" pitchFamily="18" charset="0"/>
              </a:rPr>
              <a:t>Classroom Visit </a:t>
            </a:r>
          </a:p>
        </p:txBody>
      </p:sp>
    </p:spTree>
    <p:extLst>
      <p:ext uri="{BB962C8B-B14F-4D97-AF65-F5344CB8AC3E}">
        <p14:creationId xmlns:p14="http://schemas.microsoft.com/office/powerpoint/2010/main" val="3505033768"/>
      </p:ext>
    </p:extLst>
  </p:cSld>
  <p:clrMapOvr>
    <a:masterClrMapping/>
  </p:clrMapOvr>
  <mc:AlternateContent xmlns:mc="http://schemas.openxmlformats.org/markup-compatibility/2006" xmlns:p14="http://schemas.microsoft.com/office/powerpoint/2010/main">
    <mc:Choice Requires="p14">
      <p:transition spd="slow" p14:dur="2000" advTm="50463"/>
    </mc:Choice>
    <mc:Fallback xmlns="">
      <p:transition spd="slow" advTm="50463"/>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241BCCA-24E9-8A76-B598-3074F51864C7}"/>
              </a:ext>
            </a:extLst>
          </p:cNvPr>
          <p:cNvSpPr>
            <a:spLocks/>
          </p:cNvSpPr>
          <p:nvPr/>
        </p:nvSpPr>
        <p:spPr>
          <a:xfrm>
            <a:off x="228950" y="1612965"/>
            <a:ext cx="11734098" cy="50909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3D85879-93C4-B7C6-8C5E-A9E078A791D9}"/>
              </a:ext>
            </a:extLst>
          </p:cNvPr>
          <p:cNvPicPr>
            <a:picLocks noChangeAspect="1"/>
          </p:cNvPicPr>
          <p:nvPr/>
        </p:nvPicPr>
        <p:blipFill>
          <a:blip r:embed="rId2"/>
          <a:stretch>
            <a:fillRect/>
          </a:stretch>
        </p:blipFill>
        <p:spPr>
          <a:xfrm>
            <a:off x="420546" y="1813057"/>
            <a:ext cx="2680272" cy="3634483"/>
          </a:xfrm>
          <a:prstGeom prst="rect">
            <a:avLst/>
          </a:prstGeom>
        </p:spPr>
      </p:pic>
      <p:pic>
        <p:nvPicPr>
          <p:cNvPr id="9" name="Picture 8">
            <a:extLst>
              <a:ext uri="{FF2B5EF4-FFF2-40B4-BE49-F238E27FC236}">
                <a16:creationId xmlns:a16="http://schemas.microsoft.com/office/drawing/2014/main" id="{DE04E894-7CF8-B4E8-0093-BE0E54A400E3}"/>
              </a:ext>
            </a:extLst>
          </p:cNvPr>
          <p:cNvPicPr>
            <a:picLocks noChangeAspect="1"/>
          </p:cNvPicPr>
          <p:nvPr/>
        </p:nvPicPr>
        <p:blipFill>
          <a:blip r:embed="rId3"/>
          <a:stretch>
            <a:fillRect/>
          </a:stretch>
        </p:blipFill>
        <p:spPr>
          <a:xfrm>
            <a:off x="2492828" y="2670418"/>
            <a:ext cx="2914786" cy="3955127"/>
          </a:xfrm>
          <a:prstGeom prst="rect">
            <a:avLst/>
          </a:prstGeom>
        </p:spPr>
      </p:pic>
      <p:sp>
        <p:nvSpPr>
          <p:cNvPr id="13" name="Rectangle 12">
            <a:extLst>
              <a:ext uri="{FF2B5EF4-FFF2-40B4-BE49-F238E27FC236}">
                <a16:creationId xmlns:a16="http://schemas.microsoft.com/office/drawing/2014/main" id="{983366CB-3111-1EF4-5486-D2C1B5A3146F}"/>
              </a:ext>
            </a:extLst>
          </p:cNvPr>
          <p:cNvSpPr/>
          <p:nvPr/>
        </p:nvSpPr>
        <p:spPr>
          <a:xfrm>
            <a:off x="1" y="30590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A57F6C3C-A8EA-1CEA-60AF-48566E5501EA}"/>
              </a:ext>
            </a:extLst>
          </p:cNvPr>
          <p:cNvSpPr txBox="1">
            <a:spLocks/>
          </p:cNvSpPr>
          <p:nvPr/>
        </p:nvSpPr>
        <p:spPr>
          <a:xfrm>
            <a:off x="0" y="232455"/>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rPr>
              <a:t>Communicating with Staff</a:t>
            </a:r>
          </a:p>
        </p:txBody>
      </p:sp>
      <p:sp>
        <p:nvSpPr>
          <p:cNvPr id="17" name="TextBox 16">
            <a:extLst>
              <a:ext uri="{FF2B5EF4-FFF2-40B4-BE49-F238E27FC236}">
                <a16:creationId xmlns:a16="http://schemas.microsoft.com/office/drawing/2014/main" id="{B8AF83CC-D528-A40D-54D3-1108601A7956}"/>
              </a:ext>
            </a:extLst>
          </p:cNvPr>
          <p:cNvSpPr txBox="1"/>
          <p:nvPr/>
        </p:nvSpPr>
        <p:spPr>
          <a:xfrm>
            <a:off x="5606142" y="2004745"/>
            <a:ext cx="6356906" cy="4154984"/>
          </a:xfrm>
          <a:prstGeom prst="rect">
            <a:avLst/>
          </a:prstGeom>
          <a:noFill/>
        </p:spPr>
        <p:txBody>
          <a:bodyPr wrap="square" rtlCol="0">
            <a:spAutoFit/>
          </a:bodyPr>
          <a:lstStyle/>
          <a:p>
            <a:r>
              <a:rPr lang="en-US" sz="2800">
                <a:solidFill>
                  <a:schemeClr val="bg1"/>
                </a:solidFill>
              </a:rPr>
              <a:t>When communicating with school staff and administration refer to the food services website under food services resources, subcategory BIC. Resources include:</a:t>
            </a:r>
          </a:p>
          <a:p>
            <a:endParaRPr lang="en-US" sz="1200">
              <a:solidFill>
                <a:schemeClr val="bg1"/>
              </a:solidFill>
            </a:endParaRPr>
          </a:p>
          <a:p>
            <a:pPr marL="457200" lvl="2" indent="-347472">
              <a:buClr>
                <a:srgbClr val="FFC000"/>
              </a:buClr>
              <a:buFont typeface="Wingdings" panose="05000000000000000000" pitchFamily="2" charset="2"/>
              <a:buChar char="v"/>
            </a:pPr>
            <a:r>
              <a:rPr lang="en-US" sz="2800">
                <a:solidFill>
                  <a:schemeClr val="bg1"/>
                </a:solidFill>
              </a:rPr>
              <a:t>BIC teacher meeting instructions</a:t>
            </a:r>
          </a:p>
          <a:p>
            <a:pPr marL="457200" lvl="2" indent="-347472">
              <a:buClr>
                <a:srgbClr val="FFC000"/>
              </a:buClr>
              <a:buFont typeface="Wingdings" panose="05000000000000000000" pitchFamily="2" charset="2"/>
              <a:buChar char="v"/>
            </a:pPr>
            <a:r>
              <a:rPr lang="en-US" sz="2800">
                <a:solidFill>
                  <a:schemeClr val="bg1"/>
                </a:solidFill>
              </a:rPr>
              <a:t>BIC FAQ sheet</a:t>
            </a:r>
          </a:p>
          <a:p>
            <a:pPr marL="457200" lvl="2" indent="-347472">
              <a:buClr>
                <a:srgbClr val="FFC000"/>
              </a:buClr>
              <a:buFont typeface="Wingdings" panose="05000000000000000000" pitchFamily="2" charset="2"/>
              <a:buChar char="v"/>
            </a:pPr>
            <a:r>
              <a:rPr lang="en-US" sz="2800">
                <a:solidFill>
                  <a:schemeClr val="bg1"/>
                </a:solidFill>
              </a:rPr>
              <a:t>BIC Teacher comment card</a:t>
            </a:r>
          </a:p>
          <a:p>
            <a:pPr marL="457200" lvl="2" indent="-347472">
              <a:buClr>
                <a:srgbClr val="FFC000"/>
              </a:buClr>
              <a:buFont typeface="Wingdings" panose="05000000000000000000" pitchFamily="2" charset="2"/>
              <a:buChar char="v"/>
            </a:pPr>
            <a:r>
              <a:rPr lang="en-US" sz="2800">
                <a:solidFill>
                  <a:schemeClr val="bg1"/>
                </a:solidFill>
              </a:rPr>
              <a:t>BIC Parent Letter</a:t>
            </a:r>
          </a:p>
        </p:txBody>
      </p:sp>
    </p:spTree>
    <p:extLst>
      <p:ext uri="{BB962C8B-B14F-4D97-AF65-F5344CB8AC3E}">
        <p14:creationId xmlns:p14="http://schemas.microsoft.com/office/powerpoint/2010/main" val="2843058275"/>
      </p:ext>
    </p:extLst>
  </p:cSld>
  <p:clrMapOvr>
    <a:masterClrMapping/>
  </p:clrMapOvr>
  <mc:AlternateContent xmlns:mc="http://schemas.openxmlformats.org/markup-compatibility/2006" xmlns:p14="http://schemas.microsoft.com/office/powerpoint/2010/main">
    <mc:Choice Requires="p14">
      <p:transition spd="slow" p14:dur="2000" advTm="42131"/>
    </mc:Choice>
    <mc:Fallback xmlns="">
      <p:transition spd="slow" advTm="42131"/>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E2742D-E30D-DC93-C4E2-ED2FA8C22339}"/>
              </a:ext>
            </a:extLst>
          </p:cNvPr>
          <p:cNvSpPr>
            <a:spLocks/>
          </p:cNvSpPr>
          <p:nvPr/>
        </p:nvSpPr>
        <p:spPr>
          <a:xfrm>
            <a:off x="228950" y="1612965"/>
            <a:ext cx="11734098" cy="50909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123D052-C072-31B7-6C59-58DD447FBDD6}"/>
              </a:ext>
            </a:extLst>
          </p:cNvPr>
          <p:cNvSpPr/>
          <p:nvPr/>
        </p:nvSpPr>
        <p:spPr>
          <a:xfrm>
            <a:off x="1" y="30590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2665F16-5519-A478-C700-1D000EBF169D}"/>
              </a:ext>
            </a:extLst>
          </p:cNvPr>
          <p:cNvSpPr txBox="1">
            <a:spLocks/>
          </p:cNvSpPr>
          <p:nvPr/>
        </p:nvSpPr>
        <p:spPr>
          <a:xfrm>
            <a:off x="0" y="232455"/>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rPr>
              <a:t>Food Donation Policy </a:t>
            </a:r>
          </a:p>
        </p:txBody>
      </p:sp>
      <p:pic>
        <p:nvPicPr>
          <p:cNvPr id="7" name="Picture 6">
            <a:extLst>
              <a:ext uri="{FF2B5EF4-FFF2-40B4-BE49-F238E27FC236}">
                <a16:creationId xmlns:a16="http://schemas.microsoft.com/office/drawing/2014/main" id="{6FF288F5-D526-9266-3A5C-7946FDEA04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57885" y="3194938"/>
            <a:ext cx="4745062" cy="2943142"/>
          </a:xfrm>
          <a:prstGeom prst="rect">
            <a:avLst/>
          </a:prstGeom>
          <a:ln>
            <a:solidFill>
              <a:srgbClr val="17375E"/>
            </a:solidFill>
          </a:ln>
        </p:spPr>
      </p:pic>
      <p:sp>
        <p:nvSpPr>
          <p:cNvPr id="3" name="TextBox 2">
            <a:extLst>
              <a:ext uri="{FF2B5EF4-FFF2-40B4-BE49-F238E27FC236}">
                <a16:creationId xmlns:a16="http://schemas.microsoft.com/office/drawing/2014/main" id="{2CF204BF-8DAF-2378-DC3A-E29CB4BD1B4D}"/>
              </a:ext>
            </a:extLst>
          </p:cNvPr>
          <p:cNvSpPr txBox="1"/>
          <p:nvPr/>
        </p:nvSpPr>
        <p:spPr>
          <a:xfrm>
            <a:off x="731837" y="1676400"/>
            <a:ext cx="10652125" cy="1892826"/>
          </a:xfrm>
          <a:prstGeom prst="rect">
            <a:avLst/>
          </a:prstGeom>
          <a:noFill/>
        </p:spPr>
        <p:txBody>
          <a:bodyPr wrap="square">
            <a:spAutoFit/>
          </a:bodyPr>
          <a:lstStyle/>
          <a:p>
            <a:r>
              <a:rPr lang="en-US" sz="2800">
                <a:solidFill>
                  <a:schemeClr val="bg1"/>
                </a:solidFill>
                <a:latin typeface="Fira Sans" panose="020B0503050000020004" pitchFamily="34" charset="0"/>
              </a:rPr>
              <a:t>T</a:t>
            </a:r>
            <a:r>
              <a:rPr lang="en-US" sz="2800" b="0" i="0">
                <a:solidFill>
                  <a:schemeClr val="bg1"/>
                </a:solidFill>
                <a:effectLst/>
                <a:latin typeface="Fira Sans" panose="020B0503050000020004" pitchFamily="34" charset="0"/>
              </a:rPr>
              <a:t>o reduce food waste, the food donation policy was enacted to make excess or unused food served in the school meal program available to approved charitable organizations.</a:t>
            </a:r>
          </a:p>
          <a:p>
            <a:endParaRPr lang="en-US" sz="500" b="0" i="0">
              <a:solidFill>
                <a:srgbClr val="000000"/>
              </a:solidFill>
              <a:effectLst/>
              <a:latin typeface="Fira Sans" panose="020B0503050000020004" pitchFamily="34" charset="0"/>
            </a:endParaRPr>
          </a:p>
          <a:p>
            <a:endParaRPr lang="en-US" sz="2800">
              <a:solidFill>
                <a:srgbClr val="000000"/>
              </a:solidFill>
            </a:endParaRPr>
          </a:p>
        </p:txBody>
      </p:sp>
      <p:sp>
        <p:nvSpPr>
          <p:cNvPr id="10" name="TextBox 9">
            <a:extLst>
              <a:ext uri="{FF2B5EF4-FFF2-40B4-BE49-F238E27FC236}">
                <a16:creationId xmlns:a16="http://schemas.microsoft.com/office/drawing/2014/main" id="{FAA45AE6-4286-8AFB-170C-9C4F1C927EA6}"/>
              </a:ext>
            </a:extLst>
          </p:cNvPr>
          <p:cNvSpPr txBox="1"/>
          <p:nvPr/>
        </p:nvSpPr>
        <p:spPr>
          <a:xfrm>
            <a:off x="495300" y="3018528"/>
            <a:ext cx="5600699" cy="3539430"/>
          </a:xfrm>
          <a:prstGeom prst="rect">
            <a:avLst/>
          </a:prstGeom>
          <a:noFill/>
        </p:spPr>
        <p:txBody>
          <a:bodyPr wrap="square">
            <a:spAutoFit/>
          </a:bodyPr>
          <a:lstStyle/>
          <a:p>
            <a:pPr marL="171450" indent="-171450">
              <a:buClr>
                <a:srgbClr val="FFC000"/>
              </a:buClr>
              <a:buFont typeface="Wingdings" panose="05000000000000000000" pitchFamily="2" charset="2"/>
              <a:buChar char="v"/>
            </a:pPr>
            <a:endParaRPr lang="en-US" sz="2800" b="0" i="0">
              <a:solidFill>
                <a:schemeClr val="bg1"/>
              </a:solidFill>
              <a:effectLst/>
              <a:latin typeface="Fira Sans" panose="020B0503050000020004" pitchFamily="34" charset="0"/>
            </a:endParaRPr>
          </a:p>
          <a:p>
            <a:pPr marL="914400" lvl="1" indent="-457200">
              <a:buClr>
                <a:srgbClr val="FFC000"/>
              </a:buClr>
              <a:buFont typeface="Wingdings" panose="05000000000000000000" pitchFamily="2" charset="2"/>
              <a:buChar char="v"/>
            </a:pPr>
            <a:r>
              <a:rPr lang="en-US" sz="2800" i="1">
                <a:solidFill>
                  <a:schemeClr val="bg1"/>
                </a:solidFill>
              </a:rPr>
              <a:t>Reference Guide REF-5634.0 </a:t>
            </a:r>
            <a:r>
              <a:rPr lang="en-US" sz="2800">
                <a:solidFill>
                  <a:schemeClr val="bg1"/>
                </a:solidFill>
              </a:rPr>
              <a:t>for the food donation process must be followed</a:t>
            </a:r>
          </a:p>
          <a:p>
            <a:pPr marL="914400" lvl="1" indent="-457200">
              <a:buClr>
                <a:srgbClr val="FFC000"/>
              </a:buClr>
              <a:buFont typeface="Wingdings" panose="05000000000000000000" pitchFamily="2" charset="2"/>
              <a:buChar char="v"/>
            </a:pPr>
            <a:r>
              <a:rPr lang="en-US" sz="2800">
                <a:solidFill>
                  <a:schemeClr val="bg1"/>
                </a:solidFill>
                <a:latin typeface="Calibri"/>
              </a:rPr>
              <a:t>For more information visit </a:t>
            </a:r>
            <a:r>
              <a:rPr kumimoji="0" lang="en-US" sz="2800" i="0" u="none" strike="noStrike" kern="1200" cap="none" spc="0" normalizeH="0" baseline="0" noProof="0">
                <a:ln>
                  <a:noFill/>
                </a:ln>
                <a:solidFill>
                  <a:schemeClr val="bg1"/>
                </a:solidFill>
                <a:effectLst/>
                <a:uLnTx/>
                <a:uFillTx/>
                <a:latin typeface="Calibri"/>
                <a:ea typeface="+mn-ea"/>
                <a:cs typeface="+mn-cs"/>
              </a:rPr>
              <a:t>the Food Services Website</a:t>
            </a:r>
          </a:p>
          <a:p>
            <a:pPr marL="914400" lvl="1" indent="-457200">
              <a:buFont typeface="Arial" panose="020B0604020202020204" pitchFamily="34" charset="0"/>
              <a:buChar char="•"/>
            </a:pPr>
            <a:endParaRPr lang="en-US" sz="2800">
              <a:solidFill>
                <a:srgbClr val="000000"/>
              </a:solidFill>
            </a:endParaRPr>
          </a:p>
          <a:p>
            <a:endParaRPr lang="en-US" sz="2800">
              <a:solidFill>
                <a:srgbClr val="000000"/>
              </a:solidFill>
            </a:endParaRPr>
          </a:p>
        </p:txBody>
      </p:sp>
    </p:spTree>
    <p:extLst>
      <p:ext uri="{BB962C8B-B14F-4D97-AF65-F5344CB8AC3E}">
        <p14:creationId xmlns:p14="http://schemas.microsoft.com/office/powerpoint/2010/main" val="4149305388"/>
      </p:ext>
    </p:extLst>
  </p:cSld>
  <p:clrMapOvr>
    <a:masterClrMapping/>
  </p:clrMapOvr>
  <mc:AlternateContent xmlns:mc="http://schemas.openxmlformats.org/markup-compatibility/2006" xmlns:p14="http://schemas.microsoft.com/office/powerpoint/2010/main">
    <mc:Choice Requires="p14">
      <p:transition spd="slow" p14:dur="2000" advTm="29582"/>
    </mc:Choice>
    <mc:Fallback xmlns="">
      <p:transition spd="slow" advTm="29582"/>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6C74E3-D513-64F5-EE50-4D8205BA6B48}"/>
              </a:ext>
            </a:extLst>
          </p:cNvPr>
          <p:cNvSpPr>
            <a:spLocks/>
          </p:cNvSpPr>
          <p:nvPr/>
        </p:nvSpPr>
        <p:spPr>
          <a:xfrm>
            <a:off x="228950" y="1612965"/>
            <a:ext cx="11734098" cy="50909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Computer 3d rendering isometric icon. 13797394 PNG">
            <a:extLst>
              <a:ext uri="{FF2B5EF4-FFF2-40B4-BE49-F238E27FC236}">
                <a16:creationId xmlns:a16="http://schemas.microsoft.com/office/drawing/2014/main" id="{A142917F-0AF6-3A57-D912-D284CEAA1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0"/>
            <a:ext cx="7810500" cy="8001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DDD7A68-E3B9-0F57-F983-8F2AE970E536}"/>
              </a:ext>
            </a:extLst>
          </p:cNvPr>
          <p:cNvSpPr/>
          <p:nvPr/>
        </p:nvSpPr>
        <p:spPr>
          <a:xfrm rot="21430570">
            <a:off x="7059125" y="2056902"/>
            <a:ext cx="3735087" cy="575235"/>
          </a:xfrm>
          <a:prstGeom prst="rect">
            <a:avLst/>
          </a:prstGeom>
          <a:gradFill flip="none" rotWithShape="1">
            <a:gsLst>
              <a:gs pos="1000">
                <a:srgbClr val="202848"/>
              </a:gs>
              <a:gs pos="30000">
                <a:srgbClr val="2D3657"/>
              </a:gs>
              <a:gs pos="84000">
                <a:srgbClr val="333D5D"/>
              </a:gs>
              <a:gs pos="100000">
                <a:srgbClr val="37406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0A9EACD-222C-A29B-A9FF-7DC58E73EEDE}"/>
              </a:ext>
            </a:extLst>
          </p:cNvPr>
          <p:cNvSpPr/>
          <p:nvPr/>
        </p:nvSpPr>
        <p:spPr>
          <a:xfrm>
            <a:off x="7047560" y="4192245"/>
            <a:ext cx="293123" cy="461931"/>
          </a:xfrm>
          <a:prstGeom prst="rect">
            <a:avLst/>
          </a:prstGeom>
          <a:solidFill>
            <a:srgbClr val="1B23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Recording 2025-06-09 102318">
            <a:hlinkClick r:id="" action="ppaction://media"/>
            <a:extLst>
              <a:ext uri="{FF2B5EF4-FFF2-40B4-BE49-F238E27FC236}">
                <a16:creationId xmlns:a16="http://schemas.microsoft.com/office/drawing/2014/main" id="{CEC93E19-4FEE-B7AB-2715-8CE2D81DAF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309819">
            <a:off x="6951276" y="2051981"/>
            <a:ext cx="3875871" cy="2607966"/>
          </a:xfrm>
          <a:prstGeom prst="roundRect">
            <a:avLst/>
          </a:prstGeom>
          <a:scene3d>
            <a:camera prst="perspectiveHeroicExtremeLeftFacing" fov="6900000">
              <a:rot lat="68894" lon="328478" rev="308599"/>
            </a:camera>
            <a:lightRig rig="threePt" dir="t"/>
          </a:scene3d>
        </p:spPr>
      </p:pic>
      <p:sp>
        <p:nvSpPr>
          <p:cNvPr id="7" name="Rectangle 6">
            <a:extLst>
              <a:ext uri="{FF2B5EF4-FFF2-40B4-BE49-F238E27FC236}">
                <a16:creationId xmlns:a16="http://schemas.microsoft.com/office/drawing/2014/main" id="{DFC006DE-DE6E-0D5D-5CDD-A2AF74906589}"/>
              </a:ext>
            </a:extLst>
          </p:cNvPr>
          <p:cNvSpPr/>
          <p:nvPr/>
        </p:nvSpPr>
        <p:spPr>
          <a:xfrm>
            <a:off x="1" y="30590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25842AC-45A4-D75E-181B-B1B6DD3362F9}"/>
              </a:ext>
            </a:extLst>
          </p:cNvPr>
          <p:cNvSpPr txBox="1">
            <a:spLocks/>
          </p:cNvSpPr>
          <p:nvPr/>
        </p:nvSpPr>
        <p:spPr>
          <a:xfrm>
            <a:off x="0" y="232455"/>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a:solidFill>
                  <a:srgbClr val="002060"/>
                </a:solidFill>
                <a:uLnTx/>
                <a:uFillTx/>
                <a:latin typeface="Times New Roman" panose="02020603050405020304" pitchFamily="18" charset="0"/>
                <a:cs typeface="Times New Roman" panose="02020603050405020304" pitchFamily="18" charset="0"/>
              </a:rPr>
              <a:t>Finding Resources</a:t>
            </a:r>
          </a:p>
        </p:txBody>
      </p:sp>
      <p:sp>
        <p:nvSpPr>
          <p:cNvPr id="10" name="TextBox 9">
            <a:extLst>
              <a:ext uri="{FF2B5EF4-FFF2-40B4-BE49-F238E27FC236}">
                <a16:creationId xmlns:a16="http://schemas.microsoft.com/office/drawing/2014/main" id="{6A3A17D5-0D06-F9A2-5651-F2867088AA02}"/>
              </a:ext>
            </a:extLst>
          </p:cNvPr>
          <p:cNvSpPr txBox="1"/>
          <p:nvPr/>
        </p:nvSpPr>
        <p:spPr>
          <a:xfrm>
            <a:off x="627561" y="2230785"/>
            <a:ext cx="3658689" cy="3539430"/>
          </a:xfrm>
          <a:prstGeom prst="rect">
            <a:avLst/>
          </a:prstGeom>
          <a:noFill/>
        </p:spPr>
        <p:txBody>
          <a:bodyPr wrap="square" rtlCol="0">
            <a:spAutoFit/>
          </a:bodyPr>
          <a:lstStyle/>
          <a:p>
            <a:r>
              <a:rPr lang="en-US" sz="2800">
                <a:solidFill>
                  <a:schemeClr val="bg1"/>
                </a:solidFill>
              </a:rPr>
              <a:t>All information in this training is located on the Food Services Website under BIC.</a:t>
            </a:r>
          </a:p>
          <a:p>
            <a:endParaRPr lang="en-US" sz="2800">
              <a:solidFill>
                <a:schemeClr val="bg1"/>
              </a:solidFill>
            </a:endParaRPr>
          </a:p>
          <a:p>
            <a:r>
              <a:rPr lang="en-US" sz="2800">
                <a:solidFill>
                  <a:schemeClr val="bg1"/>
                </a:solidFill>
              </a:rPr>
              <a:t>Food Services Website &gt; Food Services Resources &gt; BIC </a:t>
            </a:r>
          </a:p>
        </p:txBody>
      </p:sp>
    </p:spTree>
    <p:extLst>
      <p:ext uri="{BB962C8B-B14F-4D97-AF65-F5344CB8AC3E}">
        <p14:creationId xmlns:p14="http://schemas.microsoft.com/office/powerpoint/2010/main" val="4176272820"/>
      </p:ext>
    </p:extLst>
  </p:cSld>
  <p:clrMapOvr>
    <a:masterClrMapping/>
  </p:clrMapOvr>
  <mc:AlternateContent xmlns:mc="http://schemas.openxmlformats.org/markup-compatibility/2006" xmlns:p14="http://schemas.microsoft.com/office/powerpoint/2010/main">
    <mc:Choice Requires="p14">
      <p:transition spd="slow" p14:dur="2000" advTm="19344"/>
    </mc:Choice>
    <mc:Fallback xmlns="">
      <p:transition spd="slow" advTm="1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5CA20C-A4B7-3D07-021E-4A0F8DF9A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99" y="0"/>
            <a:ext cx="13081226" cy="8013700"/>
          </a:xfrm>
          <a:prstGeom prst="rect">
            <a:avLst/>
          </a:prstGeom>
        </p:spPr>
      </p:pic>
      <p:pic>
        <p:nvPicPr>
          <p:cNvPr id="1026" name="Picture 2" descr="Best Manager Ever - Best Manager Ever - T-Shirt | TeePublic">
            <a:extLst>
              <a:ext uri="{FF2B5EF4-FFF2-40B4-BE49-F238E27FC236}">
                <a16:creationId xmlns:a16="http://schemas.microsoft.com/office/drawing/2014/main" id="{1D8354F6-3C96-467A-68BE-11EEBC1D2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024" y="1106020"/>
            <a:ext cx="1713488" cy="896509"/>
          </a:xfrm>
          <a:prstGeom prst="rect">
            <a:avLst/>
          </a:prstGeom>
          <a:noFill/>
          <a:ln w="79375">
            <a:solidFill>
              <a:srgbClr val="99660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B3DE9D-FF7C-F8B4-4745-DF95FD922979}"/>
              </a:ext>
            </a:extLst>
          </p:cNvPr>
          <p:cNvPicPr>
            <a:picLocks noChangeAspect="1"/>
          </p:cNvPicPr>
          <p:nvPr/>
        </p:nvPicPr>
        <p:blipFill>
          <a:blip r:embed="rId6"/>
          <a:stretch>
            <a:fillRect/>
          </a:stretch>
        </p:blipFill>
        <p:spPr>
          <a:xfrm>
            <a:off x="9793742" y="1522235"/>
            <a:ext cx="1001340" cy="1284457"/>
          </a:xfrm>
          <a:prstGeom prst="rect">
            <a:avLst/>
          </a:prstGeom>
        </p:spPr>
      </p:pic>
      <p:pic>
        <p:nvPicPr>
          <p:cNvPr id="17" name="Picture 16">
            <a:extLst>
              <a:ext uri="{FF2B5EF4-FFF2-40B4-BE49-F238E27FC236}">
                <a16:creationId xmlns:a16="http://schemas.microsoft.com/office/drawing/2014/main" id="{19126A52-33FB-176C-C302-D6EE5D76085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463048" y="3886429"/>
            <a:ext cx="3258201" cy="2505181"/>
          </a:xfrm>
          <a:prstGeom prst="rect">
            <a:avLst/>
          </a:prstGeom>
          <a:ln>
            <a:solidFill>
              <a:schemeClr val="bg2">
                <a:lumMod val="25000"/>
              </a:schemeClr>
            </a:solidFill>
          </a:ln>
        </p:spPr>
      </p:pic>
      <p:pic>
        <p:nvPicPr>
          <p:cNvPr id="18" name="Picture 17">
            <a:extLst>
              <a:ext uri="{FF2B5EF4-FFF2-40B4-BE49-F238E27FC236}">
                <a16:creationId xmlns:a16="http://schemas.microsoft.com/office/drawing/2014/main" id="{B28C4981-39B4-5D08-865F-6DAC257F1A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820948" y="213198"/>
            <a:ext cx="1353961" cy="912061"/>
          </a:xfrm>
          <a:prstGeom prst="rect">
            <a:avLst/>
          </a:prstGeom>
          <a:ln>
            <a:solidFill>
              <a:schemeClr val="bg2">
                <a:lumMod val="25000"/>
              </a:schemeClr>
            </a:solidFill>
          </a:ln>
        </p:spPr>
      </p:pic>
      <p:pic>
        <p:nvPicPr>
          <p:cNvPr id="19" name="Picture 18">
            <a:extLst>
              <a:ext uri="{FF2B5EF4-FFF2-40B4-BE49-F238E27FC236}">
                <a16:creationId xmlns:a16="http://schemas.microsoft.com/office/drawing/2014/main" id="{0B291CA5-9899-A668-28D6-93D361843E0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942806" y="1280681"/>
            <a:ext cx="1186213" cy="1539745"/>
          </a:xfrm>
          <a:prstGeom prst="rect">
            <a:avLst/>
          </a:prstGeom>
          <a:ln w="12700">
            <a:solidFill>
              <a:schemeClr val="bg2">
                <a:lumMod val="25000"/>
              </a:schemeClr>
            </a:solidFill>
          </a:ln>
        </p:spPr>
      </p:pic>
      <p:grpSp>
        <p:nvGrpSpPr>
          <p:cNvPr id="13" name="Group 12">
            <a:extLst>
              <a:ext uri="{FF2B5EF4-FFF2-40B4-BE49-F238E27FC236}">
                <a16:creationId xmlns:a16="http://schemas.microsoft.com/office/drawing/2014/main" id="{40881827-235D-DE16-C746-ABB403D16237}"/>
              </a:ext>
            </a:extLst>
          </p:cNvPr>
          <p:cNvGrpSpPr/>
          <p:nvPr/>
        </p:nvGrpSpPr>
        <p:grpSpPr>
          <a:xfrm>
            <a:off x="4566662" y="213198"/>
            <a:ext cx="4551300" cy="2990470"/>
            <a:chOff x="3758821" y="669906"/>
            <a:chExt cx="4229059" cy="3144759"/>
          </a:xfrm>
        </p:grpSpPr>
        <p:sp>
          <p:nvSpPr>
            <p:cNvPr id="14" name="Speech Bubble: Oval 13">
              <a:extLst>
                <a:ext uri="{FF2B5EF4-FFF2-40B4-BE49-F238E27FC236}">
                  <a16:creationId xmlns:a16="http://schemas.microsoft.com/office/drawing/2014/main" id="{983AF1F4-0633-4224-BCDB-A6768A22DE7E}"/>
                </a:ext>
              </a:extLst>
            </p:cNvPr>
            <p:cNvSpPr/>
            <p:nvPr/>
          </p:nvSpPr>
          <p:spPr>
            <a:xfrm>
              <a:off x="3758821" y="669906"/>
              <a:ext cx="4229059" cy="3144759"/>
            </a:xfrm>
            <a:prstGeom prst="wedgeEllipseCallout">
              <a:avLst>
                <a:gd name="adj1" fmla="val -71555"/>
                <a:gd name="adj2" fmla="val 37306"/>
              </a:avLst>
            </a:prstGeom>
            <a:solidFill>
              <a:srgbClr val="00206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F5FE6B2-5AD1-B151-81F9-BED386BEFB64}"/>
                </a:ext>
              </a:extLst>
            </p:cNvPr>
            <p:cNvSpPr txBox="1"/>
            <p:nvPr/>
          </p:nvSpPr>
          <p:spPr>
            <a:xfrm>
              <a:off x="4029501" y="1387893"/>
              <a:ext cx="3750146" cy="1650644"/>
            </a:xfrm>
            <a:prstGeom prst="rect">
              <a:avLst/>
            </a:prstGeom>
            <a:noFill/>
            <a:ln>
              <a:noFill/>
            </a:ln>
          </p:spPr>
          <p:txBody>
            <a:bodyPr wrap="square" rtlCol="0">
              <a:spAutoFit/>
            </a:bodyPr>
            <a:lstStyle/>
            <a:p>
              <a:pPr algn="ctr"/>
              <a:r>
                <a:rPr lang="en-US" sz="2400" b="1">
                  <a:solidFill>
                    <a:schemeClr val="bg1"/>
                  </a:solidFill>
                </a:rPr>
                <a:t>The </a:t>
              </a:r>
              <a:r>
                <a:rPr lang="en-US" sz="2400" b="1" i="1">
                  <a:solidFill>
                    <a:schemeClr val="bg1"/>
                  </a:solidFill>
                </a:rPr>
                <a:t>Certificate of Inspection </a:t>
              </a:r>
              <a:r>
                <a:rPr lang="en-US" sz="2400" b="1">
                  <a:solidFill>
                    <a:schemeClr val="bg1"/>
                  </a:solidFill>
                </a:rPr>
                <a:t>and the </a:t>
              </a:r>
              <a:r>
                <a:rPr lang="en-US" sz="2400" b="1" i="1">
                  <a:solidFill>
                    <a:schemeClr val="bg1"/>
                  </a:solidFill>
                </a:rPr>
                <a:t>Health Inspection Report</a:t>
              </a:r>
              <a:r>
                <a:rPr lang="en-US" sz="2400" b="1">
                  <a:solidFill>
                    <a:schemeClr val="bg1"/>
                  </a:solidFill>
                </a:rPr>
                <a:t> will both be posted in the managers office as well. </a:t>
              </a:r>
            </a:p>
          </p:txBody>
        </p:sp>
      </p:grpSp>
      <p:pic>
        <p:nvPicPr>
          <p:cNvPr id="16" name="Picture 15">
            <a:extLst>
              <a:ext uri="{FF2B5EF4-FFF2-40B4-BE49-F238E27FC236}">
                <a16:creationId xmlns:a16="http://schemas.microsoft.com/office/drawing/2014/main" id="{CD0C98AE-B0C9-B2B2-D214-9F476606D25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294125" y="3203668"/>
            <a:ext cx="2630928" cy="3415033"/>
          </a:xfrm>
          <a:prstGeom prst="rect">
            <a:avLst/>
          </a:prstGeom>
          <a:ln w="12700">
            <a:solidFill>
              <a:schemeClr val="bg2">
                <a:lumMod val="25000"/>
              </a:schemeClr>
            </a:solidFill>
          </a:ln>
        </p:spPr>
      </p:pic>
    </p:spTree>
    <p:extLst>
      <p:ext uri="{BB962C8B-B14F-4D97-AF65-F5344CB8AC3E}">
        <p14:creationId xmlns:p14="http://schemas.microsoft.com/office/powerpoint/2010/main" val="3600083593"/>
      </p:ext>
    </p:extLst>
  </p:cSld>
  <p:clrMapOvr>
    <a:masterClrMapping/>
  </p:clrMapOvr>
  <mc:AlternateContent xmlns:mc="http://schemas.openxmlformats.org/markup-compatibility/2006" xmlns:p14="http://schemas.microsoft.com/office/powerpoint/2010/main">
    <mc:Choice Requires="p14">
      <p:transition p14:dur="10" advTm="16862"/>
    </mc:Choice>
    <mc:Fallback xmlns="">
      <p:transition advTm="16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2000"/>
                            </p:stCondLst>
                            <p:childTnLst>
                              <p:par>
                                <p:cTn id="17" presetID="26" presetClass="emph" presetSubtype="0" fill="hold" nodeType="afterEffect">
                                  <p:stCondLst>
                                    <p:cond delay="0"/>
                                  </p:stCondLst>
                                  <p:childTnLst>
                                    <p:animEffect transition="out" filter="fade">
                                      <p:cBhvr>
                                        <p:cTn id="18" dur="500" tmFilter="0, 0; .2, .5; .8, .5; 1, 0"/>
                                        <p:tgtEl>
                                          <p:spTgt spid="18"/>
                                        </p:tgtEl>
                                      </p:cBhvr>
                                    </p:animEffect>
                                    <p:animScale>
                                      <p:cBhvr>
                                        <p:cTn id="19" dur="250" autoRev="1" fill="hold"/>
                                        <p:tgtEl>
                                          <p:spTgt spid="18"/>
                                        </p:tgtEl>
                                      </p:cBhvr>
                                      <p:by x="105000" y="105000"/>
                                    </p:animScale>
                                  </p:childTnLst>
                                </p:cTn>
                              </p:par>
                              <p:par>
                                <p:cTn id="20" presetID="10" presetClass="exit" presetSubtype="0" fill="hold" nodeType="withEffect">
                                  <p:stCondLst>
                                    <p:cond delay="100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4000"/>
                            </p:stCondLst>
                            <p:childTnLst>
                              <p:par>
                                <p:cTn id="28" presetID="26" presetClass="emph" presetSubtype="0" fill="hold" nodeType="afterEffect">
                                  <p:stCondLst>
                                    <p:cond delay="0"/>
                                  </p:stCondLst>
                                  <p:childTnLst>
                                    <p:animEffect transition="out" filter="fade">
                                      <p:cBhvr>
                                        <p:cTn id="29" dur="500" tmFilter="0, 0; .2, .5; .8, .5; 1, 0"/>
                                        <p:tgtEl>
                                          <p:spTgt spid="19"/>
                                        </p:tgtEl>
                                      </p:cBhvr>
                                    </p:animEffect>
                                    <p:animScale>
                                      <p:cBhvr>
                                        <p:cTn id="30" dur="250" autoRev="1" fill="hold"/>
                                        <p:tgtEl>
                                          <p:spTgt spid="19"/>
                                        </p:tgtEl>
                                      </p:cBhvr>
                                      <p:by x="105000" y="105000"/>
                                    </p:animScale>
                                  </p:childTnLst>
                                </p:cTn>
                              </p:par>
                            </p:childTnLst>
                          </p:cTn>
                        </p:par>
                        <p:par>
                          <p:cTn id="31" fill="hold">
                            <p:stCondLst>
                              <p:cond delay="4500"/>
                            </p:stCondLst>
                            <p:childTnLst>
                              <p:par>
                                <p:cTn id="32" presetID="10" presetClass="exit" presetSubtype="0" fill="hold" nodeType="after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3B5335B2-F079-028A-71A7-E19B71E69B41}"/>
              </a:ext>
            </a:extLst>
          </p:cNvPr>
          <p:cNvSpPr/>
          <p:nvPr/>
        </p:nvSpPr>
        <p:spPr>
          <a:xfrm rot="19744898">
            <a:off x="-2936864" y="-981707"/>
            <a:ext cx="8952078" cy="7393098"/>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04425" y="2857500"/>
            <a:ext cx="6112701" cy="1143000"/>
          </a:xfrm>
          <a:effectLst>
            <a:outerShdw blurRad="50800" dist="38100" dir="8100000" algn="tr" rotWithShape="0">
              <a:prstClr val="black">
                <a:alpha val="40000"/>
              </a:prstClr>
            </a:outerShdw>
          </a:effectLst>
        </p:spPr>
        <p:txBody>
          <a:bodyPr>
            <a:noAutofit/>
          </a:bodyPr>
          <a:lstStyle/>
          <a:p>
            <a:pPr algn="ctr"/>
            <a:r>
              <a:rPr lang="en-US" sz="6000" b="1">
                <a:solidFill>
                  <a:schemeClr val="bg1"/>
                </a:solidFill>
                <a:latin typeface="Times New Roman" panose="02020603050405020304" pitchFamily="18" charset="0"/>
                <a:cs typeface="Times New Roman" panose="02020603050405020304" pitchFamily="18" charset="0"/>
              </a:rPr>
              <a:t>Point of </a:t>
            </a:r>
            <a:br>
              <a:rPr lang="en-US" sz="6000" b="1">
                <a:solidFill>
                  <a:schemeClr val="bg1"/>
                </a:solidFill>
                <a:latin typeface="Times New Roman" panose="02020603050405020304" pitchFamily="18" charset="0"/>
                <a:cs typeface="Times New Roman" panose="02020603050405020304" pitchFamily="18" charset="0"/>
              </a:rPr>
            </a:br>
            <a:r>
              <a:rPr lang="en-US" sz="6000" b="1">
                <a:solidFill>
                  <a:schemeClr val="bg1"/>
                </a:solidFill>
                <a:latin typeface="Times New Roman" panose="02020603050405020304" pitchFamily="18" charset="0"/>
                <a:cs typeface="Times New Roman" panose="02020603050405020304" pitchFamily="18" charset="0"/>
              </a:rPr>
              <a:t>Service</a:t>
            </a:r>
          </a:p>
        </p:txBody>
      </p:sp>
      <p:sp>
        <p:nvSpPr>
          <p:cNvPr id="5" name="Rectangle 4">
            <a:extLst>
              <a:ext uri="{FF2B5EF4-FFF2-40B4-BE49-F238E27FC236}">
                <a16:creationId xmlns:a16="http://schemas.microsoft.com/office/drawing/2014/main" id="{FEA239BC-5242-FEF4-4C79-8B16E422563D}"/>
              </a:ext>
            </a:extLst>
          </p:cNvPr>
          <p:cNvSpPr/>
          <p:nvPr/>
        </p:nvSpPr>
        <p:spPr>
          <a:xfrm>
            <a:off x="3803904" y="243840"/>
            <a:ext cx="8302505" cy="641299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42838" y="284474"/>
            <a:ext cx="8263571" cy="1401426"/>
          </a:xfrm>
          <a:noFill/>
        </p:spPr>
        <p:txBody>
          <a:bodyPr>
            <a:noAutofit/>
          </a:bodyPr>
          <a:lstStyle/>
          <a:p>
            <a:pPr marL="0" indent="0">
              <a:buNone/>
            </a:pPr>
            <a:r>
              <a:rPr lang="en-US" sz="2400" b="1">
                <a:solidFill>
                  <a:srgbClr val="002060"/>
                </a:solidFill>
              </a:rPr>
              <a:t>Point of Service (POS) </a:t>
            </a:r>
            <a:r>
              <a:rPr lang="en-US" sz="2400">
                <a:solidFill>
                  <a:srgbClr val="002060"/>
                </a:solidFill>
              </a:rPr>
              <a:t>is when a determination can be made that all meal components have been offered and a reimbursable meal has been served to an eligible child. This usually occurs at the end of the serving line.</a:t>
            </a:r>
          </a:p>
        </p:txBody>
      </p:sp>
      <p:sp>
        <p:nvSpPr>
          <p:cNvPr id="9" name="Rectangle 8">
            <a:extLst>
              <a:ext uri="{FF2B5EF4-FFF2-40B4-BE49-F238E27FC236}">
                <a16:creationId xmlns:a16="http://schemas.microsoft.com/office/drawing/2014/main" id="{85233BF3-4DB2-4845-9394-085692F42558}"/>
              </a:ext>
            </a:extLst>
          </p:cNvPr>
          <p:cNvSpPr/>
          <p:nvPr/>
        </p:nvSpPr>
        <p:spPr>
          <a:xfrm>
            <a:off x="3803904" y="1678777"/>
            <a:ext cx="8263571" cy="4847481"/>
          </a:xfrm>
          <a:prstGeom prst="rect">
            <a:avLst/>
          </a:prstGeom>
        </p:spPr>
        <p:txBody>
          <a:bodyPr wrap="square">
            <a:spAutoFit/>
          </a:bodyPr>
          <a:lstStyle/>
          <a:p>
            <a:pPr marL="0" lvl="1">
              <a:spcAft>
                <a:spcPts val="600"/>
              </a:spcAft>
              <a:buClr>
                <a:srgbClr val="0070C0"/>
              </a:buClr>
            </a:pPr>
            <a:r>
              <a:rPr lang="en-US" sz="2200">
                <a:solidFill>
                  <a:srgbClr val="002060"/>
                </a:solidFill>
              </a:rPr>
              <a:t>Sites that serve breakfast will utilize one of the following:</a:t>
            </a:r>
          </a:p>
          <a:p>
            <a:pPr marL="342900" indent="-342900">
              <a:spcAft>
                <a:spcPts val="600"/>
              </a:spcAft>
              <a:buClr>
                <a:srgbClr val="002060"/>
              </a:buClr>
              <a:buFont typeface="Wingdings" panose="05000000000000000000" pitchFamily="2" charset="2"/>
              <a:buChar char="v"/>
            </a:pPr>
            <a:r>
              <a:rPr lang="en-US" sz="2200">
                <a:solidFill>
                  <a:srgbClr val="002060"/>
                </a:solidFill>
              </a:rPr>
              <a:t>BIC Service – “</a:t>
            </a:r>
            <a:r>
              <a:rPr lang="en-US" sz="2200" i="1">
                <a:solidFill>
                  <a:srgbClr val="002060"/>
                </a:solidFill>
              </a:rPr>
              <a:t>Breakfast Meal Count Form”</a:t>
            </a:r>
          </a:p>
          <a:p>
            <a:pPr marL="342900" indent="-342900">
              <a:spcAft>
                <a:spcPts val="600"/>
              </a:spcAft>
              <a:buClr>
                <a:srgbClr val="002060"/>
              </a:buClr>
              <a:buFont typeface="Wingdings" panose="05000000000000000000" pitchFamily="2" charset="2"/>
              <a:buChar char="v"/>
            </a:pPr>
            <a:r>
              <a:rPr lang="en-US" sz="2200">
                <a:solidFill>
                  <a:srgbClr val="002060"/>
                </a:solidFill>
              </a:rPr>
              <a:t>Cafeteria Service – Newton MCS-POS</a:t>
            </a:r>
          </a:p>
          <a:p>
            <a:pPr marL="800100" lvl="1" indent="-182880">
              <a:spcAft>
                <a:spcPts val="600"/>
              </a:spcAft>
              <a:buClr>
                <a:srgbClr val="002060"/>
              </a:buClr>
              <a:buFont typeface="Arial" panose="020B0604020202020204" pitchFamily="34" charset="0"/>
              <a:buChar char="•"/>
            </a:pPr>
            <a:r>
              <a:rPr lang="en-US" sz="2200" b="1">
                <a:solidFill>
                  <a:srgbClr val="002060"/>
                </a:solidFill>
              </a:rPr>
              <a:t>Elementary</a:t>
            </a:r>
            <a:r>
              <a:rPr lang="en-US" sz="2200">
                <a:solidFill>
                  <a:srgbClr val="002060"/>
                </a:solidFill>
              </a:rPr>
              <a:t> - Food Services Workers (FSW) will utilize </a:t>
            </a:r>
            <a:r>
              <a:rPr lang="en-US" sz="2200" i="1">
                <a:solidFill>
                  <a:srgbClr val="002060"/>
                </a:solidFill>
              </a:rPr>
              <a:t>student look-up by homeroom </a:t>
            </a:r>
            <a:r>
              <a:rPr lang="en-US" sz="2200">
                <a:solidFill>
                  <a:srgbClr val="002060"/>
                </a:solidFill>
              </a:rPr>
              <a:t>to claim students</a:t>
            </a:r>
          </a:p>
          <a:p>
            <a:pPr marL="800100" lvl="1" indent="-182880">
              <a:spcAft>
                <a:spcPts val="600"/>
              </a:spcAft>
              <a:buClr>
                <a:srgbClr val="002060"/>
              </a:buClr>
              <a:buFont typeface="Arial" panose="020B0604020202020204" pitchFamily="34" charset="0"/>
              <a:buChar char="•"/>
            </a:pPr>
            <a:r>
              <a:rPr lang="en-US" sz="2200" b="1">
                <a:solidFill>
                  <a:srgbClr val="002060"/>
                </a:solidFill>
              </a:rPr>
              <a:t>Secondary</a:t>
            </a:r>
            <a:r>
              <a:rPr lang="en-US" sz="2200">
                <a:solidFill>
                  <a:srgbClr val="002060"/>
                </a:solidFill>
              </a:rPr>
              <a:t> will use one of these three options</a:t>
            </a:r>
          </a:p>
          <a:p>
            <a:pPr marL="1257300" lvl="2" indent="-182880">
              <a:spcAft>
                <a:spcPts val="600"/>
              </a:spcAft>
              <a:buClr>
                <a:srgbClr val="002060"/>
              </a:buClr>
              <a:buFont typeface="Arial" panose="020B0604020202020204" pitchFamily="34" charset="0"/>
              <a:buChar char="•"/>
            </a:pPr>
            <a:r>
              <a:rPr lang="en-US" sz="2200">
                <a:solidFill>
                  <a:srgbClr val="002060"/>
                </a:solidFill>
              </a:rPr>
              <a:t>Students will scan their identification card</a:t>
            </a:r>
          </a:p>
          <a:p>
            <a:pPr marL="1257300" lvl="2" indent="-182880">
              <a:spcAft>
                <a:spcPts val="600"/>
              </a:spcAft>
              <a:buClr>
                <a:srgbClr val="002060"/>
              </a:buClr>
              <a:buFont typeface="Arial" panose="020B0604020202020204" pitchFamily="34" charset="0"/>
              <a:buChar char="•"/>
            </a:pPr>
            <a:r>
              <a:rPr lang="en-US" sz="2200">
                <a:solidFill>
                  <a:srgbClr val="002060"/>
                </a:solidFill>
              </a:rPr>
              <a:t>Students will enter their </a:t>
            </a:r>
            <a:r>
              <a:rPr lang="en-US" sz="2200" i="1">
                <a:solidFill>
                  <a:srgbClr val="002060"/>
                </a:solidFill>
              </a:rPr>
              <a:t>student pin number</a:t>
            </a:r>
          </a:p>
          <a:p>
            <a:pPr marL="1257300" lvl="2" indent="-182880">
              <a:spcAft>
                <a:spcPts val="600"/>
              </a:spcAft>
              <a:buClr>
                <a:srgbClr val="002060"/>
              </a:buClr>
              <a:buFont typeface="Arial" panose="020B0604020202020204" pitchFamily="34" charset="0"/>
              <a:buChar char="•"/>
            </a:pPr>
            <a:r>
              <a:rPr lang="en-US" sz="2200">
                <a:solidFill>
                  <a:srgbClr val="002060"/>
                </a:solidFill>
              </a:rPr>
              <a:t>FSW will input students by utilizing the </a:t>
            </a:r>
            <a:r>
              <a:rPr lang="en-US" sz="2200" i="1">
                <a:solidFill>
                  <a:srgbClr val="002060"/>
                </a:solidFill>
              </a:rPr>
              <a:t>search by name</a:t>
            </a:r>
            <a:r>
              <a:rPr lang="en-US" sz="2200">
                <a:solidFill>
                  <a:srgbClr val="002060"/>
                </a:solidFill>
              </a:rPr>
              <a:t> function in Newton</a:t>
            </a:r>
          </a:p>
          <a:p>
            <a:pPr marL="342900" indent="-342900">
              <a:spcAft>
                <a:spcPts val="600"/>
              </a:spcAft>
              <a:buClr>
                <a:srgbClr val="002060"/>
              </a:buClr>
              <a:buFont typeface="Wingdings" panose="05000000000000000000" pitchFamily="2" charset="2"/>
              <a:buChar char="v"/>
            </a:pPr>
            <a:r>
              <a:rPr lang="en-US" sz="2200">
                <a:solidFill>
                  <a:srgbClr val="002060"/>
                </a:solidFill>
              </a:rPr>
              <a:t>Mobile Cart Service – “</a:t>
            </a:r>
            <a:r>
              <a:rPr lang="en-US" sz="2200" i="1">
                <a:solidFill>
                  <a:srgbClr val="002060"/>
                </a:solidFill>
              </a:rPr>
              <a:t>Breakfast Meal Count Form”</a:t>
            </a:r>
            <a:r>
              <a:rPr lang="en-US" sz="2200" b="1">
                <a:solidFill>
                  <a:srgbClr val="002060"/>
                </a:solidFill>
              </a:rPr>
              <a:t>  </a:t>
            </a:r>
          </a:p>
          <a:p>
            <a:pPr marL="342900" indent="-342900">
              <a:spcAft>
                <a:spcPts val="600"/>
              </a:spcAft>
              <a:buClr>
                <a:srgbClr val="002060"/>
              </a:buClr>
              <a:buFont typeface="Wingdings" panose="05000000000000000000" pitchFamily="2" charset="2"/>
              <a:buChar char="v"/>
            </a:pPr>
            <a:r>
              <a:rPr lang="en-US" sz="2200">
                <a:solidFill>
                  <a:srgbClr val="002060"/>
                </a:solidFill>
              </a:rPr>
              <a:t>Secondary sites with wireless POS if available</a:t>
            </a:r>
          </a:p>
        </p:txBody>
      </p:sp>
    </p:spTree>
    <p:extLst>
      <p:ext uri="{BB962C8B-B14F-4D97-AF65-F5344CB8AC3E}">
        <p14:creationId xmlns:p14="http://schemas.microsoft.com/office/powerpoint/2010/main" val="1641550143"/>
      </p:ext>
    </p:extLst>
  </p:cSld>
  <p:clrMapOvr>
    <a:masterClrMapping/>
  </p:clrMapOvr>
  <mc:AlternateContent xmlns:mc="http://schemas.openxmlformats.org/markup-compatibility/2006" xmlns:p14="http://schemas.microsoft.com/office/powerpoint/2010/main">
    <mc:Choice Requires="p14">
      <p:transition spd="slow" p14:dur="2000" advTm="69202"/>
    </mc:Choice>
    <mc:Fallback xmlns="">
      <p:transition spd="slow" advTm="6920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E96030-C7FF-A436-BCC5-7E9E2CEFFD09}"/>
              </a:ext>
            </a:extLst>
          </p:cNvPr>
          <p:cNvPicPr>
            <a:picLocks noChangeAspect="1"/>
          </p:cNvPicPr>
          <p:nvPr/>
        </p:nvPicPr>
        <p:blipFill>
          <a:blip r:embed="rId3">
            <a:extLst>
              <a:ext uri="{28A0092B-C50C-407E-A947-70E740481C1C}">
                <a14:useLocalDpi xmlns:a14="http://schemas.microsoft.com/office/drawing/2010/main" val="0"/>
              </a:ext>
            </a:extLst>
          </a:blip>
          <a:srcRect l="12486"/>
          <a:stretch/>
        </p:blipFill>
        <p:spPr>
          <a:xfrm>
            <a:off x="0" y="-84040"/>
            <a:ext cx="12550848" cy="7026079"/>
          </a:xfrm>
          <a:prstGeom prst="rect">
            <a:avLst/>
          </a:prstGeom>
        </p:spPr>
      </p:pic>
      <p:sp>
        <p:nvSpPr>
          <p:cNvPr id="6" name="Content Placeholder 22">
            <a:extLst>
              <a:ext uri="{FF2B5EF4-FFF2-40B4-BE49-F238E27FC236}">
                <a16:creationId xmlns:a16="http://schemas.microsoft.com/office/drawing/2014/main" id="{EE1F2242-B729-0F7E-1774-024C5BD5FBC2}"/>
              </a:ext>
            </a:extLst>
          </p:cNvPr>
          <p:cNvSpPr txBox="1">
            <a:spLocks/>
          </p:cNvSpPr>
          <p:nvPr/>
        </p:nvSpPr>
        <p:spPr>
          <a:xfrm>
            <a:off x="8837894" y="300903"/>
            <a:ext cx="2809117" cy="1867809"/>
          </a:xfrm>
          <a:prstGeom prst="rect">
            <a:avLst/>
          </a:prstGeom>
          <a:solidFill>
            <a:schemeClr val="bg1"/>
          </a:solidFill>
          <a:ln w="76200">
            <a:solidFill>
              <a:srgbClr val="002060"/>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6000" b="1" i="0" kern="1200" baseline="0">
                <a:solidFill>
                  <a:srgbClr val="000000"/>
                </a:solidFill>
                <a:latin typeface="Calibri" panose="020F0502020204030204" pitchFamily="34" charset="0"/>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600">
                <a:solidFill>
                  <a:srgbClr val="002060"/>
                </a:solidFill>
                <a:latin typeface="Times New Roman" panose="02020603050405020304" pitchFamily="18" charset="0"/>
                <a:cs typeface="Times New Roman" panose="02020603050405020304" pitchFamily="18" charset="0"/>
              </a:rPr>
              <a:t>Classroom BIC POS Setup</a:t>
            </a:r>
          </a:p>
        </p:txBody>
      </p:sp>
      <p:sp>
        <p:nvSpPr>
          <p:cNvPr id="7" name="TextBox 6">
            <a:extLst>
              <a:ext uri="{FF2B5EF4-FFF2-40B4-BE49-F238E27FC236}">
                <a16:creationId xmlns:a16="http://schemas.microsoft.com/office/drawing/2014/main" id="{280B77DC-0D7E-0BBA-6C6E-FF386034B8CA}"/>
              </a:ext>
            </a:extLst>
          </p:cNvPr>
          <p:cNvSpPr txBox="1"/>
          <p:nvPr/>
        </p:nvSpPr>
        <p:spPr>
          <a:xfrm>
            <a:off x="4610100" y="520700"/>
            <a:ext cx="3793667" cy="923330"/>
          </a:xfrm>
          <a:prstGeom prst="rect">
            <a:avLst/>
          </a:prstGeom>
          <a:noFill/>
        </p:spPr>
        <p:txBody>
          <a:bodyPr wrap="none" rtlCol="0">
            <a:spAutoFit/>
          </a:bodyPr>
          <a:lstStyle/>
          <a:p>
            <a:r>
              <a:rPr lang="en-US" sz="5400">
                <a:solidFill>
                  <a:schemeClr val="bg1"/>
                </a:solidFill>
                <a:latin typeface="Alasassy Caps" panose="020F0502020204030204" pitchFamily="2" charset="0"/>
              </a:rPr>
              <a:t>Breakfast Rules</a:t>
            </a:r>
          </a:p>
        </p:txBody>
      </p:sp>
      <p:sp>
        <p:nvSpPr>
          <p:cNvPr id="8" name="TextBox 7">
            <a:extLst>
              <a:ext uri="{FF2B5EF4-FFF2-40B4-BE49-F238E27FC236}">
                <a16:creationId xmlns:a16="http://schemas.microsoft.com/office/drawing/2014/main" id="{333DAB1C-8BB7-184D-8234-876A6C25FFF3}"/>
              </a:ext>
            </a:extLst>
          </p:cNvPr>
          <p:cNvSpPr txBox="1"/>
          <p:nvPr/>
        </p:nvSpPr>
        <p:spPr>
          <a:xfrm>
            <a:off x="4610100" y="1389460"/>
            <a:ext cx="4203700" cy="1200329"/>
          </a:xfrm>
          <a:prstGeom prst="rect">
            <a:avLst/>
          </a:prstGeom>
          <a:noFill/>
        </p:spPr>
        <p:txBody>
          <a:bodyPr wrap="square" rtlCol="0">
            <a:spAutoFit/>
          </a:bodyPr>
          <a:lstStyle/>
          <a:p>
            <a:r>
              <a:rPr lang="en-US" sz="2400" b="1">
                <a:solidFill>
                  <a:schemeClr val="bg1"/>
                </a:solidFill>
                <a:latin typeface="Bradley Hand ITC" panose="03070402050302030203" pitchFamily="66" charset="0"/>
              </a:rPr>
              <a:t>Student must take 3 or more points; one food item must be a fruit</a:t>
            </a:r>
          </a:p>
        </p:txBody>
      </p:sp>
    </p:spTree>
    <p:extLst>
      <p:ext uri="{BB962C8B-B14F-4D97-AF65-F5344CB8AC3E}">
        <p14:creationId xmlns:p14="http://schemas.microsoft.com/office/powerpoint/2010/main" val="182553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6|7.5|7|2.2"/>
</p:tagLst>
</file>

<file path=ppt/tags/tag10.xml><?xml version="1.0" encoding="utf-8"?>
<p:tagLst xmlns:a="http://schemas.openxmlformats.org/drawingml/2006/main" xmlns:r="http://schemas.openxmlformats.org/officeDocument/2006/relationships" xmlns:p="http://schemas.openxmlformats.org/presentationml/2006/main">
  <p:tag name="TIMING" val="|21.4|4|5.5|18.5|4.1|3.8"/>
</p:tagLst>
</file>

<file path=ppt/tags/tag11.xml><?xml version="1.0" encoding="utf-8"?>
<p:tagLst xmlns:a="http://schemas.openxmlformats.org/drawingml/2006/main" xmlns:r="http://schemas.openxmlformats.org/officeDocument/2006/relationships" xmlns:p="http://schemas.openxmlformats.org/presentationml/2006/main">
  <p:tag name="TIMING" val="|11.4|15.7|12|6.3|14.3"/>
</p:tagLst>
</file>

<file path=ppt/tags/tag12.xml><?xml version="1.0" encoding="utf-8"?>
<p:tagLst xmlns:a="http://schemas.openxmlformats.org/drawingml/2006/main" xmlns:r="http://schemas.openxmlformats.org/officeDocument/2006/relationships" xmlns:p="http://schemas.openxmlformats.org/presentationml/2006/main">
  <p:tag name="TIMING" val="|6.7|15.7|18"/>
</p:tagLst>
</file>

<file path=ppt/tags/tag13.xml><?xml version="1.0" encoding="utf-8"?>
<p:tagLst xmlns:a="http://schemas.openxmlformats.org/drawingml/2006/main" xmlns:r="http://schemas.openxmlformats.org/officeDocument/2006/relationships" xmlns:p="http://schemas.openxmlformats.org/presentationml/2006/main">
  <p:tag name="TIMING" val="|17.8"/>
</p:tagLst>
</file>

<file path=ppt/tags/tag14.xml><?xml version="1.0" encoding="utf-8"?>
<p:tagLst xmlns:a="http://schemas.openxmlformats.org/drawingml/2006/main" xmlns:r="http://schemas.openxmlformats.org/officeDocument/2006/relationships" xmlns:p="http://schemas.openxmlformats.org/presentationml/2006/main">
  <p:tag name="TIMING" val="|4.5|6.7|6.1|3.3|7.3"/>
</p:tagLst>
</file>

<file path=ppt/tags/tag2.xml><?xml version="1.0" encoding="utf-8"?>
<p:tagLst xmlns:a="http://schemas.openxmlformats.org/drawingml/2006/main" xmlns:r="http://schemas.openxmlformats.org/officeDocument/2006/relationships" xmlns:p="http://schemas.openxmlformats.org/presentationml/2006/main">
  <p:tag name="TIMING" val="|24.4|15.5|0.9|25.6|0.9"/>
</p:tagLst>
</file>

<file path=ppt/tags/tag3.xml><?xml version="1.0" encoding="utf-8"?>
<p:tagLst xmlns:a="http://schemas.openxmlformats.org/drawingml/2006/main" xmlns:r="http://schemas.openxmlformats.org/officeDocument/2006/relationships" xmlns:p="http://schemas.openxmlformats.org/presentationml/2006/main">
  <p:tag name="TIMING" val="|29.4"/>
</p:tagLst>
</file>

<file path=ppt/tags/tag4.xml><?xml version="1.0" encoding="utf-8"?>
<p:tagLst xmlns:a="http://schemas.openxmlformats.org/drawingml/2006/main" xmlns:r="http://schemas.openxmlformats.org/officeDocument/2006/relationships" xmlns:p="http://schemas.openxmlformats.org/presentationml/2006/main">
  <p:tag name="TIMING" val="|14.2|8.5|7.3"/>
</p:tagLst>
</file>

<file path=ppt/tags/tag5.xml><?xml version="1.0" encoding="utf-8"?>
<p:tagLst xmlns:a="http://schemas.openxmlformats.org/drawingml/2006/main" xmlns:r="http://schemas.openxmlformats.org/officeDocument/2006/relationships" xmlns:p="http://schemas.openxmlformats.org/presentationml/2006/main">
  <p:tag name="TIMING" val="|4.4|8"/>
</p:tagLst>
</file>

<file path=ppt/tags/tag6.xml><?xml version="1.0" encoding="utf-8"?>
<p:tagLst xmlns:a="http://schemas.openxmlformats.org/drawingml/2006/main" xmlns:r="http://schemas.openxmlformats.org/officeDocument/2006/relationships" xmlns:p="http://schemas.openxmlformats.org/presentationml/2006/main">
  <p:tag name="TIMING" val="|7.2|5.3|11.3|2.9"/>
</p:tagLst>
</file>

<file path=ppt/tags/tag7.xml><?xml version="1.0" encoding="utf-8"?>
<p:tagLst xmlns:a="http://schemas.openxmlformats.org/drawingml/2006/main" xmlns:r="http://schemas.openxmlformats.org/officeDocument/2006/relationships" xmlns:p="http://schemas.openxmlformats.org/presentationml/2006/main">
  <p:tag name="TIMING" val="|3.6|4.6"/>
</p:tagLst>
</file>

<file path=ppt/tags/tag8.xml><?xml version="1.0" encoding="utf-8"?>
<p:tagLst xmlns:a="http://schemas.openxmlformats.org/drawingml/2006/main" xmlns:r="http://schemas.openxmlformats.org/officeDocument/2006/relationships" xmlns:p="http://schemas.openxmlformats.org/presentationml/2006/main">
  <p:tag name="TIMING" val="|5.5|5.5|4|4.2|9.4"/>
</p:tagLst>
</file>

<file path=ppt/tags/tag9.xml><?xml version="1.0" encoding="utf-8"?>
<p:tagLst xmlns:a="http://schemas.openxmlformats.org/drawingml/2006/main" xmlns:r="http://schemas.openxmlformats.org/officeDocument/2006/relationships" xmlns:p="http://schemas.openxmlformats.org/presentationml/2006/main">
  <p:tag name="TIMING" val="|7.4|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4.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1_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7.xml><?xml version="1.0" encoding="utf-8"?>
<a:theme xmlns:a="http://schemas.openxmlformats.org/drawingml/2006/main" name="2_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8.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6" ma:contentTypeDescription="Create a new document." ma:contentTypeScope="" ma:versionID="43b9c81d7a5e3078268c4b9cce89b625">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f4eab557a529fdce1d91f0c92e75c8f8"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50AE81-A684-41A1-B582-BC72C6855CC3}">
  <ds:schemaRefs>
    <ds:schemaRef ds:uri="8bf10d84-95c4-446b-a6dc-317de1800774"/>
    <ds:schemaRef ds:uri="a038a585-4f1b-4b82-9716-f9d38f63b763"/>
    <ds:schemaRef ds:uri="b523212d-ee6b-416a-b870-f85da76adb7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2D46324-7F52-4310-8B8A-5041366E28E5}">
  <ds:schemaRefs>
    <ds:schemaRef ds:uri="8bf10d84-95c4-446b-a6dc-317de1800774"/>
    <ds:schemaRef ds:uri="a038a585-4f1b-4b82-9716-f9d38f63b763"/>
    <ds:schemaRef ds:uri="b523212d-ee6b-416a-b870-f85da76adb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11C2A41-157C-4F93-B325-A611C552EF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69</Slides>
  <Notes>45</Notes>
  <HiddenSlides>0</HiddenSlides>
  <ScaleCrop>false</ScaleCrop>
  <HeadingPairs>
    <vt:vector size="4" baseType="variant">
      <vt:variant>
        <vt:lpstr>Theme</vt:lpstr>
      </vt:variant>
      <vt:variant>
        <vt:i4>10</vt:i4>
      </vt:variant>
      <vt:variant>
        <vt:lpstr>Slide Titles</vt:lpstr>
      </vt:variant>
      <vt:variant>
        <vt:i4>69</vt:i4>
      </vt:variant>
    </vt:vector>
  </HeadingPairs>
  <TitlesOfParts>
    <vt:vector size="79" baseType="lpstr">
      <vt:lpstr>Office Theme</vt:lpstr>
      <vt:lpstr>Cafe LA design1</vt:lpstr>
      <vt:lpstr>Theme2</vt:lpstr>
      <vt:lpstr>2014 Cafe LA Presentation template</vt:lpstr>
      <vt:lpstr>Retrospect</vt:lpstr>
      <vt:lpstr>1_Theme2</vt:lpstr>
      <vt:lpstr>2_Theme2</vt:lpstr>
      <vt:lpstr>1_2014 Cafe LA Presentation template</vt:lpstr>
      <vt:lpstr>4_Theme2</vt:lpstr>
      <vt:lpstr>5_Theme2</vt:lpstr>
      <vt:lpstr> Breakfast  Service For  FS Managers  </vt:lpstr>
      <vt:lpstr>PowerPoint Presentation</vt:lpstr>
      <vt:lpstr>PowerPoint Presentation</vt:lpstr>
      <vt:lpstr>PowerPoint Presentation</vt:lpstr>
      <vt:lpstr>PowerPoint Presentation</vt:lpstr>
      <vt:lpstr>PowerPoint Presentation</vt:lpstr>
      <vt:lpstr>PowerPoint Presentation</vt:lpstr>
      <vt:lpstr>Point of  Service</vt:lpstr>
      <vt:lpstr>PowerPoint Presentation</vt:lpstr>
      <vt:lpstr>PowerPoint Presentation</vt:lpstr>
      <vt:lpstr>PowerPoint Presentation</vt:lpstr>
      <vt:lpstr>PowerPoint Presentation</vt:lpstr>
      <vt:lpstr>PowerPoint Presentation</vt:lpstr>
      <vt:lpstr>PowerPoint Presentation</vt:lpstr>
      <vt:lpstr>Offer Versus Serve Breakfast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Breakfast Service</dc:title>
  <dc:creator>Flores, Bryan</dc:creator>
  <cp:revision>2</cp:revision>
  <cp:lastPrinted>2025-06-04T16:55:42Z</cp:lastPrinted>
  <dcterms:created xsi:type="dcterms:W3CDTF">2022-08-11T18:27:48Z</dcterms:created>
  <dcterms:modified xsi:type="dcterms:W3CDTF">2025-08-08T21:37:01Z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